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9" r:id="rId2"/>
    <p:sldId id="256" r:id="rId3"/>
    <p:sldId id="258" r:id="rId4"/>
    <p:sldId id="259" r:id="rId5"/>
    <p:sldId id="260" r:id="rId6"/>
    <p:sldId id="261" r:id="rId7"/>
    <p:sldId id="262" r:id="rId8"/>
    <p:sldId id="263" r:id="rId9"/>
    <p:sldId id="265" r:id="rId10"/>
    <p:sldId id="264" r:id="rId11"/>
    <p:sldId id="266" r:id="rId12"/>
    <p:sldId id="267" r:id="rId13"/>
    <p:sldId id="268" r:id="rId1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08" y="-3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84BB0F-548B-438E-9C71-6ACB3C0F9B3B}" type="datetimeFigureOut">
              <a:rPr lang="de-DE" smtClean="0"/>
              <a:t>10.12.2018</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87915A-15A8-40F9-B32A-6737E02878E1}" type="slidenum">
              <a:rPr lang="de-DE" smtClean="0"/>
              <a:t>‹Nr.›</a:t>
            </a:fld>
            <a:endParaRPr lang="de-D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D787915A-15A8-40F9-B32A-6737E02878E1}" type="slidenum">
              <a:rPr lang="de-DE" smtClean="0"/>
              <a:t>1</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3FBC5BB1-C207-4BEC-A69D-0EC856B97826}" type="datetime1">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33813BEF-78A8-4EEA-BB99-4CF14506003C}" type="datetime1">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BA8C1C7B-CB8A-4A10-AB9B-D6FC72CA3537}" type="datetime1">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25A04E4-D1DE-4751-9945-992233DC064F}" type="datetime1">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EF97B884-D037-4D1F-9261-1AECE7B87F52}" type="datetime1">
              <a:rPr lang="de-DE" smtClean="0"/>
              <a:t>10.12.2018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E88521C5-8757-48E9-A80E-2F1F66B258ED}" type="datetime1">
              <a:rPr lang="de-DE" smtClean="0"/>
              <a:t>10.12.2018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DDE0CD3C-AB3D-46EB-A1A4-0C24FB75776A}" type="datetime1">
              <a:rPr lang="de-DE" smtClean="0"/>
              <a:t>10.12.2018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3D9A9426-5295-4E0C-9CAA-BEED7443B4AA}" type="datetime1">
              <a:rPr lang="de-DE" smtClean="0"/>
              <a:t>10.12.2018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874DFD8-1D55-4881-BC2A-46C93B74834E}" type="datetime1">
              <a:rPr lang="de-DE" smtClean="0"/>
              <a:t>10.12.2018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428B5C93-79D8-47F1-A0E9-2FC3835614A2}" type="datetime1">
              <a:rPr lang="de-DE" smtClean="0"/>
              <a:t>10.12.2018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60EBFE9A-5AFD-4B48-8E81-3B5D5FD8EF09}" type="datetime1">
              <a:rPr lang="de-DE" smtClean="0"/>
              <a:t>10.12.2018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457AD9BF-CDC0-40DC-A3DC-2D1C047BFBB2}"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59BA23-122A-4D44-9C77-B2980916292F}" type="datetime1">
              <a:rPr lang="de-DE" smtClean="0"/>
              <a:t>10.12.2018</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AD9BF-CDC0-40DC-A3DC-2D1C047BFBB2}"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wmf"/><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wmf"/><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8.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3.png"/><Relationship Id="rId2" Type="http://schemas.openxmlformats.org/officeDocument/2006/relationships/image" Target="../media/image11.wmf"/><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8.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4.wmf"/><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0" y="0"/>
            <a:ext cx="9144000" cy="6124754"/>
          </a:xfrm>
          <a:prstGeom prst="rect">
            <a:avLst/>
          </a:prstGeom>
          <a:noFill/>
        </p:spPr>
        <p:txBody>
          <a:bodyPr wrap="square" rtlCol="0">
            <a:spAutoFit/>
          </a:bodyPr>
          <a:lstStyle/>
          <a:p>
            <a:pPr algn="ctr"/>
            <a:endParaRPr lang="de-DE" sz="5400" b="1" dirty="0" smtClean="0"/>
          </a:p>
          <a:p>
            <a:pPr algn="ctr"/>
            <a:r>
              <a:rPr lang="de-DE" sz="5400" b="1" dirty="0" smtClean="0"/>
              <a:t>Progress Report Stuttgart</a:t>
            </a:r>
          </a:p>
          <a:p>
            <a:endParaRPr lang="de-DE" sz="5400" b="1" dirty="0" smtClean="0"/>
          </a:p>
          <a:p>
            <a:pPr algn="ctr"/>
            <a:r>
              <a:rPr lang="de-DE" sz="3600" dirty="0" smtClean="0"/>
              <a:t>Dezember Meeting 2018</a:t>
            </a:r>
          </a:p>
          <a:p>
            <a:endParaRPr lang="de-DE" sz="5400" dirty="0" smtClean="0"/>
          </a:p>
          <a:p>
            <a:endParaRPr lang="de-DE" sz="5400" dirty="0"/>
          </a:p>
          <a:p>
            <a:endParaRPr lang="de-DE" sz="5400" dirty="0" smtClean="0"/>
          </a:p>
          <a:p>
            <a:pPr algn="ctr"/>
            <a:r>
              <a:rPr lang="de-DE" sz="3200" dirty="0" smtClean="0"/>
              <a:t>Stuttgart</a:t>
            </a:r>
          </a:p>
        </p:txBody>
      </p:sp>
      <p:sp>
        <p:nvSpPr>
          <p:cNvPr id="9" name="Foliennummernplatzhalter 8"/>
          <p:cNvSpPr>
            <a:spLocks noGrp="1"/>
          </p:cNvSpPr>
          <p:nvPr>
            <p:ph type="sldNum" sz="quarter" idx="12"/>
          </p:nvPr>
        </p:nvSpPr>
        <p:spPr/>
        <p:txBody>
          <a:bodyPr/>
          <a:lstStyle/>
          <a:p>
            <a:fld id="{457AD9BF-CDC0-40DC-A3DC-2D1C047BFBB2}" type="slidenum">
              <a:rPr lang="de-DE" smtClean="0"/>
              <a:t>1</a:t>
            </a:fld>
            <a:endParaRPr lang="de-DE"/>
          </a:p>
        </p:txBody>
      </p:sp>
      <p:sp>
        <p:nvSpPr>
          <p:cNvPr id="10" name="Rechteck 9"/>
          <p:cNvSpPr/>
          <p:nvPr/>
        </p:nvSpPr>
        <p:spPr>
          <a:xfrm>
            <a:off x="8100392" y="6237312"/>
            <a:ext cx="792088" cy="5040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107504" y="908720"/>
            <a:ext cx="7110239" cy="5753199"/>
          </a:xfrm>
          <a:prstGeom prst="rect">
            <a:avLst/>
          </a:prstGeom>
          <a:noFill/>
          <a:ln w="9525">
            <a:noFill/>
            <a:miter lim="800000"/>
            <a:headEnd/>
            <a:tailEnd/>
          </a:ln>
        </p:spPr>
      </p:pic>
      <p:sp>
        <p:nvSpPr>
          <p:cNvPr id="6" name="Rechteck 5"/>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smtClean="0"/>
              <a:t>Problems </a:t>
            </a:r>
            <a:r>
              <a:rPr lang="de-DE" sz="4000" b="1" dirty="0" err="1" smtClean="0"/>
              <a:t>with</a:t>
            </a:r>
            <a:r>
              <a:rPr lang="de-DE" sz="4000" b="1" dirty="0" smtClean="0"/>
              <a:t> </a:t>
            </a:r>
            <a:r>
              <a:rPr lang="de-DE" sz="4000" b="1" dirty="0" err="1" smtClean="0"/>
              <a:t>Unexpected</a:t>
            </a:r>
            <a:r>
              <a:rPr lang="de-DE" sz="4000" b="1" dirty="0" smtClean="0"/>
              <a:t> Signals</a:t>
            </a:r>
          </a:p>
        </p:txBody>
      </p:sp>
      <p:sp>
        <p:nvSpPr>
          <p:cNvPr id="7" name="Ellipse 6"/>
          <p:cNvSpPr/>
          <p:nvPr/>
        </p:nvSpPr>
        <p:spPr>
          <a:xfrm>
            <a:off x="1331640" y="1268760"/>
            <a:ext cx="1872208" cy="4176464"/>
          </a:xfrm>
          <a:prstGeom prst="ellipse">
            <a:avLst/>
          </a:prstGeom>
          <a:noFill/>
          <a:ln w="57150">
            <a:solidFill>
              <a:srgbClr val="FF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8" name="Ellipse 7"/>
          <p:cNvSpPr/>
          <p:nvPr/>
        </p:nvSpPr>
        <p:spPr>
          <a:xfrm>
            <a:off x="4644008" y="1484784"/>
            <a:ext cx="1584176" cy="2952328"/>
          </a:xfrm>
          <a:prstGeom prst="ellipse">
            <a:avLst/>
          </a:prstGeom>
          <a:noFill/>
          <a:ln w="57150">
            <a:solidFill>
              <a:srgbClr val="FF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9" name="Ellipse 8"/>
          <p:cNvSpPr/>
          <p:nvPr/>
        </p:nvSpPr>
        <p:spPr>
          <a:xfrm>
            <a:off x="3203848" y="2204864"/>
            <a:ext cx="1584176" cy="2088232"/>
          </a:xfrm>
          <a:prstGeom prst="ellipse">
            <a:avLst/>
          </a:prstGeom>
          <a:noFill/>
          <a:ln w="57150">
            <a:solidFill>
              <a:srgbClr val="00B05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10" name="Textfeld 9"/>
          <p:cNvSpPr txBox="1"/>
          <p:nvPr/>
        </p:nvSpPr>
        <p:spPr>
          <a:xfrm>
            <a:off x="3131840" y="1484784"/>
            <a:ext cx="1701107" cy="369332"/>
          </a:xfrm>
          <a:prstGeom prst="rect">
            <a:avLst/>
          </a:prstGeom>
          <a:noFill/>
        </p:spPr>
        <p:txBody>
          <a:bodyPr wrap="none" rtlCol="0">
            <a:spAutoFit/>
          </a:bodyPr>
          <a:lstStyle/>
          <a:p>
            <a:r>
              <a:rPr lang="de-DE" b="1" dirty="0" smtClean="0">
                <a:solidFill>
                  <a:srgbClr val="00B050"/>
                </a:solidFill>
              </a:rPr>
              <a:t>210 GHz Signal?</a:t>
            </a:r>
            <a:endParaRPr lang="de-DE" b="1" dirty="0">
              <a:solidFill>
                <a:srgbClr val="00B050"/>
              </a:solidFill>
            </a:endParaRPr>
          </a:p>
        </p:txBody>
      </p:sp>
      <p:sp>
        <p:nvSpPr>
          <p:cNvPr id="11" name="Textfeld 10"/>
          <p:cNvSpPr txBox="1"/>
          <p:nvPr/>
        </p:nvSpPr>
        <p:spPr>
          <a:xfrm>
            <a:off x="7092280" y="4242574"/>
            <a:ext cx="2371725" cy="338554"/>
          </a:xfrm>
          <a:prstGeom prst="rect">
            <a:avLst/>
          </a:prstGeom>
          <a:noFill/>
        </p:spPr>
        <p:txBody>
          <a:bodyPr wrap="square" rtlCol="0">
            <a:spAutoFit/>
          </a:bodyPr>
          <a:lstStyle/>
          <a:p>
            <a:pPr>
              <a:buFont typeface="Wingdings"/>
              <a:buChar char="è"/>
            </a:pPr>
            <a:r>
              <a:rPr lang="en-GB" sz="1600" dirty="0" smtClean="0">
                <a:solidFill>
                  <a:srgbClr val="FF0000"/>
                </a:solidFill>
                <a:sym typeface="Wingdings" panose="05000000000000000000" pitchFamily="2" charset="2"/>
              </a:rPr>
              <a:t>Unexpected Signals</a:t>
            </a:r>
            <a:endParaRPr lang="en-GB" sz="1600" dirty="0">
              <a:solidFill>
                <a:srgbClr val="FF0000"/>
              </a:solidFill>
            </a:endParaRPr>
          </a:p>
        </p:txBody>
      </p:sp>
      <p:sp>
        <p:nvSpPr>
          <p:cNvPr id="12" name="Textfeld 11"/>
          <p:cNvSpPr txBox="1"/>
          <p:nvPr/>
        </p:nvSpPr>
        <p:spPr>
          <a:xfrm>
            <a:off x="6948264" y="1065510"/>
            <a:ext cx="1653017" cy="646331"/>
          </a:xfrm>
          <a:prstGeom prst="rect">
            <a:avLst/>
          </a:prstGeom>
          <a:noFill/>
        </p:spPr>
        <p:txBody>
          <a:bodyPr wrap="none" rtlCol="0">
            <a:spAutoFit/>
          </a:bodyPr>
          <a:lstStyle/>
          <a:p>
            <a:r>
              <a:rPr lang="de-DE" b="1" dirty="0" smtClean="0"/>
              <a:t>Sample Holder:</a:t>
            </a:r>
          </a:p>
          <a:p>
            <a:r>
              <a:rPr lang="de-DE" dirty="0" smtClean="0"/>
              <a:t>Version 2</a:t>
            </a:r>
            <a:endParaRPr lang="de-DE" dirty="0"/>
          </a:p>
        </p:txBody>
      </p:sp>
      <p:sp>
        <p:nvSpPr>
          <p:cNvPr id="13" name="Textfeld 12"/>
          <p:cNvSpPr txBox="1"/>
          <p:nvPr/>
        </p:nvSpPr>
        <p:spPr>
          <a:xfrm>
            <a:off x="6948264" y="1689579"/>
            <a:ext cx="1371979" cy="646331"/>
          </a:xfrm>
          <a:prstGeom prst="rect">
            <a:avLst/>
          </a:prstGeom>
          <a:noFill/>
        </p:spPr>
        <p:txBody>
          <a:bodyPr wrap="none" rtlCol="0">
            <a:spAutoFit/>
          </a:bodyPr>
          <a:lstStyle/>
          <a:p>
            <a:r>
              <a:rPr lang="de-DE" b="1" dirty="0" smtClean="0"/>
              <a:t>Modulation:</a:t>
            </a:r>
          </a:p>
          <a:p>
            <a:r>
              <a:rPr lang="de-DE" dirty="0" smtClean="0"/>
              <a:t>6 GHz</a:t>
            </a:r>
            <a:endParaRPr lang="de-DE" dirty="0"/>
          </a:p>
        </p:txBody>
      </p:sp>
      <p:sp>
        <p:nvSpPr>
          <p:cNvPr id="14" name="Textfeld 13"/>
          <p:cNvSpPr txBox="1"/>
          <p:nvPr/>
        </p:nvSpPr>
        <p:spPr>
          <a:xfrm>
            <a:off x="6948264" y="2313648"/>
            <a:ext cx="975395" cy="646331"/>
          </a:xfrm>
          <a:prstGeom prst="rect">
            <a:avLst/>
          </a:prstGeom>
          <a:noFill/>
        </p:spPr>
        <p:txBody>
          <a:bodyPr wrap="none" rtlCol="0">
            <a:spAutoFit/>
          </a:bodyPr>
          <a:lstStyle/>
          <a:p>
            <a:r>
              <a:rPr lang="de-DE" b="1" dirty="0" smtClean="0"/>
              <a:t>Isolator:</a:t>
            </a:r>
          </a:p>
          <a:p>
            <a:r>
              <a:rPr lang="de-DE" dirty="0" err="1" smtClean="0"/>
              <a:t>no</a:t>
            </a:r>
            <a:endParaRPr lang="de-DE" dirty="0"/>
          </a:p>
        </p:txBody>
      </p:sp>
      <p:sp>
        <p:nvSpPr>
          <p:cNvPr id="15" name="Textfeld 14"/>
          <p:cNvSpPr txBox="1"/>
          <p:nvPr/>
        </p:nvSpPr>
        <p:spPr>
          <a:xfrm>
            <a:off x="7092280" y="4746630"/>
            <a:ext cx="2371725" cy="338554"/>
          </a:xfrm>
          <a:prstGeom prst="rect">
            <a:avLst/>
          </a:prstGeom>
          <a:noFill/>
        </p:spPr>
        <p:txBody>
          <a:bodyPr wrap="square" rtlCol="0">
            <a:spAutoFit/>
          </a:bodyPr>
          <a:lstStyle/>
          <a:p>
            <a:pPr>
              <a:buFont typeface="Wingdings"/>
              <a:buChar char="è"/>
            </a:pPr>
            <a:r>
              <a:rPr lang="en-GB" sz="1600" dirty="0" smtClean="0">
                <a:solidFill>
                  <a:srgbClr val="00B050"/>
                </a:solidFill>
                <a:sym typeface="Wingdings" panose="05000000000000000000" pitchFamily="2" charset="2"/>
              </a:rPr>
              <a:t>Sign of Resonance?</a:t>
            </a:r>
            <a:endParaRPr lang="en-GB" sz="1600" dirty="0">
              <a:solidFill>
                <a:srgbClr val="00B050"/>
              </a:solidFill>
            </a:endParaRPr>
          </a:p>
        </p:txBody>
      </p:sp>
      <p:sp>
        <p:nvSpPr>
          <p:cNvPr id="17" name="Textfeld 16"/>
          <p:cNvSpPr txBox="1"/>
          <p:nvPr/>
        </p:nvSpPr>
        <p:spPr>
          <a:xfrm>
            <a:off x="6948264" y="2937718"/>
            <a:ext cx="2124941" cy="923330"/>
          </a:xfrm>
          <a:prstGeom prst="rect">
            <a:avLst/>
          </a:prstGeom>
          <a:noFill/>
        </p:spPr>
        <p:txBody>
          <a:bodyPr wrap="none" rtlCol="0">
            <a:spAutoFit/>
          </a:bodyPr>
          <a:lstStyle/>
          <a:p>
            <a:r>
              <a:rPr lang="de-DE" b="1" dirty="0" smtClean="0"/>
              <a:t>Sample:</a:t>
            </a:r>
          </a:p>
          <a:p>
            <a:r>
              <a:rPr lang="de-DE" dirty="0" smtClean="0"/>
              <a:t>New </a:t>
            </a:r>
            <a:r>
              <a:rPr lang="de-DE" dirty="0" err="1" smtClean="0"/>
              <a:t>single</a:t>
            </a:r>
            <a:r>
              <a:rPr lang="de-DE" dirty="0" smtClean="0"/>
              <a:t> </a:t>
            </a:r>
            <a:r>
              <a:rPr lang="de-DE" dirty="0" err="1" smtClean="0"/>
              <a:t>antennas</a:t>
            </a:r>
            <a:endParaRPr lang="de-DE" dirty="0" smtClean="0"/>
          </a:p>
          <a:p>
            <a:r>
              <a:rPr lang="de-DE" dirty="0" smtClean="0"/>
              <a:t>210 GHz &amp; 510 GHz</a:t>
            </a:r>
            <a:endParaRPr lang="de-DE" dirty="0"/>
          </a:p>
        </p:txBody>
      </p:sp>
      <p:sp>
        <p:nvSpPr>
          <p:cNvPr id="21" name="Foliennummernplatzhalter 20"/>
          <p:cNvSpPr>
            <a:spLocks noGrp="1"/>
          </p:cNvSpPr>
          <p:nvPr>
            <p:ph type="sldNum" sz="quarter" idx="12"/>
          </p:nvPr>
        </p:nvSpPr>
        <p:spPr/>
        <p:txBody>
          <a:bodyPr/>
          <a:lstStyle/>
          <a:p>
            <a:fld id="{457AD9BF-CDC0-40DC-A3DC-2D1C047BFBB2}" type="slidenum">
              <a:rPr lang="de-DE" smtClean="0"/>
              <a:t>10</a:t>
            </a:fld>
            <a:endParaRPr lang="de-D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35496" y="908720"/>
            <a:ext cx="7236394" cy="5688632"/>
          </a:xfrm>
          <a:prstGeom prst="rect">
            <a:avLst/>
          </a:prstGeom>
          <a:noFill/>
          <a:ln w="9525">
            <a:noFill/>
            <a:miter lim="800000"/>
            <a:headEnd/>
            <a:tailEnd/>
          </a:ln>
        </p:spPr>
      </p:pic>
      <p:sp>
        <p:nvSpPr>
          <p:cNvPr id="5" name="Rechteck 4"/>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smtClean="0"/>
              <a:t>Problems </a:t>
            </a:r>
            <a:r>
              <a:rPr lang="de-DE" sz="4000" b="1" dirty="0" err="1" smtClean="0"/>
              <a:t>with</a:t>
            </a:r>
            <a:r>
              <a:rPr lang="de-DE" sz="4000" b="1" dirty="0" smtClean="0"/>
              <a:t> </a:t>
            </a:r>
            <a:r>
              <a:rPr lang="de-DE" sz="4000" b="1" dirty="0" err="1" smtClean="0"/>
              <a:t>Unexpected</a:t>
            </a:r>
            <a:r>
              <a:rPr lang="de-DE" sz="4000" b="1" dirty="0" smtClean="0"/>
              <a:t> Signals</a:t>
            </a:r>
          </a:p>
        </p:txBody>
      </p:sp>
      <p:sp>
        <p:nvSpPr>
          <p:cNvPr id="6" name="Textfeld 5"/>
          <p:cNvSpPr txBox="1"/>
          <p:nvPr/>
        </p:nvSpPr>
        <p:spPr>
          <a:xfrm>
            <a:off x="6948264" y="1065510"/>
            <a:ext cx="1653017" cy="646331"/>
          </a:xfrm>
          <a:prstGeom prst="rect">
            <a:avLst/>
          </a:prstGeom>
          <a:noFill/>
        </p:spPr>
        <p:txBody>
          <a:bodyPr wrap="none" rtlCol="0">
            <a:spAutoFit/>
          </a:bodyPr>
          <a:lstStyle/>
          <a:p>
            <a:r>
              <a:rPr lang="de-DE" b="1" dirty="0" smtClean="0"/>
              <a:t>Sample Holder:</a:t>
            </a:r>
          </a:p>
          <a:p>
            <a:r>
              <a:rPr lang="de-DE" dirty="0" smtClean="0"/>
              <a:t>Version 2</a:t>
            </a:r>
            <a:endParaRPr lang="de-DE" dirty="0"/>
          </a:p>
        </p:txBody>
      </p:sp>
      <p:sp>
        <p:nvSpPr>
          <p:cNvPr id="7" name="Textfeld 6"/>
          <p:cNvSpPr txBox="1"/>
          <p:nvPr/>
        </p:nvSpPr>
        <p:spPr>
          <a:xfrm>
            <a:off x="6948264" y="1689579"/>
            <a:ext cx="1371979" cy="646331"/>
          </a:xfrm>
          <a:prstGeom prst="rect">
            <a:avLst/>
          </a:prstGeom>
          <a:noFill/>
        </p:spPr>
        <p:txBody>
          <a:bodyPr wrap="none" rtlCol="0">
            <a:spAutoFit/>
          </a:bodyPr>
          <a:lstStyle/>
          <a:p>
            <a:r>
              <a:rPr lang="de-DE" b="1" dirty="0" smtClean="0"/>
              <a:t>Modulation:</a:t>
            </a:r>
          </a:p>
          <a:p>
            <a:r>
              <a:rPr lang="de-DE" dirty="0" smtClean="0"/>
              <a:t>6 GHz</a:t>
            </a:r>
            <a:endParaRPr lang="de-DE" dirty="0"/>
          </a:p>
        </p:txBody>
      </p:sp>
      <p:sp>
        <p:nvSpPr>
          <p:cNvPr id="8" name="Textfeld 7"/>
          <p:cNvSpPr txBox="1"/>
          <p:nvPr/>
        </p:nvSpPr>
        <p:spPr>
          <a:xfrm>
            <a:off x="6948264" y="2313648"/>
            <a:ext cx="975395" cy="646331"/>
          </a:xfrm>
          <a:prstGeom prst="rect">
            <a:avLst/>
          </a:prstGeom>
          <a:noFill/>
        </p:spPr>
        <p:txBody>
          <a:bodyPr wrap="none" rtlCol="0">
            <a:spAutoFit/>
          </a:bodyPr>
          <a:lstStyle/>
          <a:p>
            <a:r>
              <a:rPr lang="de-DE" b="1" dirty="0" smtClean="0"/>
              <a:t>Isolator:</a:t>
            </a:r>
          </a:p>
          <a:p>
            <a:r>
              <a:rPr lang="de-DE" dirty="0" err="1" smtClean="0"/>
              <a:t>no</a:t>
            </a:r>
            <a:endParaRPr lang="de-DE" dirty="0"/>
          </a:p>
        </p:txBody>
      </p:sp>
      <p:sp>
        <p:nvSpPr>
          <p:cNvPr id="9" name="Textfeld 8"/>
          <p:cNvSpPr txBox="1"/>
          <p:nvPr/>
        </p:nvSpPr>
        <p:spPr>
          <a:xfrm>
            <a:off x="6948264" y="2937718"/>
            <a:ext cx="2124941" cy="923330"/>
          </a:xfrm>
          <a:prstGeom prst="rect">
            <a:avLst/>
          </a:prstGeom>
          <a:noFill/>
        </p:spPr>
        <p:txBody>
          <a:bodyPr wrap="none" rtlCol="0">
            <a:spAutoFit/>
          </a:bodyPr>
          <a:lstStyle/>
          <a:p>
            <a:r>
              <a:rPr lang="de-DE" b="1" dirty="0" smtClean="0"/>
              <a:t>Sample:</a:t>
            </a:r>
          </a:p>
          <a:p>
            <a:r>
              <a:rPr lang="de-DE" dirty="0" smtClean="0"/>
              <a:t>New </a:t>
            </a:r>
            <a:r>
              <a:rPr lang="de-DE" dirty="0" err="1" smtClean="0"/>
              <a:t>single</a:t>
            </a:r>
            <a:r>
              <a:rPr lang="de-DE" dirty="0" smtClean="0"/>
              <a:t> </a:t>
            </a:r>
            <a:r>
              <a:rPr lang="de-DE" dirty="0" err="1" smtClean="0"/>
              <a:t>antennas</a:t>
            </a:r>
            <a:endParaRPr lang="de-DE" dirty="0" smtClean="0"/>
          </a:p>
          <a:p>
            <a:r>
              <a:rPr lang="de-DE" dirty="0" smtClean="0"/>
              <a:t>210 GHz &amp; 510 GHz</a:t>
            </a:r>
            <a:endParaRPr lang="de-DE" dirty="0"/>
          </a:p>
        </p:txBody>
      </p:sp>
      <p:cxnSp>
        <p:nvCxnSpPr>
          <p:cNvPr id="11" name="Gerade Verbindung 10"/>
          <p:cNvCxnSpPr/>
          <p:nvPr/>
        </p:nvCxnSpPr>
        <p:spPr>
          <a:xfrm flipV="1">
            <a:off x="3707904" y="1196752"/>
            <a:ext cx="0" cy="3672408"/>
          </a:xfrm>
          <a:prstGeom prst="line">
            <a:avLst/>
          </a:prstGeom>
          <a:ln w="76200">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3" name="Textfeld 12"/>
          <p:cNvSpPr txBox="1"/>
          <p:nvPr/>
        </p:nvSpPr>
        <p:spPr>
          <a:xfrm>
            <a:off x="3275856" y="764704"/>
            <a:ext cx="970137" cy="369332"/>
          </a:xfrm>
          <a:prstGeom prst="rect">
            <a:avLst/>
          </a:prstGeom>
          <a:noFill/>
        </p:spPr>
        <p:txBody>
          <a:bodyPr wrap="none" rtlCol="0">
            <a:spAutoFit/>
          </a:bodyPr>
          <a:lstStyle/>
          <a:p>
            <a:r>
              <a:rPr lang="de-DE" b="1" dirty="0" smtClean="0"/>
              <a:t>210 GHz</a:t>
            </a:r>
            <a:endParaRPr lang="de-DE" b="1" dirty="0"/>
          </a:p>
        </p:txBody>
      </p:sp>
      <p:sp>
        <p:nvSpPr>
          <p:cNvPr id="15" name="Ellipse 14"/>
          <p:cNvSpPr/>
          <p:nvPr/>
        </p:nvSpPr>
        <p:spPr>
          <a:xfrm>
            <a:off x="1475656" y="980728"/>
            <a:ext cx="1152128" cy="2880320"/>
          </a:xfrm>
          <a:prstGeom prst="ellipse">
            <a:avLst/>
          </a:prstGeom>
          <a:noFill/>
          <a:ln w="57150">
            <a:solidFill>
              <a:srgbClr val="FF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16" name="Ellipse 15"/>
          <p:cNvSpPr/>
          <p:nvPr/>
        </p:nvSpPr>
        <p:spPr>
          <a:xfrm>
            <a:off x="4355976" y="1268760"/>
            <a:ext cx="1944216" cy="2880320"/>
          </a:xfrm>
          <a:prstGeom prst="ellipse">
            <a:avLst/>
          </a:prstGeom>
          <a:noFill/>
          <a:ln w="57150">
            <a:solidFill>
              <a:srgbClr val="FF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17" name="Ellipse 16"/>
          <p:cNvSpPr/>
          <p:nvPr/>
        </p:nvSpPr>
        <p:spPr>
          <a:xfrm>
            <a:off x="2699792" y="1124744"/>
            <a:ext cx="1656184" cy="3816424"/>
          </a:xfrm>
          <a:prstGeom prst="ellipse">
            <a:avLst/>
          </a:prstGeom>
          <a:noFill/>
          <a:ln w="57150">
            <a:solidFill>
              <a:srgbClr val="00B05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18" name="Textfeld 17"/>
          <p:cNvSpPr txBox="1"/>
          <p:nvPr/>
        </p:nvSpPr>
        <p:spPr>
          <a:xfrm>
            <a:off x="7092281" y="4077072"/>
            <a:ext cx="2051720" cy="1077218"/>
          </a:xfrm>
          <a:prstGeom prst="rect">
            <a:avLst/>
          </a:prstGeom>
          <a:noFill/>
        </p:spPr>
        <p:txBody>
          <a:bodyPr wrap="square" rtlCol="0">
            <a:spAutoFit/>
          </a:bodyPr>
          <a:lstStyle/>
          <a:p>
            <a:pPr>
              <a:buFont typeface="Wingdings"/>
              <a:buChar char="è"/>
            </a:pPr>
            <a:r>
              <a:rPr lang="en-GB" sz="1600" dirty="0" smtClean="0">
                <a:solidFill>
                  <a:srgbClr val="FF0000"/>
                </a:solidFill>
                <a:sym typeface="Wingdings" panose="05000000000000000000" pitchFamily="2" charset="2"/>
              </a:rPr>
              <a:t>Unexpected Signals still there. Not scaling whether an array or single antenna.</a:t>
            </a:r>
            <a:endParaRPr lang="en-GB" sz="1600" dirty="0">
              <a:solidFill>
                <a:srgbClr val="FF0000"/>
              </a:solidFill>
            </a:endParaRPr>
          </a:p>
        </p:txBody>
      </p:sp>
      <p:sp>
        <p:nvSpPr>
          <p:cNvPr id="19" name="Textfeld 18"/>
          <p:cNvSpPr txBox="1"/>
          <p:nvPr/>
        </p:nvSpPr>
        <p:spPr>
          <a:xfrm>
            <a:off x="7092281" y="5301208"/>
            <a:ext cx="2051720" cy="830997"/>
          </a:xfrm>
          <a:prstGeom prst="rect">
            <a:avLst/>
          </a:prstGeom>
          <a:noFill/>
        </p:spPr>
        <p:txBody>
          <a:bodyPr wrap="square" rtlCol="0">
            <a:spAutoFit/>
          </a:bodyPr>
          <a:lstStyle/>
          <a:p>
            <a:pPr>
              <a:buFont typeface="Wingdings"/>
              <a:buChar char="è"/>
            </a:pPr>
            <a:r>
              <a:rPr lang="en-GB" sz="1600" dirty="0" smtClean="0">
                <a:solidFill>
                  <a:srgbClr val="00B050"/>
                </a:solidFill>
                <a:sym typeface="Wingdings" panose="05000000000000000000" pitchFamily="2" charset="2"/>
              </a:rPr>
              <a:t>Sign of Resonance? Scaling with amount of antennas</a:t>
            </a:r>
            <a:endParaRPr lang="en-GB" sz="1600" dirty="0">
              <a:solidFill>
                <a:srgbClr val="00B050"/>
              </a:solidFill>
            </a:endParaRPr>
          </a:p>
        </p:txBody>
      </p:sp>
      <p:sp>
        <p:nvSpPr>
          <p:cNvPr id="23" name="Foliennummernplatzhalter 22"/>
          <p:cNvSpPr>
            <a:spLocks noGrp="1"/>
          </p:cNvSpPr>
          <p:nvPr>
            <p:ph type="sldNum" sz="quarter" idx="12"/>
          </p:nvPr>
        </p:nvSpPr>
        <p:spPr/>
        <p:txBody>
          <a:bodyPr/>
          <a:lstStyle/>
          <a:p>
            <a:fld id="{457AD9BF-CDC0-40DC-A3DC-2D1C047BFBB2}" type="slidenum">
              <a:rPr lang="de-DE" smtClean="0"/>
              <a:t>11</a:t>
            </a:fld>
            <a:endParaRPr lang="de-DE"/>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smtClean="0"/>
              <a:t>Problems </a:t>
            </a:r>
            <a:r>
              <a:rPr lang="de-DE" sz="4000" b="1" dirty="0" err="1" smtClean="0"/>
              <a:t>with</a:t>
            </a:r>
            <a:r>
              <a:rPr lang="de-DE" sz="4000" b="1" dirty="0" smtClean="0"/>
              <a:t> </a:t>
            </a:r>
            <a:r>
              <a:rPr lang="de-DE" sz="4000" b="1" dirty="0" err="1" smtClean="0"/>
              <a:t>Unexpected</a:t>
            </a:r>
            <a:r>
              <a:rPr lang="de-DE" sz="4000" b="1" dirty="0" smtClean="0"/>
              <a:t> Signals</a:t>
            </a:r>
          </a:p>
        </p:txBody>
      </p:sp>
      <p:pic>
        <p:nvPicPr>
          <p:cNvPr id="4098" name="Picture 2"/>
          <p:cNvPicPr>
            <a:picLocks noChangeAspect="1" noChangeArrowheads="1"/>
          </p:cNvPicPr>
          <p:nvPr/>
        </p:nvPicPr>
        <p:blipFill>
          <a:blip r:embed="rId2" cstate="print"/>
          <a:srcRect/>
          <a:stretch>
            <a:fillRect/>
          </a:stretch>
        </p:blipFill>
        <p:spPr bwMode="auto">
          <a:xfrm>
            <a:off x="-19363" y="980728"/>
            <a:ext cx="7163815" cy="5616624"/>
          </a:xfrm>
          <a:prstGeom prst="rect">
            <a:avLst/>
          </a:prstGeom>
          <a:noFill/>
          <a:ln w="9525">
            <a:noFill/>
            <a:miter lim="800000"/>
            <a:headEnd/>
            <a:tailEnd/>
          </a:ln>
        </p:spPr>
      </p:pic>
      <p:sp>
        <p:nvSpPr>
          <p:cNvPr id="6" name="Textfeld 5"/>
          <p:cNvSpPr txBox="1"/>
          <p:nvPr/>
        </p:nvSpPr>
        <p:spPr>
          <a:xfrm>
            <a:off x="6948264" y="1065510"/>
            <a:ext cx="1653017" cy="646331"/>
          </a:xfrm>
          <a:prstGeom prst="rect">
            <a:avLst/>
          </a:prstGeom>
          <a:noFill/>
        </p:spPr>
        <p:txBody>
          <a:bodyPr wrap="none" rtlCol="0">
            <a:spAutoFit/>
          </a:bodyPr>
          <a:lstStyle/>
          <a:p>
            <a:r>
              <a:rPr lang="de-DE" b="1" dirty="0" smtClean="0"/>
              <a:t>Sample Holder:</a:t>
            </a:r>
          </a:p>
          <a:p>
            <a:r>
              <a:rPr lang="de-DE" dirty="0" smtClean="0"/>
              <a:t>Version 3</a:t>
            </a:r>
            <a:endParaRPr lang="de-DE" dirty="0"/>
          </a:p>
        </p:txBody>
      </p:sp>
      <p:sp>
        <p:nvSpPr>
          <p:cNvPr id="7" name="Textfeld 6"/>
          <p:cNvSpPr txBox="1"/>
          <p:nvPr/>
        </p:nvSpPr>
        <p:spPr>
          <a:xfrm>
            <a:off x="6948264" y="1689579"/>
            <a:ext cx="1371979" cy="646331"/>
          </a:xfrm>
          <a:prstGeom prst="rect">
            <a:avLst/>
          </a:prstGeom>
          <a:noFill/>
        </p:spPr>
        <p:txBody>
          <a:bodyPr wrap="none" rtlCol="0">
            <a:spAutoFit/>
          </a:bodyPr>
          <a:lstStyle/>
          <a:p>
            <a:r>
              <a:rPr lang="de-DE" b="1" dirty="0" smtClean="0"/>
              <a:t>Modulation:</a:t>
            </a:r>
          </a:p>
          <a:p>
            <a:r>
              <a:rPr lang="de-DE" dirty="0" smtClean="0"/>
              <a:t>6 GHz</a:t>
            </a:r>
            <a:endParaRPr lang="de-DE" dirty="0"/>
          </a:p>
        </p:txBody>
      </p:sp>
      <p:sp>
        <p:nvSpPr>
          <p:cNvPr id="8" name="Textfeld 7"/>
          <p:cNvSpPr txBox="1"/>
          <p:nvPr/>
        </p:nvSpPr>
        <p:spPr>
          <a:xfrm>
            <a:off x="6948264" y="2313648"/>
            <a:ext cx="975395" cy="646331"/>
          </a:xfrm>
          <a:prstGeom prst="rect">
            <a:avLst/>
          </a:prstGeom>
          <a:noFill/>
        </p:spPr>
        <p:txBody>
          <a:bodyPr wrap="none" rtlCol="0">
            <a:spAutoFit/>
          </a:bodyPr>
          <a:lstStyle/>
          <a:p>
            <a:r>
              <a:rPr lang="de-DE" b="1" dirty="0" smtClean="0"/>
              <a:t>Isolator:</a:t>
            </a:r>
          </a:p>
          <a:p>
            <a:r>
              <a:rPr lang="de-DE" dirty="0" err="1" smtClean="0"/>
              <a:t>yes</a:t>
            </a:r>
            <a:endParaRPr lang="de-DE" dirty="0"/>
          </a:p>
        </p:txBody>
      </p:sp>
      <p:sp>
        <p:nvSpPr>
          <p:cNvPr id="9" name="Textfeld 8"/>
          <p:cNvSpPr txBox="1"/>
          <p:nvPr/>
        </p:nvSpPr>
        <p:spPr>
          <a:xfrm>
            <a:off x="6948264" y="2937718"/>
            <a:ext cx="2124941" cy="923330"/>
          </a:xfrm>
          <a:prstGeom prst="rect">
            <a:avLst/>
          </a:prstGeom>
          <a:noFill/>
        </p:spPr>
        <p:txBody>
          <a:bodyPr wrap="none" rtlCol="0">
            <a:spAutoFit/>
          </a:bodyPr>
          <a:lstStyle/>
          <a:p>
            <a:r>
              <a:rPr lang="de-DE" b="1" dirty="0" smtClean="0"/>
              <a:t>Sample:</a:t>
            </a:r>
          </a:p>
          <a:p>
            <a:r>
              <a:rPr lang="de-DE" dirty="0" smtClean="0"/>
              <a:t>New </a:t>
            </a:r>
            <a:r>
              <a:rPr lang="de-DE" dirty="0" err="1" smtClean="0"/>
              <a:t>single</a:t>
            </a:r>
            <a:r>
              <a:rPr lang="de-DE" dirty="0" smtClean="0"/>
              <a:t> </a:t>
            </a:r>
            <a:r>
              <a:rPr lang="de-DE" dirty="0" err="1" smtClean="0"/>
              <a:t>antennas</a:t>
            </a:r>
            <a:endParaRPr lang="de-DE" dirty="0" smtClean="0"/>
          </a:p>
          <a:p>
            <a:r>
              <a:rPr lang="de-DE" dirty="0" smtClean="0"/>
              <a:t>210 GHz</a:t>
            </a:r>
            <a:endParaRPr lang="de-DE" dirty="0"/>
          </a:p>
        </p:txBody>
      </p:sp>
      <p:sp>
        <p:nvSpPr>
          <p:cNvPr id="10" name="Textfeld 9"/>
          <p:cNvSpPr txBox="1"/>
          <p:nvPr/>
        </p:nvSpPr>
        <p:spPr>
          <a:xfrm>
            <a:off x="7092280" y="4077072"/>
            <a:ext cx="2160239" cy="830997"/>
          </a:xfrm>
          <a:prstGeom prst="rect">
            <a:avLst/>
          </a:prstGeom>
          <a:noFill/>
        </p:spPr>
        <p:txBody>
          <a:bodyPr wrap="square" rtlCol="0">
            <a:spAutoFit/>
          </a:bodyPr>
          <a:lstStyle/>
          <a:p>
            <a:pPr>
              <a:buFont typeface="Wingdings"/>
              <a:buChar char="è"/>
            </a:pPr>
            <a:r>
              <a:rPr lang="en-GB" sz="1600" dirty="0" smtClean="0">
                <a:solidFill>
                  <a:srgbClr val="FF0000"/>
                </a:solidFill>
                <a:sym typeface="Wingdings" panose="05000000000000000000" pitchFamily="2" charset="2"/>
              </a:rPr>
              <a:t>Background improved. Unexpected Signals still there</a:t>
            </a:r>
            <a:endParaRPr lang="en-GB" sz="1600" dirty="0">
              <a:solidFill>
                <a:srgbClr val="FF0000"/>
              </a:solidFill>
            </a:endParaRPr>
          </a:p>
        </p:txBody>
      </p:sp>
      <p:sp>
        <p:nvSpPr>
          <p:cNvPr id="11" name="Textfeld 10"/>
          <p:cNvSpPr txBox="1"/>
          <p:nvPr/>
        </p:nvSpPr>
        <p:spPr>
          <a:xfrm>
            <a:off x="7092281" y="4941168"/>
            <a:ext cx="2051720" cy="338554"/>
          </a:xfrm>
          <a:prstGeom prst="rect">
            <a:avLst/>
          </a:prstGeom>
          <a:noFill/>
        </p:spPr>
        <p:txBody>
          <a:bodyPr wrap="square" rtlCol="0">
            <a:spAutoFit/>
          </a:bodyPr>
          <a:lstStyle/>
          <a:p>
            <a:pPr>
              <a:buFont typeface="Wingdings"/>
              <a:buChar char="è"/>
            </a:pPr>
            <a:r>
              <a:rPr lang="en-GB" sz="1600" dirty="0" smtClean="0">
                <a:solidFill>
                  <a:srgbClr val="00B050"/>
                </a:solidFill>
                <a:sym typeface="Wingdings" panose="05000000000000000000" pitchFamily="2" charset="2"/>
              </a:rPr>
              <a:t>Sign of Resonance? </a:t>
            </a:r>
            <a:endParaRPr lang="en-GB" sz="1600" dirty="0">
              <a:solidFill>
                <a:srgbClr val="00B050"/>
              </a:solidFill>
            </a:endParaRPr>
          </a:p>
        </p:txBody>
      </p:sp>
      <p:sp>
        <p:nvSpPr>
          <p:cNvPr id="12" name="Ellipse 11"/>
          <p:cNvSpPr/>
          <p:nvPr/>
        </p:nvSpPr>
        <p:spPr>
          <a:xfrm>
            <a:off x="1763688" y="1052736"/>
            <a:ext cx="1872208" cy="3024336"/>
          </a:xfrm>
          <a:prstGeom prst="ellipse">
            <a:avLst/>
          </a:prstGeom>
          <a:noFill/>
          <a:ln w="57150">
            <a:solidFill>
              <a:srgbClr val="FF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13" name="Ellipse 12"/>
          <p:cNvSpPr/>
          <p:nvPr/>
        </p:nvSpPr>
        <p:spPr>
          <a:xfrm>
            <a:off x="4644008" y="1124744"/>
            <a:ext cx="2304256" cy="3168352"/>
          </a:xfrm>
          <a:prstGeom prst="ellipse">
            <a:avLst/>
          </a:prstGeom>
          <a:noFill/>
          <a:ln w="57150">
            <a:solidFill>
              <a:srgbClr val="FF000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14" name="Ellipse 13"/>
          <p:cNvSpPr/>
          <p:nvPr/>
        </p:nvSpPr>
        <p:spPr>
          <a:xfrm>
            <a:off x="3491880" y="836712"/>
            <a:ext cx="1224136" cy="2088232"/>
          </a:xfrm>
          <a:prstGeom prst="ellipse">
            <a:avLst/>
          </a:prstGeom>
          <a:noFill/>
          <a:ln w="57150">
            <a:solidFill>
              <a:srgbClr val="00B05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DE"/>
          </a:p>
        </p:txBody>
      </p:sp>
      <p:sp>
        <p:nvSpPr>
          <p:cNvPr id="18" name="Foliennummernplatzhalter 17"/>
          <p:cNvSpPr>
            <a:spLocks noGrp="1"/>
          </p:cNvSpPr>
          <p:nvPr>
            <p:ph type="sldNum" sz="quarter" idx="12"/>
          </p:nvPr>
        </p:nvSpPr>
        <p:spPr/>
        <p:txBody>
          <a:bodyPr/>
          <a:lstStyle/>
          <a:p>
            <a:fld id="{457AD9BF-CDC0-40DC-A3DC-2D1C047BFBB2}" type="slidenum">
              <a:rPr lang="de-DE" smtClean="0"/>
              <a:t>12</a:t>
            </a:fld>
            <a:endParaRPr lang="de-DE"/>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err="1" smtClean="0"/>
              <a:t>Ideas</a:t>
            </a:r>
            <a:r>
              <a:rPr lang="de-DE" sz="4000" b="1" dirty="0" smtClean="0"/>
              <a:t> </a:t>
            </a:r>
            <a:r>
              <a:rPr lang="de-DE" sz="4000" b="1" dirty="0" err="1" smtClean="0"/>
              <a:t>for</a:t>
            </a:r>
            <a:r>
              <a:rPr lang="de-DE" sz="4000" b="1" dirty="0" smtClean="0"/>
              <a:t> </a:t>
            </a:r>
            <a:r>
              <a:rPr lang="de-DE" sz="4000" b="1" dirty="0" err="1" smtClean="0"/>
              <a:t>Improving</a:t>
            </a:r>
            <a:r>
              <a:rPr lang="de-DE" sz="4000" b="1" dirty="0" smtClean="0"/>
              <a:t> Background Signal</a:t>
            </a:r>
          </a:p>
        </p:txBody>
      </p:sp>
      <p:sp>
        <p:nvSpPr>
          <p:cNvPr id="5" name="Textfeld 4"/>
          <p:cNvSpPr txBox="1"/>
          <p:nvPr/>
        </p:nvSpPr>
        <p:spPr>
          <a:xfrm>
            <a:off x="251520" y="908720"/>
            <a:ext cx="8640960" cy="5632311"/>
          </a:xfrm>
          <a:prstGeom prst="rect">
            <a:avLst/>
          </a:prstGeom>
          <a:noFill/>
        </p:spPr>
        <p:txBody>
          <a:bodyPr wrap="square" rtlCol="0">
            <a:spAutoFit/>
          </a:bodyPr>
          <a:lstStyle/>
          <a:p>
            <a:pPr>
              <a:buFont typeface="Wingdings"/>
              <a:buChar char="à"/>
            </a:pPr>
            <a:r>
              <a:rPr lang="de-DE" sz="4000" b="1" dirty="0" err="1" smtClean="0">
                <a:sym typeface="Wingdings" pitchFamily="2" charset="2"/>
              </a:rPr>
              <a:t>Alignment</a:t>
            </a:r>
            <a:r>
              <a:rPr lang="de-DE" sz="4000" b="1" dirty="0" smtClean="0">
                <a:sym typeface="Wingdings" pitchFamily="2" charset="2"/>
              </a:rPr>
              <a:t> </a:t>
            </a:r>
            <a:r>
              <a:rPr lang="de-DE" sz="4000" b="1" dirty="0" err="1" smtClean="0">
                <a:sym typeface="Wingdings" pitchFamily="2" charset="2"/>
              </a:rPr>
              <a:t>of</a:t>
            </a:r>
            <a:r>
              <a:rPr lang="de-DE" sz="4000" b="1" dirty="0" smtClean="0">
                <a:sym typeface="Wingdings" pitchFamily="2" charset="2"/>
              </a:rPr>
              <a:t> Center </a:t>
            </a:r>
            <a:r>
              <a:rPr lang="de-DE" sz="4000" b="1" dirty="0" err="1" smtClean="0">
                <a:sym typeface="Wingdings" pitchFamily="2" charset="2"/>
              </a:rPr>
              <a:t>of</a:t>
            </a:r>
            <a:r>
              <a:rPr lang="de-DE" sz="4000" b="1" dirty="0" smtClean="0">
                <a:sym typeface="Wingdings" pitchFamily="2" charset="2"/>
              </a:rPr>
              <a:t> </a:t>
            </a:r>
            <a:r>
              <a:rPr lang="de-DE" sz="4000" b="1" dirty="0" err="1" smtClean="0">
                <a:sym typeface="Wingdings" pitchFamily="2" charset="2"/>
              </a:rPr>
              <a:t>the</a:t>
            </a:r>
            <a:r>
              <a:rPr lang="de-DE" sz="4000" b="1" dirty="0" smtClean="0">
                <a:sym typeface="Wingdings" pitchFamily="2" charset="2"/>
              </a:rPr>
              <a:t> beam </a:t>
            </a:r>
            <a:r>
              <a:rPr lang="de-DE" sz="4000" b="1" dirty="0" err="1" smtClean="0">
                <a:sym typeface="Wingdings" pitchFamily="2" charset="2"/>
              </a:rPr>
              <a:t>with</a:t>
            </a:r>
            <a:r>
              <a:rPr lang="de-DE" sz="4000" b="1" dirty="0" smtClean="0">
                <a:sym typeface="Wingdings" pitchFamily="2" charset="2"/>
              </a:rPr>
              <a:t> </a:t>
            </a:r>
            <a:r>
              <a:rPr lang="de-DE" sz="4000" b="1" dirty="0" err="1" smtClean="0">
                <a:sym typeface="Wingdings" pitchFamily="2" charset="2"/>
              </a:rPr>
              <a:t>rotation</a:t>
            </a:r>
            <a:r>
              <a:rPr lang="de-DE" sz="4000" b="1" dirty="0" smtClean="0">
                <a:sym typeface="Wingdings" pitchFamily="2" charset="2"/>
              </a:rPr>
              <a:t> </a:t>
            </a:r>
            <a:r>
              <a:rPr lang="de-DE" sz="4000" b="1" dirty="0" err="1" smtClean="0">
                <a:sym typeface="Wingdings" pitchFamily="2" charset="2"/>
              </a:rPr>
              <a:t>axis</a:t>
            </a:r>
            <a:r>
              <a:rPr lang="de-DE" sz="4000" b="1" dirty="0" smtClean="0">
                <a:sym typeface="Wingdings" pitchFamily="2" charset="2"/>
              </a:rPr>
              <a:t> </a:t>
            </a:r>
            <a:r>
              <a:rPr lang="de-DE" sz="4000" b="1" dirty="0" err="1" smtClean="0">
                <a:sym typeface="Wingdings" pitchFamily="2" charset="2"/>
              </a:rPr>
              <a:t>of</a:t>
            </a:r>
            <a:r>
              <a:rPr lang="de-DE" sz="4000" b="1" dirty="0" smtClean="0">
                <a:sym typeface="Wingdings" pitchFamily="2" charset="2"/>
              </a:rPr>
              <a:t> </a:t>
            </a:r>
            <a:r>
              <a:rPr lang="de-DE" sz="4000" b="1" dirty="0" err="1" smtClean="0">
                <a:sym typeface="Wingdings" pitchFamily="2" charset="2"/>
              </a:rPr>
              <a:t>the</a:t>
            </a:r>
            <a:r>
              <a:rPr lang="de-DE" sz="4000" b="1" dirty="0" smtClean="0">
                <a:sym typeface="Wingdings" pitchFamily="2" charset="2"/>
              </a:rPr>
              <a:t> sample holder</a:t>
            </a:r>
          </a:p>
          <a:p>
            <a:pPr>
              <a:buFont typeface="Wingdings"/>
              <a:buChar char="à"/>
            </a:pPr>
            <a:endParaRPr lang="de-DE" sz="4000" b="1" dirty="0" smtClean="0">
              <a:sym typeface="Wingdings" pitchFamily="2" charset="2"/>
            </a:endParaRPr>
          </a:p>
          <a:p>
            <a:pPr>
              <a:buFont typeface="Wingdings"/>
              <a:buChar char="à"/>
            </a:pPr>
            <a:r>
              <a:rPr lang="de-DE" sz="4000" b="1" dirty="0" smtClean="0">
                <a:sym typeface="Wingdings" pitchFamily="2" charset="2"/>
              </a:rPr>
              <a:t>Lock-in </a:t>
            </a:r>
            <a:r>
              <a:rPr lang="de-DE" sz="4000" b="1" dirty="0" err="1" smtClean="0">
                <a:sym typeface="Wingdings" pitchFamily="2" charset="2"/>
              </a:rPr>
              <a:t>Amplification</a:t>
            </a:r>
            <a:r>
              <a:rPr lang="de-DE" sz="4000" b="1" dirty="0" smtClean="0">
                <a:sym typeface="Wingdings" pitchFamily="2" charset="2"/>
              </a:rPr>
              <a:t> (</a:t>
            </a:r>
            <a:r>
              <a:rPr lang="de-DE" sz="4000" b="1" dirty="0" err="1" smtClean="0">
                <a:sym typeface="Wingdings" pitchFamily="2" charset="2"/>
              </a:rPr>
              <a:t>Servo</a:t>
            </a:r>
            <a:r>
              <a:rPr lang="de-DE" sz="4000" b="1" dirty="0" smtClean="0">
                <a:sym typeface="Wingdings" pitchFamily="2" charset="2"/>
              </a:rPr>
              <a:t> Motor)</a:t>
            </a:r>
          </a:p>
          <a:p>
            <a:pPr>
              <a:buFont typeface="Wingdings"/>
              <a:buChar char="à"/>
            </a:pPr>
            <a:endParaRPr lang="de-DE" sz="4000" b="1" dirty="0" smtClean="0">
              <a:sym typeface="Wingdings" pitchFamily="2" charset="2"/>
            </a:endParaRPr>
          </a:p>
          <a:p>
            <a:pPr>
              <a:buFont typeface="Wingdings"/>
              <a:buChar char="à"/>
            </a:pPr>
            <a:r>
              <a:rPr lang="de-DE" sz="4000" b="1" dirty="0" smtClean="0">
                <a:sym typeface="Wingdings" pitchFamily="2" charset="2"/>
              </a:rPr>
              <a:t>Sample Holder material MW </a:t>
            </a:r>
            <a:r>
              <a:rPr lang="de-DE" sz="4000" b="1" dirty="0" err="1" smtClean="0">
                <a:sym typeface="Wingdings" pitchFamily="2" charset="2"/>
              </a:rPr>
              <a:t>absorber</a:t>
            </a:r>
            <a:r>
              <a:rPr lang="de-DE" sz="4000" b="1" dirty="0" smtClean="0">
                <a:sym typeface="Wingdings" pitchFamily="2" charset="2"/>
              </a:rPr>
              <a:t> (</a:t>
            </a:r>
            <a:r>
              <a:rPr lang="de-DE" sz="4000" b="1" dirty="0" err="1" smtClean="0">
                <a:sym typeface="Wingdings" pitchFamily="2" charset="2"/>
              </a:rPr>
              <a:t>up</a:t>
            </a:r>
            <a:r>
              <a:rPr lang="de-DE" sz="4000" b="1" dirty="0" smtClean="0">
                <a:sym typeface="Wingdings" pitchFamily="2" charset="2"/>
              </a:rPr>
              <a:t> </a:t>
            </a:r>
            <a:r>
              <a:rPr lang="de-DE" sz="4000" b="1" dirty="0" err="1" smtClean="0">
                <a:sym typeface="Wingdings" pitchFamily="2" charset="2"/>
              </a:rPr>
              <a:t>to</a:t>
            </a:r>
            <a:r>
              <a:rPr lang="de-DE" sz="4000" b="1" dirty="0" smtClean="0">
                <a:sym typeface="Wingdings" pitchFamily="2" charset="2"/>
              </a:rPr>
              <a:t> </a:t>
            </a:r>
            <a:r>
              <a:rPr lang="de-DE" sz="4000" b="1" dirty="0" err="1" smtClean="0">
                <a:sym typeface="Wingdings" pitchFamily="2" charset="2"/>
              </a:rPr>
              <a:t>now</a:t>
            </a:r>
            <a:r>
              <a:rPr lang="de-DE" sz="4000" b="1" dirty="0" smtClean="0">
                <a:sym typeface="Wingdings" pitchFamily="2" charset="2"/>
              </a:rPr>
              <a:t> Al)</a:t>
            </a:r>
          </a:p>
          <a:p>
            <a:pPr>
              <a:buFont typeface="Wingdings"/>
              <a:buChar char="à"/>
            </a:pPr>
            <a:endParaRPr lang="de-DE" sz="4000" b="1" dirty="0">
              <a:sym typeface="Wingdings" pitchFamily="2" charset="2"/>
            </a:endParaRPr>
          </a:p>
          <a:p>
            <a:pPr>
              <a:buFont typeface="Wingdings"/>
              <a:buChar char="à"/>
            </a:pPr>
            <a:r>
              <a:rPr lang="de-DE" sz="4000" b="1" dirty="0" smtClean="0">
                <a:sym typeface="Wingdings" pitchFamily="2" charset="2"/>
              </a:rPr>
              <a:t>???</a:t>
            </a:r>
            <a:endParaRPr lang="de-DE" sz="4000" b="1" dirty="0"/>
          </a:p>
        </p:txBody>
      </p:sp>
      <p:sp>
        <p:nvSpPr>
          <p:cNvPr id="9" name="Foliennummernplatzhalter 8"/>
          <p:cNvSpPr>
            <a:spLocks noGrp="1"/>
          </p:cNvSpPr>
          <p:nvPr>
            <p:ph type="sldNum" sz="quarter" idx="12"/>
          </p:nvPr>
        </p:nvSpPr>
        <p:spPr/>
        <p:txBody>
          <a:bodyPr/>
          <a:lstStyle/>
          <a:p>
            <a:fld id="{457AD9BF-CDC0-40DC-A3DC-2D1C047BFBB2}" type="slidenum">
              <a:rPr lang="de-DE" smtClean="0"/>
              <a:t>13</a:t>
            </a:fld>
            <a:endParaRPr lang="de-D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251520" y="1484784"/>
            <a:ext cx="2448272"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t>Source</a:t>
            </a:r>
            <a:endParaRPr lang="de-DE" sz="3600" dirty="0"/>
          </a:p>
        </p:txBody>
      </p:sp>
      <p:sp>
        <p:nvSpPr>
          <p:cNvPr id="5" name="Rechteck 4"/>
          <p:cNvSpPr/>
          <p:nvPr/>
        </p:nvSpPr>
        <p:spPr>
          <a:xfrm>
            <a:off x="6300192" y="5157192"/>
            <a:ext cx="2448272"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smtClean="0"/>
              <a:t>ZBD</a:t>
            </a:r>
            <a:endParaRPr lang="de-DE" sz="3600" dirty="0"/>
          </a:p>
        </p:txBody>
      </p:sp>
      <p:cxnSp>
        <p:nvCxnSpPr>
          <p:cNvPr id="7" name="Gerade Verbindung 6"/>
          <p:cNvCxnSpPr/>
          <p:nvPr/>
        </p:nvCxnSpPr>
        <p:spPr>
          <a:xfrm>
            <a:off x="5436096" y="1412776"/>
            <a:ext cx="936104" cy="108012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8" name="Gerade Verbindung 7"/>
          <p:cNvCxnSpPr/>
          <p:nvPr/>
        </p:nvCxnSpPr>
        <p:spPr>
          <a:xfrm>
            <a:off x="2627784" y="5085184"/>
            <a:ext cx="936104" cy="108012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rot="16200000">
            <a:off x="5436096" y="3284984"/>
            <a:ext cx="936104" cy="108012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rot="16200000">
            <a:off x="2627784" y="3212976"/>
            <a:ext cx="936104" cy="108012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2" name="Gerade Verbindung mit Pfeil 11"/>
          <p:cNvCxnSpPr/>
          <p:nvPr/>
        </p:nvCxnSpPr>
        <p:spPr>
          <a:xfrm>
            <a:off x="2699792" y="1988840"/>
            <a:ext cx="3168352"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Gerade Verbindung 16"/>
          <p:cNvCxnSpPr/>
          <p:nvPr/>
        </p:nvCxnSpPr>
        <p:spPr>
          <a:xfrm>
            <a:off x="3635896" y="1340768"/>
            <a:ext cx="864096" cy="1296144"/>
          </a:xfrm>
          <a:prstGeom prst="line">
            <a:avLst/>
          </a:prstGeom>
          <a:ln w="571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8" name="Textfeld 17"/>
          <p:cNvSpPr txBox="1"/>
          <p:nvPr/>
        </p:nvSpPr>
        <p:spPr>
          <a:xfrm>
            <a:off x="2987824" y="827420"/>
            <a:ext cx="1107034" cy="369332"/>
          </a:xfrm>
          <a:prstGeom prst="rect">
            <a:avLst/>
          </a:prstGeom>
          <a:noFill/>
        </p:spPr>
        <p:txBody>
          <a:bodyPr wrap="none" rtlCol="0">
            <a:spAutoFit/>
          </a:bodyPr>
          <a:lstStyle/>
          <a:p>
            <a:r>
              <a:rPr lang="de-DE" b="1" dirty="0" err="1" smtClean="0"/>
              <a:t>Wire</a:t>
            </a:r>
            <a:r>
              <a:rPr lang="de-DE" b="1" dirty="0" smtClean="0"/>
              <a:t> </a:t>
            </a:r>
            <a:r>
              <a:rPr lang="de-DE" b="1" dirty="0" err="1" smtClean="0"/>
              <a:t>Grid</a:t>
            </a:r>
            <a:endParaRPr lang="de-DE" b="1" dirty="0"/>
          </a:p>
        </p:txBody>
      </p:sp>
      <p:sp>
        <p:nvSpPr>
          <p:cNvPr id="21" name="Textfeld 20"/>
          <p:cNvSpPr txBox="1"/>
          <p:nvPr/>
        </p:nvSpPr>
        <p:spPr>
          <a:xfrm>
            <a:off x="6012160" y="1628800"/>
            <a:ext cx="808619" cy="369332"/>
          </a:xfrm>
          <a:prstGeom prst="rect">
            <a:avLst/>
          </a:prstGeom>
          <a:noFill/>
        </p:spPr>
        <p:txBody>
          <a:bodyPr wrap="none" rtlCol="0">
            <a:spAutoFit/>
          </a:bodyPr>
          <a:lstStyle/>
          <a:p>
            <a:r>
              <a:rPr lang="de-DE" b="1" dirty="0" err="1" smtClean="0"/>
              <a:t>Mirror</a:t>
            </a:r>
            <a:endParaRPr lang="de-DE" b="1" dirty="0"/>
          </a:p>
        </p:txBody>
      </p:sp>
      <p:cxnSp>
        <p:nvCxnSpPr>
          <p:cNvPr id="22" name="Gerade Verbindung 21"/>
          <p:cNvCxnSpPr/>
          <p:nvPr/>
        </p:nvCxnSpPr>
        <p:spPr>
          <a:xfrm>
            <a:off x="5148064" y="2708920"/>
            <a:ext cx="1728192" cy="504056"/>
          </a:xfrm>
          <a:prstGeom prst="line">
            <a:avLst/>
          </a:prstGeom>
          <a:ln w="571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4" name="Textfeld 23"/>
          <p:cNvSpPr txBox="1"/>
          <p:nvPr/>
        </p:nvSpPr>
        <p:spPr>
          <a:xfrm>
            <a:off x="7020272" y="3068960"/>
            <a:ext cx="1440331" cy="369332"/>
          </a:xfrm>
          <a:prstGeom prst="rect">
            <a:avLst/>
          </a:prstGeom>
          <a:noFill/>
        </p:spPr>
        <p:txBody>
          <a:bodyPr wrap="none" rtlCol="0">
            <a:spAutoFit/>
          </a:bodyPr>
          <a:lstStyle/>
          <a:p>
            <a:r>
              <a:rPr lang="de-DE" b="1" dirty="0" smtClean="0"/>
              <a:t>Faraday (45°)</a:t>
            </a:r>
            <a:endParaRPr lang="de-DE" b="1" dirty="0"/>
          </a:p>
        </p:txBody>
      </p:sp>
      <p:cxnSp>
        <p:nvCxnSpPr>
          <p:cNvPr id="25" name="Gerade Verbindung mit Pfeil 24"/>
          <p:cNvCxnSpPr/>
          <p:nvPr/>
        </p:nvCxnSpPr>
        <p:spPr>
          <a:xfrm>
            <a:off x="5868144" y="1988840"/>
            <a:ext cx="0" cy="180020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8" name="Rechteck 27"/>
          <p:cNvSpPr/>
          <p:nvPr/>
        </p:nvSpPr>
        <p:spPr>
          <a:xfrm rot="2976817">
            <a:off x="4254410" y="3022164"/>
            <a:ext cx="576064" cy="1512168"/>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de-DE"/>
          </a:p>
        </p:txBody>
      </p:sp>
      <p:cxnSp>
        <p:nvCxnSpPr>
          <p:cNvPr id="29" name="Gerade Verbindung mit Pfeil 28"/>
          <p:cNvCxnSpPr/>
          <p:nvPr/>
        </p:nvCxnSpPr>
        <p:spPr>
          <a:xfrm flipH="1">
            <a:off x="3131840" y="3789040"/>
            <a:ext cx="2736304"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Gerade Verbindung mit Pfeil 31"/>
          <p:cNvCxnSpPr/>
          <p:nvPr/>
        </p:nvCxnSpPr>
        <p:spPr>
          <a:xfrm>
            <a:off x="3131840" y="3789040"/>
            <a:ext cx="0" cy="180020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Gerade Verbindung mit Pfeil 32"/>
          <p:cNvCxnSpPr/>
          <p:nvPr/>
        </p:nvCxnSpPr>
        <p:spPr>
          <a:xfrm>
            <a:off x="3131840" y="5589240"/>
            <a:ext cx="3168352" cy="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5" name="Textfeld 34"/>
          <p:cNvSpPr txBox="1"/>
          <p:nvPr/>
        </p:nvSpPr>
        <p:spPr>
          <a:xfrm>
            <a:off x="5940152" y="3789040"/>
            <a:ext cx="808619" cy="369332"/>
          </a:xfrm>
          <a:prstGeom prst="rect">
            <a:avLst/>
          </a:prstGeom>
          <a:noFill/>
        </p:spPr>
        <p:txBody>
          <a:bodyPr wrap="none" rtlCol="0">
            <a:spAutoFit/>
          </a:bodyPr>
          <a:lstStyle/>
          <a:p>
            <a:r>
              <a:rPr lang="de-DE" b="1" dirty="0" err="1" smtClean="0"/>
              <a:t>Mirror</a:t>
            </a:r>
            <a:endParaRPr lang="de-DE" b="1" dirty="0"/>
          </a:p>
        </p:txBody>
      </p:sp>
      <p:sp>
        <p:nvSpPr>
          <p:cNvPr id="36" name="Textfeld 35"/>
          <p:cNvSpPr txBox="1"/>
          <p:nvPr/>
        </p:nvSpPr>
        <p:spPr>
          <a:xfrm>
            <a:off x="2195736" y="3429000"/>
            <a:ext cx="808619" cy="369332"/>
          </a:xfrm>
          <a:prstGeom prst="rect">
            <a:avLst/>
          </a:prstGeom>
          <a:noFill/>
        </p:spPr>
        <p:txBody>
          <a:bodyPr wrap="none" rtlCol="0">
            <a:spAutoFit/>
          </a:bodyPr>
          <a:lstStyle/>
          <a:p>
            <a:r>
              <a:rPr lang="de-DE" b="1" dirty="0" err="1" smtClean="0"/>
              <a:t>Mirror</a:t>
            </a:r>
            <a:endParaRPr lang="de-DE" b="1" dirty="0"/>
          </a:p>
        </p:txBody>
      </p:sp>
      <p:sp>
        <p:nvSpPr>
          <p:cNvPr id="37" name="Textfeld 36"/>
          <p:cNvSpPr txBox="1"/>
          <p:nvPr/>
        </p:nvSpPr>
        <p:spPr>
          <a:xfrm>
            <a:off x="2267744" y="5589240"/>
            <a:ext cx="808619" cy="369332"/>
          </a:xfrm>
          <a:prstGeom prst="rect">
            <a:avLst/>
          </a:prstGeom>
          <a:noFill/>
        </p:spPr>
        <p:txBody>
          <a:bodyPr wrap="none" rtlCol="0">
            <a:spAutoFit/>
          </a:bodyPr>
          <a:lstStyle/>
          <a:p>
            <a:r>
              <a:rPr lang="de-DE" b="1" dirty="0" err="1" smtClean="0"/>
              <a:t>Mirror</a:t>
            </a:r>
            <a:endParaRPr lang="de-DE" b="1" dirty="0"/>
          </a:p>
        </p:txBody>
      </p:sp>
      <p:sp>
        <p:nvSpPr>
          <p:cNvPr id="38" name="Textfeld 37"/>
          <p:cNvSpPr txBox="1"/>
          <p:nvPr/>
        </p:nvSpPr>
        <p:spPr>
          <a:xfrm>
            <a:off x="3419872" y="4509120"/>
            <a:ext cx="1588897" cy="646331"/>
          </a:xfrm>
          <a:prstGeom prst="rect">
            <a:avLst/>
          </a:prstGeom>
          <a:noFill/>
        </p:spPr>
        <p:txBody>
          <a:bodyPr wrap="none" rtlCol="0">
            <a:spAutoFit/>
          </a:bodyPr>
          <a:lstStyle/>
          <a:p>
            <a:r>
              <a:rPr lang="de-DE" b="1" dirty="0" smtClean="0"/>
              <a:t>Sample +</a:t>
            </a:r>
          </a:p>
          <a:p>
            <a:r>
              <a:rPr lang="de-DE" b="1" dirty="0" smtClean="0"/>
              <a:t>Sample Holder</a:t>
            </a:r>
            <a:endParaRPr lang="de-DE" b="1" dirty="0"/>
          </a:p>
        </p:txBody>
      </p:sp>
      <p:sp>
        <p:nvSpPr>
          <p:cNvPr id="39" name="Ellipse 38"/>
          <p:cNvSpPr/>
          <p:nvPr/>
        </p:nvSpPr>
        <p:spPr>
          <a:xfrm rot="19912146">
            <a:off x="3468182" y="1094828"/>
            <a:ext cx="1223720" cy="1733321"/>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0" name="Ellipse 39"/>
          <p:cNvSpPr/>
          <p:nvPr/>
        </p:nvSpPr>
        <p:spPr>
          <a:xfrm rot="875952">
            <a:off x="4962445" y="2450602"/>
            <a:ext cx="2088232" cy="1080120"/>
          </a:xfrm>
          <a:prstGeom prst="ellipse">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1" name="Textfeld 40"/>
          <p:cNvSpPr txBox="1"/>
          <p:nvPr/>
        </p:nvSpPr>
        <p:spPr>
          <a:xfrm>
            <a:off x="7283181" y="1196752"/>
            <a:ext cx="439544" cy="707886"/>
          </a:xfrm>
          <a:prstGeom prst="rect">
            <a:avLst/>
          </a:prstGeom>
          <a:noFill/>
        </p:spPr>
        <p:txBody>
          <a:bodyPr wrap="none" rtlCol="0">
            <a:spAutoFit/>
          </a:bodyPr>
          <a:lstStyle/>
          <a:p>
            <a:r>
              <a:rPr lang="de-DE" sz="4000" dirty="0" smtClean="0">
                <a:solidFill>
                  <a:srgbClr val="00B050"/>
                </a:solidFill>
              </a:rPr>
              <a:t>=</a:t>
            </a:r>
            <a:endParaRPr lang="de-DE" sz="4000" dirty="0">
              <a:solidFill>
                <a:srgbClr val="00B050"/>
              </a:solidFill>
            </a:endParaRPr>
          </a:p>
        </p:txBody>
      </p:sp>
      <p:cxnSp>
        <p:nvCxnSpPr>
          <p:cNvPr id="43" name="Gerade Verbindung 42"/>
          <p:cNvCxnSpPr/>
          <p:nvPr/>
        </p:nvCxnSpPr>
        <p:spPr>
          <a:xfrm>
            <a:off x="8147277" y="980728"/>
            <a:ext cx="0" cy="1224136"/>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44" name="Gleichschenkliges Dreieck 43"/>
          <p:cNvSpPr/>
          <p:nvPr/>
        </p:nvSpPr>
        <p:spPr>
          <a:xfrm rot="10800000">
            <a:off x="7828765" y="1428016"/>
            <a:ext cx="648072" cy="288032"/>
          </a:xfrm>
          <a:prstGeom prst="triangl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46" name="Gerade Verbindung 45"/>
          <p:cNvCxnSpPr/>
          <p:nvPr/>
        </p:nvCxnSpPr>
        <p:spPr>
          <a:xfrm>
            <a:off x="7851625" y="1693188"/>
            <a:ext cx="617592"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50" name="Textfeld 49"/>
          <p:cNvSpPr txBox="1"/>
          <p:nvPr/>
        </p:nvSpPr>
        <p:spPr>
          <a:xfrm>
            <a:off x="7321281" y="2269252"/>
            <a:ext cx="1643207" cy="369332"/>
          </a:xfrm>
          <a:prstGeom prst="rect">
            <a:avLst/>
          </a:prstGeom>
          <a:noFill/>
        </p:spPr>
        <p:txBody>
          <a:bodyPr wrap="none" rtlCol="0">
            <a:spAutoFit/>
          </a:bodyPr>
          <a:lstStyle/>
          <a:p>
            <a:r>
              <a:rPr lang="de-DE" b="1" dirty="0" smtClean="0">
                <a:solidFill>
                  <a:srgbClr val="00B050"/>
                </a:solidFill>
              </a:rPr>
              <a:t>Optical Isolator</a:t>
            </a:r>
            <a:endParaRPr lang="de-DE" b="1" dirty="0">
              <a:solidFill>
                <a:srgbClr val="00B050"/>
              </a:solidFill>
            </a:endParaRPr>
          </a:p>
        </p:txBody>
      </p:sp>
      <p:sp>
        <p:nvSpPr>
          <p:cNvPr id="52" name="Rechteck 51"/>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smtClean="0"/>
              <a:t>Measurement Setup</a:t>
            </a:r>
          </a:p>
        </p:txBody>
      </p:sp>
      <p:sp>
        <p:nvSpPr>
          <p:cNvPr id="53" name="Textfeld 52"/>
          <p:cNvSpPr txBox="1"/>
          <p:nvPr/>
        </p:nvSpPr>
        <p:spPr>
          <a:xfrm>
            <a:off x="251520" y="5301208"/>
            <a:ext cx="2494914" cy="1323439"/>
          </a:xfrm>
          <a:prstGeom prst="rect">
            <a:avLst/>
          </a:prstGeom>
          <a:noFill/>
        </p:spPr>
        <p:txBody>
          <a:bodyPr wrap="none" rtlCol="0">
            <a:spAutoFit/>
          </a:bodyPr>
          <a:lstStyle/>
          <a:p>
            <a:r>
              <a:rPr lang="de-DE" sz="2000" b="1" dirty="0" smtClean="0"/>
              <a:t>ZBD:</a:t>
            </a:r>
          </a:p>
          <a:p>
            <a:pPr>
              <a:buFont typeface="Arial" pitchFamily="34" charset="0"/>
              <a:buChar char="•"/>
            </a:pPr>
            <a:r>
              <a:rPr lang="de-DE" sz="2000" dirty="0" smtClean="0"/>
              <a:t> 170 – 260 GHz</a:t>
            </a:r>
          </a:p>
          <a:p>
            <a:pPr>
              <a:buFont typeface="Arial" pitchFamily="34" charset="0"/>
              <a:buChar char="•"/>
            </a:pPr>
            <a:r>
              <a:rPr lang="de-DE" sz="2000" dirty="0" smtClean="0"/>
              <a:t> 260 – 400 GHz</a:t>
            </a:r>
          </a:p>
          <a:p>
            <a:pPr>
              <a:buFont typeface="Arial" pitchFamily="34" charset="0"/>
              <a:buChar char="•"/>
            </a:pPr>
            <a:r>
              <a:rPr lang="de-DE" sz="2000" dirty="0" smtClean="0"/>
              <a:t> 325 – 500 GHz (</a:t>
            </a:r>
            <a:r>
              <a:rPr lang="de-DE" sz="2000" dirty="0" err="1" smtClean="0"/>
              <a:t>new</a:t>
            </a:r>
            <a:r>
              <a:rPr lang="de-DE" sz="2000" dirty="0" smtClean="0"/>
              <a:t>)</a:t>
            </a:r>
            <a:endParaRPr lang="de-DE" sz="2000" dirty="0"/>
          </a:p>
        </p:txBody>
      </p:sp>
      <p:sp>
        <p:nvSpPr>
          <p:cNvPr id="56" name="Foliennummernplatzhalter 55"/>
          <p:cNvSpPr>
            <a:spLocks noGrp="1"/>
          </p:cNvSpPr>
          <p:nvPr>
            <p:ph type="sldNum" sz="quarter" idx="12"/>
          </p:nvPr>
        </p:nvSpPr>
        <p:spPr/>
        <p:txBody>
          <a:bodyPr/>
          <a:lstStyle/>
          <a:p>
            <a:fld id="{457AD9BF-CDC0-40DC-A3DC-2D1C047BFBB2}" type="slidenum">
              <a:rPr lang="de-DE" smtClean="0"/>
              <a:t>2</a:t>
            </a:fld>
            <a:endParaRPr lang="de-D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6444208" y="2636912"/>
            <a:ext cx="2371725" cy="3046988"/>
          </a:xfrm>
          <a:prstGeom prst="rect">
            <a:avLst/>
          </a:prstGeom>
          <a:noFill/>
        </p:spPr>
        <p:txBody>
          <a:bodyPr wrap="square" rtlCol="0">
            <a:spAutoFit/>
          </a:bodyPr>
          <a:lstStyle/>
          <a:p>
            <a:r>
              <a:rPr lang="en-GB" sz="1600" dirty="0" smtClean="0">
                <a:sym typeface="Wingdings" panose="05000000000000000000" pitchFamily="2" charset="2"/>
              </a:rPr>
              <a:t> Introducing an optical isolator into the signal path reduces the standing waves significantly and underlines as origin of the waves the path between source and detector. Half wavelength of the oscillations is approx. 1.2 m, which also fits to this distance between source and detector.</a:t>
            </a:r>
            <a:endParaRPr lang="en-GB" sz="1600" dirty="0"/>
          </a:p>
        </p:txBody>
      </p:sp>
      <p:sp>
        <p:nvSpPr>
          <p:cNvPr id="6" name="Textfeld 5"/>
          <p:cNvSpPr txBox="1"/>
          <p:nvPr/>
        </p:nvSpPr>
        <p:spPr>
          <a:xfrm>
            <a:off x="6372225" y="1196752"/>
            <a:ext cx="2700338" cy="1323439"/>
          </a:xfrm>
          <a:prstGeom prst="rect">
            <a:avLst/>
          </a:prstGeom>
          <a:noFill/>
        </p:spPr>
        <p:txBody>
          <a:bodyPr wrap="square" rtlCol="0">
            <a:spAutoFit/>
          </a:bodyPr>
          <a:lstStyle/>
          <a:p>
            <a:r>
              <a:rPr lang="en-GB" sz="1600" dirty="0" smtClean="0"/>
              <a:t>Here are presented pure transmission spectra without any signal processing (sample holder inside, no sample mounted):</a:t>
            </a:r>
            <a:endParaRPr lang="en-GB" sz="1600" dirty="0"/>
          </a:p>
        </p:txBody>
      </p:sp>
      <p:sp>
        <p:nvSpPr>
          <p:cNvPr id="8" name="Textfeld 7"/>
          <p:cNvSpPr txBox="1"/>
          <p:nvPr/>
        </p:nvSpPr>
        <p:spPr>
          <a:xfrm>
            <a:off x="6372226" y="858264"/>
            <a:ext cx="1707327" cy="369332"/>
          </a:xfrm>
          <a:prstGeom prst="rect">
            <a:avLst/>
          </a:prstGeom>
          <a:noFill/>
        </p:spPr>
        <p:txBody>
          <a:bodyPr wrap="none" rtlCol="0">
            <a:spAutoFit/>
          </a:bodyPr>
          <a:lstStyle/>
          <a:p>
            <a:r>
              <a:rPr lang="en-GB" b="1" dirty="0" smtClean="0"/>
              <a:t>Optical Isolator:</a:t>
            </a:r>
            <a:endParaRPr lang="en-GB" b="1" dirty="0"/>
          </a:p>
        </p:txBody>
      </p:sp>
      <p:pic>
        <p:nvPicPr>
          <p:cNvPr id="3" name="Grafik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40568" y="476672"/>
            <a:ext cx="7813200" cy="6381328"/>
          </a:xfrm>
          <a:prstGeom prst="rect">
            <a:avLst/>
          </a:prstGeom>
        </p:spPr>
      </p:pic>
      <p:sp>
        <p:nvSpPr>
          <p:cNvPr id="7" name="Rechteck 6"/>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err="1" smtClean="0"/>
              <a:t>Effect</a:t>
            </a:r>
            <a:r>
              <a:rPr lang="de-DE" sz="4000" b="1" dirty="0" smtClean="0"/>
              <a:t> </a:t>
            </a:r>
            <a:r>
              <a:rPr lang="de-DE" sz="4000" b="1" dirty="0" err="1" smtClean="0"/>
              <a:t>of</a:t>
            </a:r>
            <a:r>
              <a:rPr lang="de-DE" sz="4000" b="1" dirty="0" smtClean="0"/>
              <a:t> Optical Isolator</a:t>
            </a:r>
          </a:p>
        </p:txBody>
      </p:sp>
      <p:sp>
        <p:nvSpPr>
          <p:cNvPr id="12" name="Foliennummernplatzhalter 11"/>
          <p:cNvSpPr>
            <a:spLocks noGrp="1"/>
          </p:cNvSpPr>
          <p:nvPr>
            <p:ph type="sldNum" sz="quarter" idx="12"/>
          </p:nvPr>
        </p:nvSpPr>
        <p:spPr/>
        <p:txBody>
          <a:bodyPr/>
          <a:lstStyle/>
          <a:p>
            <a:fld id="{457AD9BF-CDC0-40DC-A3DC-2D1C047BFBB2}" type="slidenum">
              <a:rPr lang="de-DE" smtClean="0"/>
              <a:t>3</a:t>
            </a:fld>
            <a:endParaRPr lang="de-DE"/>
          </a:p>
        </p:txBody>
      </p:sp>
    </p:spTree>
    <p:extLst>
      <p:ext uri="{BB962C8B-B14F-4D97-AF65-F5344CB8AC3E}">
        <p14:creationId xmlns:p14="http://schemas.microsoft.com/office/powerpoint/2010/main" xmlns="" val="1684774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12576" y="27384"/>
            <a:ext cx="7268871" cy="7074024"/>
          </a:xfrm>
          <a:prstGeom prst="rect">
            <a:avLst/>
          </a:prstGeom>
        </p:spPr>
      </p:pic>
      <p:sp>
        <p:nvSpPr>
          <p:cNvPr id="4" name="Textfeld 3"/>
          <p:cNvSpPr txBox="1"/>
          <p:nvPr/>
        </p:nvSpPr>
        <p:spPr>
          <a:xfrm>
            <a:off x="6372225" y="906663"/>
            <a:ext cx="2416174" cy="369332"/>
          </a:xfrm>
          <a:prstGeom prst="rect">
            <a:avLst/>
          </a:prstGeom>
          <a:noFill/>
        </p:spPr>
        <p:txBody>
          <a:bodyPr wrap="none" rtlCol="0">
            <a:spAutoFit/>
          </a:bodyPr>
          <a:lstStyle/>
          <a:p>
            <a:r>
              <a:rPr lang="en-GB" b="1" dirty="0" smtClean="0"/>
              <a:t>Frequency Modulation:</a:t>
            </a:r>
            <a:endParaRPr lang="en-GB" b="1" dirty="0"/>
          </a:p>
        </p:txBody>
      </p:sp>
      <p:sp>
        <p:nvSpPr>
          <p:cNvPr id="5" name="Textfeld 4"/>
          <p:cNvSpPr txBox="1"/>
          <p:nvPr/>
        </p:nvSpPr>
        <p:spPr>
          <a:xfrm>
            <a:off x="6372225" y="1447800"/>
            <a:ext cx="2700338" cy="1569660"/>
          </a:xfrm>
          <a:prstGeom prst="rect">
            <a:avLst/>
          </a:prstGeom>
          <a:noFill/>
        </p:spPr>
        <p:txBody>
          <a:bodyPr wrap="square" rtlCol="0">
            <a:spAutoFit/>
          </a:bodyPr>
          <a:lstStyle/>
          <a:p>
            <a:r>
              <a:rPr lang="en-GB" sz="1600" dirty="0" smtClean="0"/>
              <a:t>Here are presented pure transmission spectra without any signal processing (sample holder inside, Sample 3, antennas not aligned with MW beam):</a:t>
            </a:r>
            <a:endParaRPr lang="en-GB" sz="1600" dirty="0"/>
          </a:p>
        </p:txBody>
      </p:sp>
      <p:sp>
        <p:nvSpPr>
          <p:cNvPr id="6" name="Textfeld 5"/>
          <p:cNvSpPr txBox="1"/>
          <p:nvPr/>
        </p:nvSpPr>
        <p:spPr>
          <a:xfrm>
            <a:off x="6448747" y="3096933"/>
            <a:ext cx="2371725" cy="1077218"/>
          </a:xfrm>
          <a:prstGeom prst="rect">
            <a:avLst/>
          </a:prstGeom>
          <a:noFill/>
        </p:spPr>
        <p:txBody>
          <a:bodyPr wrap="square" rtlCol="0">
            <a:spAutoFit/>
          </a:bodyPr>
          <a:lstStyle/>
          <a:p>
            <a:r>
              <a:rPr lang="en-GB" sz="1600" dirty="0" smtClean="0">
                <a:sym typeface="Wingdings" panose="05000000000000000000" pitchFamily="2" charset="2"/>
              </a:rPr>
              <a:t> Standing waves can be almost fully suppressed by frequency modulation of the MW beam.</a:t>
            </a:r>
            <a:endParaRPr lang="en-GB" sz="1600" dirty="0"/>
          </a:p>
        </p:txBody>
      </p:sp>
      <p:sp>
        <p:nvSpPr>
          <p:cNvPr id="7" name="Textfeld 6"/>
          <p:cNvSpPr txBox="1"/>
          <p:nvPr/>
        </p:nvSpPr>
        <p:spPr>
          <a:xfrm>
            <a:off x="6448747" y="4221088"/>
            <a:ext cx="2371725" cy="1569660"/>
          </a:xfrm>
          <a:prstGeom prst="rect">
            <a:avLst/>
          </a:prstGeom>
          <a:noFill/>
        </p:spPr>
        <p:txBody>
          <a:bodyPr wrap="square" rtlCol="0">
            <a:spAutoFit/>
          </a:bodyPr>
          <a:lstStyle/>
          <a:p>
            <a:r>
              <a:rPr lang="en-GB" sz="1600" dirty="0" smtClean="0">
                <a:sym typeface="Wingdings" panose="05000000000000000000" pitchFamily="2" charset="2"/>
              </a:rPr>
              <a:t> The following measurements are performed with 6 GHz FM, and little smoothing (</a:t>
            </a:r>
            <a:r>
              <a:rPr lang="en-GB" sz="1600" dirty="0" err="1" smtClean="0">
                <a:sym typeface="Wingdings" panose="05000000000000000000" pitchFamily="2" charset="2"/>
              </a:rPr>
              <a:t>Savitzky-Golay</a:t>
            </a:r>
            <a:r>
              <a:rPr lang="en-GB" sz="1600" dirty="0" smtClean="0">
                <a:sym typeface="Wingdings" panose="05000000000000000000" pitchFamily="2" charset="2"/>
              </a:rPr>
              <a:t> filtering) and no optical isolator.</a:t>
            </a:r>
            <a:endParaRPr lang="en-GB" sz="1600" dirty="0"/>
          </a:p>
        </p:txBody>
      </p:sp>
      <p:sp>
        <p:nvSpPr>
          <p:cNvPr id="8" name="Rechteck 7"/>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err="1" smtClean="0"/>
              <a:t>Effect</a:t>
            </a:r>
            <a:r>
              <a:rPr lang="de-DE" sz="4000" b="1" dirty="0" smtClean="0"/>
              <a:t> </a:t>
            </a:r>
            <a:r>
              <a:rPr lang="de-DE" sz="4000" b="1" dirty="0" err="1" smtClean="0"/>
              <a:t>of</a:t>
            </a:r>
            <a:r>
              <a:rPr lang="de-DE" sz="4000" b="1" dirty="0" smtClean="0"/>
              <a:t> </a:t>
            </a:r>
            <a:r>
              <a:rPr lang="de-DE" sz="4000" b="1" dirty="0" err="1" smtClean="0"/>
              <a:t>Frequency</a:t>
            </a:r>
            <a:r>
              <a:rPr lang="de-DE" sz="4000" b="1" dirty="0" smtClean="0"/>
              <a:t> Modulation</a:t>
            </a:r>
          </a:p>
        </p:txBody>
      </p:sp>
      <p:sp>
        <p:nvSpPr>
          <p:cNvPr id="12" name="Foliennummernplatzhalter 11"/>
          <p:cNvSpPr>
            <a:spLocks noGrp="1"/>
          </p:cNvSpPr>
          <p:nvPr>
            <p:ph type="sldNum" sz="quarter" idx="12"/>
          </p:nvPr>
        </p:nvSpPr>
        <p:spPr/>
        <p:txBody>
          <a:bodyPr/>
          <a:lstStyle/>
          <a:p>
            <a:fld id="{457AD9BF-CDC0-40DC-A3DC-2D1C047BFBB2}" type="slidenum">
              <a:rPr lang="de-DE" smtClean="0"/>
              <a:t>4</a:t>
            </a:fld>
            <a:endParaRPr lang="de-DE"/>
          </a:p>
        </p:txBody>
      </p:sp>
    </p:spTree>
    <p:extLst>
      <p:ext uri="{BB962C8B-B14F-4D97-AF65-F5344CB8AC3E}">
        <p14:creationId xmlns:p14="http://schemas.microsoft.com/office/powerpoint/2010/main" xmlns="" val="116391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96552" y="260648"/>
            <a:ext cx="7322847" cy="6858000"/>
          </a:xfrm>
          <a:prstGeom prst="rect">
            <a:avLst/>
          </a:prstGeom>
        </p:spPr>
      </p:pic>
      <p:sp>
        <p:nvSpPr>
          <p:cNvPr id="8" name="Textfeld 7"/>
          <p:cNvSpPr txBox="1"/>
          <p:nvPr/>
        </p:nvSpPr>
        <p:spPr>
          <a:xfrm>
            <a:off x="6484455" y="908720"/>
            <a:ext cx="2371725" cy="923330"/>
          </a:xfrm>
          <a:prstGeom prst="rect">
            <a:avLst/>
          </a:prstGeom>
          <a:noFill/>
        </p:spPr>
        <p:txBody>
          <a:bodyPr wrap="square" rtlCol="0">
            <a:spAutoFit/>
          </a:bodyPr>
          <a:lstStyle/>
          <a:p>
            <a:r>
              <a:rPr lang="en-GB" dirty="0" smtClean="0">
                <a:sym typeface="Wingdings" panose="05000000000000000000" pitchFamily="2" charset="2"/>
              </a:rPr>
              <a:t> Broad resonance at a frequency of approx. 330 GHz</a:t>
            </a:r>
            <a:endParaRPr lang="en-GB" dirty="0"/>
          </a:p>
        </p:txBody>
      </p:sp>
      <p:sp>
        <p:nvSpPr>
          <p:cNvPr id="9" name="Textfeld 8"/>
          <p:cNvSpPr txBox="1"/>
          <p:nvPr/>
        </p:nvSpPr>
        <p:spPr>
          <a:xfrm>
            <a:off x="4067944" y="5517232"/>
            <a:ext cx="1814792" cy="369332"/>
          </a:xfrm>
          <a:prstGeom prst="rect">
            <a:avLst/>
          </a:prstGeom>
          <a:noFill/>
        </p:spPr>
        <p:txBody>
          <a:bodyPr wrap="none" rtlCol="0">
            <a:spAutoFit/>
          </a:bodyPr>
          <a:lstStyle/>
          <a:p>
            <a:r>
              <a:rPr lang="en-GB" b="1" dirty="0" smtClean="0"/>
              <a:t>350 GHz antenna</a:t>
            </a:r>
            <a:endParaRPr lang="en-GB" b="1" dirty="0"/>
          </a:p>
        </p:txBody>
      </p:sp>
      <p:pic>
        <p:nvPicPr>
          <p:cNvPr id="10" name="Grafik 9"/>
          <p:cNvPicPr>
            <a:picLocks noChangeAspect="1"/>
          </p:cNvPicPr>
          <p:nvPr/>
        </p:nvPicPr>
        <p:blipFill>
          <a:blip r:embed="rId3" cstate="print"/>
          <a:stretch>
            <a:fillRect/>
          </a:stretch>
        </p:blipFill>
        <p:spPr>
          <a:xfrm>
            <a:off x="6284299" y="4340273"/>
            <a:ext cx="2772038" cy="1907113"/>
          </a:xfrm>
          <a:prstGeom prst="rect">
            <a:avLst/>
          </a:prstGeom>
        </p:spPr>
      </p:pic>
      <p:pic>
        <p:nvPicPr>
          <p:cNvPr id="11" name="Grafik 10"/>
          <p:cNvPicPr>
            <a:picLocks noChangeAspect="1"/>
          </p:cNvPicPr>
          <p:nvPr/>
        </p:nvPicPr>
        <p:blipFill>
          <a:blip r:embed="rId4" cstate="print"/>
          <a:stretch>
            <a:fillRect/>
          </a:stretch>
        </p:blipFill>
        <p:spPr>
          <a:xfrm>
            <a:off x="6284299" y="3589785"/>
            <a:ext cx="2678906" cy="161925"/>
          </a:xfrm>
          <a:prstGeom prst="rect">
            <a:avLst/>
          </a:prstGeom>
        </p:spPr>
      </p:pic>
      <p:pic>
        <p:nvPicPr>
          <p:cNvPr id="12" name="Grafik 11"/>
          <p:cNvPicPr>
            <a:picLocks noChangeAspect="1"/>
          </p:cNvPicPr>
          <p:nvPr/>
        </p:nvPicPr>
        <p:blipFill>
          <a:blip r:embed="rId5" cstate="print"/>
          <a:stretch>
            <a:fillRect/>
          </a:stretch>
        </p:blipFill>
        <p:spPr>
          <a:xfrm>
            <a:off x="6320017" y="3750243"/>
            <a:ext cx="2621756" cy="161925"/>
          </a:xfrm>
          <a:prstGeom prst="rect">
            <a:avLst/>
          </a:prstGeom>
        </p:spPr>
      </p:pic>
      <p:pic>
        <p:nvPicPr>
          <p:cNvPr id="13" name="Grafik 12"/>
          <p:cNvPicPr>
            <a:picLocks noChangeAspect="1"/>
          </p:cNvPicPr>
          <p:nvPr/>
        </p:nvPicPr>
        <p:blipFill>
          <a:blip r:embed="rId6" cstate="print"/>
          <a:stretch>
            <a:fillRect/>
          </a:stretch>
        </p:blipFill>
        <p:spPr>
          <a:xfrm>
            <a:off x="6302158" y="3923160"/>
            <a:ext cx="2628900" cy="352425"/>
          </a:xfrm>
          <a:prstGeom prst="rect">
            <a:avLst/>
          </a:prstGeom>
        </p:spPr>
      </p:pic>
      <p:pic>
        <p:nvPicPr>
          <p:cNvPr id="14" name="Grafik 13"/>
          <p:cNvPicPr>
            <a:picLocks noChangeAspect="1"/>
          </p:cNvPicPr>
          <p:nvPr/>
        </p:nvPicPr>
        <p:blipFill>
          <a:blip r:embed="rId7" cstate="print"/>
          <a:stretch>
            <a:fillRect/>
          </a:stretch>
        </p:blipFill>
        <p:spPr>
          <a:xfrm>
            <a:off x="6082903" y="3284984"/>
            <a:ext cx="3064669" cy="304800"/>
          </a:xfrm>
          <a:prstGeom prst="rect">
            <a:avLst/>
          </a:prstGeom>
        </p:spPr>
      </p:pic>
      <p:sp>
        <p:nvSpPr>
          <p:cNvPr id="15" name="Textfeld 14"/>
          <p:cNvSpPr txBox="1"/>
          <p:nvPr/>
        </p:nvSpPr>
        <p:spPr>
          <a:xfrm>
            <a:off x="6484455" y="1802957"/>
            <a:ext cx="2371725" cy="923330"/>
          </a:xfrm>
          <a:prstGeom prst="rect">
            <a:avLst/>
          </a:prstGeom>
          <a:noFill/>
        </p:spPr>
        <p:txBody>
          <a:bodyPr wrap="square" rtlCol="0">
            <a:spAutoFit/>
          </a:bodyPr>
          <a:lstStyle/>
          <a:p>
            <a:r>
              <a:rPr lang="en-GB" dirty="0" smtClean="0">
                <a:sym typeface="Wingdings" panose="05000000000000000000" pitchFamily="2" charset="2"/>
              </a:rPr>
              <a:t> Higher g-value seems to increase absorption.</a:t>
            </a:r>
            <a:endParaRPr lang="en-GB" dirty="0"/>
          </a:p>
        </p:txBody>
      </p:sp>
      <p:sp>
        <p:nvSpPr>
          <p:cNvPr id="16" name="Rechteck 15"/>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err="1" smtClean="0"/>
              <a:t>Comparison</a:t>
            </a:r>
            <a:r>
              <a:rPr lang="de-DE" sz="4000" b="1" dirty="0" smtClean="0"/>
              <a:t> </a:t>
            </a:r>
            <a:r>
              <a:rPr lang="de-DE" sz="4000" b="1" dirty="0" err="1" smtClean="0"/>
              <a:t>of</a:t>
            </a:r>
            <a:r>
              <a:rPr lang="de-DE" sz="4000" b="1" dirty="0" smtClean="0"/>
              <a:t> Different g; 350 GHz</a:t>
            </a:r>
          </a:p>
        </p:txBody>
      </p:sp>
      <p:sp>
        <p:nvSpPr>
          <p:cNvPr id="20" name="Foliennummernplatzhalter 19"/>
          <p:cNvSpPr>
            <a:spLocks noGrp="1"/>
          </p:cNvSpPr>
          <p:nvPr>
            <p:ph type="sldNum" sz="quarter" idx="12"/>
          </p:nvPr>
        </p:nvSpPr>
        <p:spPr/>
        <p:txBody>
          <a:bodyPr/>
          <a:lstStyle/>
          <a:p>
            <a:fld id="{457AD9BF-CDC0-40DC-A3DC-2D1C047BFBB2}" type="slidenum">
              <a:rPr lang="de-DE" smtClean="0"/>
              <a:t>5</a:t>
            </a:fld>
            <a:endParaRPr lang="de-DE"/>
          </a:p>
        </p:txBody>
      </p:sp>
    </p:spTree>
    <p:extLst>
      <p:ext uri="{BB962C8B-B14F-4D97-AF65-F5344CB8AC3E}">
        <p14:creationId xmlns:p14="http://schemas.microsoft.com/office/powerpoint/2010/main" xmlns="" val="2594689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Grafik 1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4544" y="260648"/>
            <a:ext cx="7250839" cy="6858000"/>
          </a:xfrm>
          <a:prstGeom prst="rect">
            <a:avLst/>
          </a:prstGeom>
        </p:spPr>
      </p:pic>
      <p:sp>
        <p:nvSpPr>
          <p:cNvPr id="6" name="Textfeld 5"/>
          <p:cNvSpPr txBox="1"/>
          <p:nvPr/>
        </p:nvSpPr>
        <p:spPr>
          <a:xfrm>
            <a:off x="4067944" y="5445224"/>
            <a:ext cx="1814792" cy="369332"/>
          </a:xfrm>
          <a:prstGeom prst="rect">
            <a:avLst/>
          </a:prstGeom>
          <a:noFill/>
        </p:spPr>
        <p:txBody>
          <a:bodyPr wrap="none" rtlCol="0">
            <a:spAutoFit/>
          </a:bodyPr>
          <a:lstStyle/>
          <a:p>
            <a:r>
              <a:rPr lang="en-GB" b="1" dirty="0" smtClean="0"/>
              <a:t>350 GHz antenna</a:t>
            </a:r>
            <a:endParaRPr lang="en-GB" b="1" dirty="0"/>
          </a:p>
        </p:txBody>
      </p:sp>
      <p:sp>
        <p:nvSpPr>
          <p:cNvPr id="9" name="Textfeld 8"/>
          <p:cNvSpPr txBox="1"/>
          <p:nvPr/>
        </p:nvSpPr>
        <p:spPr>
          <a:xfrm>
            <a:off x="6484455" y="2021443"/>
            <a:ext cx="2371725" cy="646331"/>
          </a:xfrm>
          <a:prstGeom prst="rect">
            <a:avLst/>
          </a:prstGeom>
          <a:noFill/>
        </p:spPr>
        <p:txBody>
          <a:bodyPr wrap="square" rtlCol="0">
            <a:spAutoFit/>
          </a:bodyPr>
          <a:lstStyle/>
          <a:p>
            <a:r>
              <a:rPr lang="en-GB" dirty="0" smtClean="0">
                <a:sym typeface="Wingdings" panose="05000000000000000000" pitchFamily="2" charset="2"/>
              </a:rPr>
              <a:t> Resonance vanishes at w = 0</a:t>
            </a:r>
            <a:endParaRPr lang="en-GB" dirty="0"/>
          </a:p>
        </p:txBody>
      </p:sp>
      <p:pic>
        <p:nvPicPr>
          <p:cNvPr id="10" name="Grafik 9"/>
          <p:cNvPicPr>
            <a:picLocks noChangeAspect="1"/>
          </p:cNvPicPr>
          <p:nvPr/>
        </p:nvPicPr>
        <p:blipFill>
          <a:blip r:embed="rId3" cstate="print"/>
          <a:stretch>
            <a:fillRect/>
          </a:stretch>
        </p:blipFill>
        <p:spPr>
          <a:xfrm>
            <a:off x="6213556" y="4340273"/>
            <a:ext cx="2772038" cy="1907113"/>
          </a:xfrm>
          <a:prstGeom prst="rect">
            <a:avLst/>
          </a:prstGeom>
        </p:spPr>
      </p:pic>
      <p:pic>
        <p:nvPicPr>
          <p:cNvPr id="11" name="Grafik 10"/>
          <p:cNvPicPr>
            <a:picLocks noChangeAspect="1"/>
          </p:cNvPicPr>
          <p:nvPr/>
        </p:nvPicPr>
        <p:blipFill>
          <a:blip r:embed="rId4" cstate="print"/>
          <a:stretch>
            <a:fillRect/>
          </a:stretch>
        </p:blipFill>
        <p:spPr>
          <a:xfrm>
            <a:off x="6213556" y="3589785"/>
            <a:ext cx="2678906" cy="161925"/>
          </a:xfrm>
          <a:prstGeom prst="rect">
            <a:avLst/>
          </a:prstGeom>
        </p:spPr>
      </p:pic>
      <p:pic>
        <p:nvPicPr>
          <p:cNvPr id="12" name="Grafik 11"/>
          <p:cNvPicPr>
            <a:picLocks noChangeAspect="1"/>
          </p:cNvPicPr>
          <p:nvPr/>
        </p:nvPicPr>
        <p:blipFill>
          <a:blip r:embed="rId5" cstate="print"/>
          <a:stretch>
            <a:fillRect/>
          </a:stretch>
        </p:blipFill>
        <p:spPr>
          <a:xfrm>
            <a:off x="6012160" y="3284984"/>
            <a:ext cx="3064669" cy="304800"/>
          </a:xfrm>
          <a:prstGeom prst="rect">
            <a:avLst/>
          </a:prstGeom>
        </p:spPr>
      </p:pic>
      <p:pic>
        <p:nvPicPr>
          <p:cNvPr id="13" name="Grafik 12"/>
          <p:cNvPicPr>
            <a:picLocks noChangeAspect="1"/>
          </p:cNvPicPr>
          <p:nvPr/>
        </p:nvPicPr>
        <p:blipFill>
          <a:blip r:embed="rId6" cstate="print"/>
          <a:stretch>
            <a:fillRect/>
          </a:stretch>
        </p:blipFill>
        <p:spPr>
          <a:xfrm>
            <a:off x="6217127" y="3755478"/>
            <a:ext cx="2671763" cy="342900"/>
          </a:xfrm>
          <a:prstGeom prst="rect">
            <a:avLst/>
          </a:prstGeom>
        </p:spPr>
      </p:pic>
      <p:sp>
        <p:nvSpPr>
          <p:cNvPr id="15" name="Rechteck 14"/>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err="1" smtClean="0"/>
              <a:t>Comparison</a:t>
            </a:r>
            <a:r>
              <a:rPr lang="de-DE" sz="4000" b="1" dirty="0" smtClean="0"/>
              <a:t> </a:t>
            </a:r>
            <a:r>
              <a:rPr lang="de-DE" sz="4000" b="1" dirty="0" err="1" smtClean="0"/>
              <a:t>of</a:t>
            </a:r>
            <a:r>
              <a:rPr lang="de-DE" sz="4000" b="1" dirty="0" smtClean="0"/>
              <a:t> Different w; 350 GHz</a:t>
            </a:r>
          </a:p>
        </p:txBody>
      </p:sp>
      <p:sp>
        <p:nvSpPr>
          <p:cNvPr id="19" name="Foliennummernplatzhalter 18"/>
          <p:cNvSpPr>
            <a:spLocks noGrp="1"/>
          </p:cNvSpPr>
          <p:nvPr>
            <p:ph type="sldNum" sz="quarter" idx="12"/>
          </p:nvPr>
        </p:nvSpPr>
        <p:spPr/>
        <p:txBody>
          <a:bodyPr/>
          <a:lstStyle/>
          <a:p>
            <a:fld id="{457AD9BF-CDC0-40DC-A3DC-2D1C047BFBB2}" type="slidenum">
              <a:rPr lang="de-DE" smtClean="0"/>
              <a:t>6</a:t>
            </a:fld>
            <a:endParaRPr lang="de-DE"/>
          </a:p>
        </p:txBody>
      </p:sp>
    </p:spTree>
    <p:extLst>
      <p:ext uri="{BB962C8B-B14F-4D97-AF65-F5344CB8AC3E}">
        <p14:creationId xmlns:p14="http://schemas.microsoft.com/office/powerpoint/2010/main" xmlns="" val="1478341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08520" y="387424"/>
            <a:ext cx="6656294" cy="6858000"/>
          </a:xfrm>
          <a:prstGeom prst="rect">
            <a:avLst/>
          </a:prstGeom>
        </p:spPr>
      </p:pic>
      <p:sp>
        <p:nvSpPr>
          <p:cNvPr id="4" name="Textfeld 3"/>
          <p:cNvSpPr txBox="1"/>
          <p:nvPr/>
        </p:nvSpPr>
        <p:spPr>
          <a:xfrm>
            <a:off x="3851920" y="5692849"/>
            <a:ext cx="1814792" cy="369332"/>
          </a:xfrm>
          <a:prstGeom prst="rect">
            <a:avLst/>
          </a:prstGeom>
          <a:noFill/>
        </p:spPr>
        <p:txBody>
          <a:bodyPr wrap="none" rtlCol="0">
            <a:spAutoFit/>
          </a:bodyPr>
          <a:lstStyle/>
          <a:p>
            <a:r>
              <a:rPr lang="en-GB" b="1" dirty="0" smtClean="0"/>
              <a:t>350 GHz antenna</a:t>
            </a:r>
            <a:endParaRPr lang="en-GB" b="1" dirty="0"/>
          </a:p>
        </p:txBody>
      </p:sp>
      <p:cxnSp>
        <p:nvCxnSpPr>
          <p:cNvPr id="7" name="Gerade Verbindung mit Pfeil 6"/>
          <p:cNvCxnSpPr/>
          <p:nvPr/>
        </p:nvCxnSpPr>
        <p:spPr>
          <a:xfrm>
            <a:off x="3504729" y="3054424"/>
            <a:ext cx="0" cy="180975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feld 7"/>
          <p:cNvSpPr txBox="1"/>
          <p:nvPr/>
        </p:nvSpPr>
        <p:spPr>
          <a:xfrm>
            <a:off x="3140927" y="2685092"/>
            <a:ext cx="970137" cy="369332"/>
          </a:xfrm>
          <a:prstGeom prst="rect">
            <a:avLst/>
          </a:prstGeom>
          <a:noFill/>
        </p:spPr>
        <p:txBody>
          <a:bodyPr wrap="none" rtlCol="0">
            <a:spAutoFit/>
          </a:bodyPr>
          <a:lstStyle/>
          <a:p>
            <a:r>
              <a:rPr lang="en-GB" dirty="0" smtClean="0"/>
              <a:t>319 GHz</a:t>
            </a:r>
            <a:endParaRPr lang="en-GB" dirty="0"/>
          </a:p>
        </p:txBody>
      </p:sp>
      <p:cxnSp>
        <p:nvCxnSpPr>
          <p:cNvPr id="9" name="Gerade Verbindung mit Pfeil 8"/>
          <p:cNvCxnSpPr/>
          <p:nvPr/>
        </p:nvCxnSpPr>
        <p:spPr>
          <a:xfrm>
            <a:off x="4333404" y="2149549"/>
            <a:ext cx="0" cy="180975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a:off x="5076354" y="2006674"/>
            <a:ext cx="0" cy="180975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feld 10"/>
          <p:cNvSpPr txBox="1"/>
          <p:nvPr/>
        </p:nvSpPr>
        <p:spPr>
          <a:xfrm>
            <a:off x="3969602" y="1780217"/>
            <a:ext cx="970137" cy="369332"/>
          </a:xfrm>
          <a:prstGeom prst="rect">
            <a:avLst/>
          </a:prstGeom>
          <a:noFill/>
        </p:spPr>
        <p:txBody>
          <a:bodyPr wrap="none" rtlCol="0">
            <a:spAutoFit/>
          </a:bodyPr>
          <a:lstStyle/>
          <a:p>
            <a:r>
              <a:rPr lang="en-GB" dirty="0" smtClean="0"/>
              <a:t>342 GHz</a:t>
            </a:r>
            <a:endParaRPr lang="en-GB" dirty="0"/>
          </a:p>
        </p:txBody>
      </p:sp>
      <p:sp>
        <p:nvSpPr>
          <p:cNvPr id="12" name="Textfeld 11"/>
          <p:cNvSpPr txBox="1"/>
          <p:nvPr/>
        </p:nvSpPr>
        <p:spPr>
          <a:xfrm>
            <a:off x="4712552" y="1637342"/>
            <a:ext cx="970137" cy="369332"/>
          </a:xfrm>
          <a:prstGeom prst="rect">
            <a:avLst/>
          </a:prstGeom>
          <a:noFill/>
        </p:spPr>
        <p:txBody>
          <a:bodyPr wrap="none" rtlCol="0">
            <a:spAutoFit/>
          </a:bodyPr>
          <a:lstStyle/>
          <a:p>
            <a:r>
              <a:rPr lang="en-GB" dirty="0" smtClean="0"/>
              <a:t>366 GHz</a:t>
            </a:r>
            <a:endParaRPr lang="en-GB" dirty="0"/>
          </a:p>
        </p:txBody>
      </p:sp>
      <p:pic>
        <p:nvPicPr>
          <p:cNvPr id="14" name="Grafik 13"/>
          <p:cNvPicPr>
            <a:picLocks noChangeAspect="1"/>
          </p:cNvPicPr>
          <p:nvPr/>
        </p:nvPicPr>
        <p:blipFill>
          <a:blip r:embed="rId3" cstate="print"/>
          <a:stretch>
            <a:fillRect/>
          </a:stretch>
        </p:blipFill>
        <p:spPr>
          <a:xfrm>
            <a:off x="6069540" y="4556297"/>
            <a:ext cx="2772038" cy="1907113"/>
          </a:xfrm>
          <a:prstGeom prst="rect">
            <a:avLst/>
          </a:prstGeom>
        </p:spPr>
      </p:pic>
      <p:pic>
        <p:nvPicPr>
          <p:cNvPr id="15" name="Grafik 14"/>
          <p:cNvPicPr>
            <a:picLocks noChangeAspect="1"/>
          </p:cNvPicPr>
          <p:nvPr/>
        </p:nvPicPr>
        <p:blipFill>
          <a:blip r:embed="rId4" cstate="print"/>
          <a:stretch>
            <a:fillRect/>
          </a:stretch>
        </p:blipFill>
        <p:spPr>
          <a:xfrm>
            <a:off x="6069540" y="3805809"/>
            <a:ext cx="2678906" cy="161925"/>
          </a:xfrm>
          <a:prstGeom prst="rect">
            <a:avLst/>
          </a:prstGeom>
        </p:spPr>
      </p:pic>
      <p:pic>
        <p:nvPicPr>
          <p:cNvPr id="16" name="Grafik 15"/>
          <p:cNvPicPr>
            <a:picLocks noChangeAspect="1"/>
          </p:cNvPicPr>
          <p:nvPr/>
        </p:nvPicPr>
        <p:blipFill>
          <a:blip r:embed="rId5" cstate="print"/>
          <a:stretch>
            <a:fillRect/>
          </a:stretch>
        </p:blipFill>
        <p:spPr>
          <a:xfrm>
            <a:off x="5868144" y="3501008"/>
            <a:ext cx="3064669" cy="304800"/>
          </a:xfrm>
          <a:prstGeom prst="rect">
            <a:avLst/>
          </a:prstGeom>
        </p:spPr>
      </p:pic>
      <p:pic>
        <p:nvPicPr>
          <p:cNvPr id="17" name="Grafik 16"/>
          <p:cNvPicPr>
            <a:picLocks noChangeAspect="1"/>
          </p:cNvPicPr>
          <p:nvPr/>
        </p:nvPicPr>
        <p:blipFill>
          <a:blip r:embed="rId6" cstate="print"/>
          <a:stretch>
            <a:fillRect/>
          </a:stretch>
        </p:blipFill>
        <p:spPr>
          <a:xfrm>
            <a:off x="6090971" y="3966740"/>
            <a:ext cx="2671763" cy="352425"/>
          </a:xfrm>
          <a:prstGeom prst="rect">
            <a:avLst/>
          </a:prstGeom>
        </p:spPr>
      </p:pic>
      <p:sp>
        <p:nvSpPr>
          <p:cNvPr id="18" name="Rechteck 17"/>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err="1" smtClean="0"/>
              <a:t>Comparison</a:t>
            </a:r>
            <a:r>
              <a:rPr lang="de-DE" sz="4000" b="1" dirty="0" smtClean="0"/>
              <a:t> </a:t>
            </a:r>
            <a:r>
              <a:rPr lang="de-DE" sz="4000" b="1" dirty="0" err="1" smtClean="0"/>
              <a:t>of</a:t>
            </a:r>
            <a:r>
              <a:rPr lang="de-DE" sz="4000" b="1" dirty="0" smtClean="0"/>
              <a:t> Different </a:t>
            </a:r>
            <a:r>
              <a:rPr lang="de-DE" sz="4000" b="1" dirty="0" err="1" smtClean="0"/>
              <a:t>Steps</a:t>
            </a:r>
            <a:r>
              <a:rPr lang="de-DE" sz="4000" b="1" dirty="0" smtClean="0"/>
              <a:t>; 350 GHz</a:t>
            </a:r>
          </a:p>
        </p:txBody>
      </p:sp>
      <p:pic>
        <p:nvPicPr>
          <p:cNvPr id="1026" name="Picture 2"/>
          <p:cNvPicPr>
            <a:picLocks noChangeAspect="1" noChangeArrowheads="1"/>
          </p:cNvPicPr>
          <p:nvPr/>
        </p:nvPicPr>
        <p:blipFill>
          <a:blip r:embed="rId7" cstate="print"/>
          <a:srcRect/>
          <a:stretch>
            <a:fillRect/>
          </a:stretch>
        </p:blipFill>
        <p:spPr bwMode="auto">
          <a:xfrm>
            <a:off x="6228184" y="1628800"/>
            <a:ext cx="2577480" cy="1188057"/>
          </a:xfrm>
          <a:prstGeom prst="rect">
            <a:avLst/>
          </a:prstGeom>
          <a:noFill/>
          <a:ln w="9525">
            <a:noFill/>
            <a:miter lim="800000"/>
            <a:headEnd/>
            <a:tailEnd/>
          </a:ln>
        </p:spPr>
      </p:pic>
      <p:sp>
        <p:nvSpPr>
          <p:cNvPr id="24" name="Foliennummernplatzhalter 23"/>
          <p:cNvSpPr>
            <a:spLocks noGrp="1"/>
          </p:cNvSpPr>
          <p:nvPr>
            <p:ph type="sldNum" sz="quarter" idx="12"/>
          </p:nvPr>
        </p:nvSpPr>
        <p:spPr/>
        <p:txBody>
          <a:bodyPr/>
          <a:lstStyle/>
          <a:p>
            <a:fld id="{457AD9BF-CDC0-40DC-A3DC-2D1C047BFBB2}" type="slidenum">
              <a:rPr lang="de-DE" smtClean="0"/>
              <a:t>7</a:t>
            </a:fld>
            <a:endParaRPr lang="de-DE"/>
          </a:p>
        </p:txBody>
      </p:sp>
    </p:spTree>
    <p:extLst>
      <p:ext uri="{BB962C8B-B14F-4D97-AF65-F5344CB8AC3E}">
        <p14:creationId xmlns:p14="http://schemas.microsoft.com/office/powerpoint/2010/main" xmlns="" val="3038389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5496" y="387424"/>
            <a:ext cx="6656294" cy="6858000"/>
          </a:xfrm>
          <a:prstGeom prst="rect">
            <a:avLst/>
          </a:prstGeom>
        </p:spPr>
      </p:pic>
      <p:sp>
        <p:nvSpPr>
          <p:cNvPr id="4" name="Textfeld 3"/>
          <p:cNvSpPr txBox="1"/>
          <p:nvPr/>
        </p:nvSpPr>
        <p:spPr>
          <a:xfrm>
            <a:off x="3851920" y="5661248"/>
            <a:ext cx="1814792" cy="369332"/>
          </a:xfrm>
          <a:prstGeom prst="rect">
            <a:avLst/>
          </a:prstGeom>
          <a:noFill/>
        </p:spPr>
        <p:txBody>
          <a:bodyPr wrap="none" rtlCol="0">
            <a:spAutoFit/>
          </a:bodyPr>
          <a:lstStyle/>
          <a:p>
            <a:r>
              <a:rPr lang="en-GB" b="1" dirty="0" smtClean="0"/>
              <a:t>210 GHz antenna</a:t>
            </a:r>
            <a:endParaRPr lang="en-GB" b="1" dirty="0"/>
          </a:p>
        </p:txBody>
      </p:sp>
      <p:pic>
        <p:nvPicPr>
          <p:cNvPr id="6" name="Grafik 5"/>
          <p:cNvPicPr>
            <a:picLocks noChangeAspect="1"/>
          </p:cNvPicPr>
          <p:nvPr/>
        </p:nvPicPr>
        <p:blipFill>
          <a:blip r:embed="rId3" cstate="print"/>
          <a:stretch>
            <a:fillRect/>
          </a:stretch>
        </p:blipFill>
        <p:spPr>
          <a:xfrm>
            <a:off x="6213556" y="4412281"/>
            <a:ext cx="2772038" cy="1907113"/>
          </a:xfrm>
          <a:prstGeom prst="rect">
            <a:avLst/>
          </a:prstGeom>
        </p:spPr>
      </p:pic>
      <p:sp>
        <p:nvSpPr>
          <p:cNvPr id="7" name="Textfeld 6"/>
          <p:cNvSpPr txBox="1"/>
          <p:nvPr/>
        </p:nvSpPr>
        <p:spPr>
          <a:xfrm>
            <a:off x="6372200" y="1569566"/>
            <a:ext cx="2371725" cy="923330"/>
          </a:xfrm>
          <a:prstGeom prst="rect">
            <a:avLst/>
          </a:prstGeom>
          <a:noFill/>
        </p:spPr>
        <p:txBody>
          <a:bodyPr wrap="square" rtlCol="0">
            <a:spAutoFit/>
          </a:bodyPr>
          <a:lstStyle/>
          <a:p>
            <a:r>
              <a:rPr lang="en-GB" dirty="0" smtClean="0">
                <a:sym typeface="Wingdings" panose="05000000000000000000" pitchFamily="2" charset="2"/>
              </a:rPr>
              <a:t> Maybe a small resonance around 300 GHz.</a:t>
            </a:r>
            <a:endParaRPr lang="en-GB" dirty="0"/>
          </a:p>
        </p:txBody>
      </p:sp>
      <p:pic>
        <p:nvPicPr>
          <p:cNvPr id="8" name="Grafik 7"/>
          <p:cNvPicPr>
            <a:picLocks noChangeAspect="1"/>
          </p:cNvPicPr>
          <p:nvPr/>
        </p:nvPicPr>
        <p:blipFill>
          <a:blip r:embed="rId4" cstate="print"/>
          <a:stretch>
            <a:fillRect/>
          </a:stretch>
        </p:blipFill>
        <p:spPr>
          <a:xfrm>
            <a:off x="6012160" y="3356992"/>
            <a:ext cx="3064669" cy="304800"/>
          </a:xfrm>
          <a:prstGeom prst="rect">
            <a:avLst/>
          </a:prstGeom>
        </p:spPr>
      </p:pic>
      <p:pic>
        <p:nvPicPr>
          <p:cNvPr id="9" name="Grafik 8"/>
          <p:cNvPicPr>
            <a:picLocks noChangeAspect="1"/>
          </p:cNvPicPr>
          <p:nvPr/>
        </p:nvPicPr>
        <p:blipFill>
          <a:blip r:embed="rId5" cstate="print"/>
          <a:stretch>
            <a:fillRect/>
          </a:stretch>
        </p:blipFill>
        <p:spPr>
          <a:xfrm>
            <a:off x="6222901" y="3665561"/>
            <a:ext cx="2686050" cy="180975"/>
          </a:xfrm>
          <a:prstGeom prst="rect">
            <a:avLst/>
          </a:prstGeom>
        </p:spPr>
      </p:pic>
      <p:sp>
        <p:nvSpPr>
          <p:cNvPr id="10" name="Rechteck 9"/>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err="1" smtClean="0"/>
              <a:t>Resonances</a:t>
            </a:r>
            <a:r>
              <a:rPr lang="de-DE" sz="4000" b="1" dirty="0" smtClean="0"/>
              <a:t> in Extended Range</a:t>
            </a:r>
          </a:p>
        </p:txBody>
      </p:sp>
      <p:sp>
        <p:nvSpPr>
          <p:cNvPr id="14" name="Foliennummernplatzhalter 13"/>
          <p:cNvSpPr>
            <a:spLocks noGrp="1"/>
          </p:cNvSpPr>
          <p:nvPr>
            <p:ph type="sldNum" sz="quarter" idx="12"/>
          </p:nvPr>
        </p:nvSpPr>
        <p:spPr/>
        <p:txBody>
          <a:bodyPr/>
          <a:lstStyle/>
          <a:p>
            <a:fld id="{457AD9BF-CDC0-40DC-A3DC-2D1C047BFBB2}" type="slidenum">
              <a:rPr lang="de-DE" smtClean="0"/>
              <a:t>8</a:t>
            </a:fld>
            <a:endParaRPr lang="de-DE"/>
          </a:p>
        </p:txBody>
      </p:sp>
    </p:spTree>
    <p:extLst>
      <p:ext uri="{BB962C8B-B14F-4D97-AF65-F5344CB8AC3E}">
        <p14:creationId xmlns:p14="http://schemas.microsoft.com/office/powerpoint/2010/main" xmlns="" val="2806380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0"/>
            <a:ext cx="9144000" cy="692696"/>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r>
              <a:rPr lang="de-DE" sz="4000" b="1" dirty="0" smtClean="0"/>
              <a:t>New Sample Holders</a:t>
            </a:r>
          </a:p>
        </p:txBody>
      </p:sp>
      <p:sp>
        <p:nvSpPr>
          <p:cNvPr id="5" name="Textfeld 4"/>
          <p:cNvSpPr txBox="1"/>
          <p:nvPr/>
        </p:nvSpPr>
        <p:spPr>
          <a:xfrm>
            <a:off x="251520" y="1124744"/>
            <a:ext cx="8640960" cy="5016758"/>
          </a:xfrm>
          <a:prstGeom prst="rect">
            <a:avLst/>
          </a:prstGeom>
          <a:noFill/>
        </p:spPr>
        <p:txBody>
          <a:bodyPr wrap="square" rtlCol="0">
            <a:spAutoFit/>
          </a:bodyPr>
          <a:lstStyle/>
          <a:p>
            <a:pPr>
              <a:buFont typeface="Wingdings"/>
              <a:buChar char="à"/>
            </a:pPr>
            <a:r>
              <a:rPr lang="de-DE" sz="4000" b="1" dirty="0" err="1" smtClean="0">
                <a:sym typeface="Wingdings" pitchFamily="2" charset="2"/>
              </a:rPr>
              <a:t>Automized</a:t>
            </a:r>
            <a:r>
              <a:rPr lang="de-DE" sz="4000" b="1" dirty="0" smtClean="0">
                <a:sym typeface="Wingdings" pitchFamily="2" charset="2"/>
              </a:rPr>
              <a:t> (Stepper Motor)</a:t>
            </a:r>
          </a:p>
          <a:p>
            <a:pPr>
              <a:buFont typeface="Wingdings"/>
              <a:buChar char="à"/>
            </a:pPr>
            <a:endParaRPr lang="de-DE" sz="4000" b="1" dirty="0" smtClean="0">
              <a:sym typeface="Wingdings" pitchFamily="2" charset="2"/>
            </a:endParaRPr>
          </a:p>
          <a:p>
            <a:pPr>
              <a:buFont typeface="Wingdings"/>
              <a:buChar char="à"/>
            </a:pPr>
            <a:r>
              <a:rPr lang="de-DE" sz="4000" b="1" dirty="0" smtClean="0">
                <a:sym typeface="Wingdings" pitchFamily="2" charset="2"/>
              </a:rPr>
              <a:t>Lock-in </a:t>
            </a:r>
            <a:r>
              <a:rPr lang="de-DE" sz="4000" b="1" dirty="0" err="1" smtClean="0">
                <a:sym typeface="Wingdings" pitchFamily="2" charset="2"/>
              </a:rPr>
              <a:t>Amplification</a:t>
            </a:r>
            <a:r>
              <a:rPr lang="de-DE" sz="4000" b="1" dirty="0" smtClean="0">
                <a:sym typeface="Wingdings" pitchFamily="2" charset="2"/>
              </a:rPr>
              <a:t> </a:t>
            </a:r>
            <a:r>
              <a:rPr lang="de-DE" sz="4000" b="1" dirty="0" err="1" smtClean="0">
                <a:sym typeface="Wingdings" pitchFamily="2" charset="2"/>
              </a:rPr>
              <a:t>possible</a:t>
            </a:r>
            <a:r>
              <a:rPr lang="de-DE" sz="4000" b="1" dirty="0" smtClean="0">
                <a:sym typeface="Wingdings" pitchFamily="2" charset="2"/>
              </a:rPr>
              <a:t> (</a:t>
            </a:r>
            <a:r>
              <a:rPr lang="de-DE" sz="4000" b="1" dirty="0" err="1" smtClean="0">
                <a:sym typeface="Wingdings" pitchFamily="2" charset="2"/>
              </a:rPr>
              <a:t>Servo</a:t>
            </a:r>
            <a:r>
              <a:rPr lang="de-DE" sz="4000" b="1" dirty="0" smtClean="0">
                <a:sym typeface="Wingdings" pitchFamily="2" charset="2"/>
              </a:rPr>
              <a:t> Motor)</a:t>
            </a:r>
          </a:p>
          <a:p>
            <a:pPr>
              <a:buFont typeface="Wingdings"/>
              <a:buChar char="à"/>
            </a:pPr>
            <a:endParaRPr lang="de-DE" sz="4000" b="1" dirty="0" smtClean="0">
              <a:sym typeface="Wingdings" pitchFamily="2" charset="2"/>
            </a:endParaRPr>
          </a:p>
          <a:p>
            <a:pPr>
              <a:buFont typeface="Wingdings"/>
              <a:buChar char="à"/>
            </a:pPr>
            <a:r>
              <a:rPr lang="de-DE" sz="4000" b="1" dirty="0" err="1" smtClean="0">
                <a:sym typeface="Wingdings" pitchFamily="2" charset="2"/>
              </a:rPr>
              <a:t>Better</a:t>
            </a:r>
            <a:r>
              <a:rPr lang="de-DE" sz="4000" b="1" dirty="0" smtClean="0">
                <a:sym typeface="Wingdings" pitchFamily="2" charset="2"/>
              </a:rPr>
              <a:t> </a:t>
            </a:r>
            <a:r>
              <a:rPr lang="de-DE" sz="4000" b="1" dirty="0" err="1" smtClean="0">
                <a:sym typeface="Wingdings" pitchFamily="2" charset="2"/>
              </a:rPr>
              <a:t>Reproducibility</a:t>
            </a:r>
            <a:endParaRPr lang="de-DE" sz="4000" b="1" dirty="0" smtClean="0">
              <a:sym typeface="Wingdings" pitchFamily="2" charset="2"/>
            </a:endParaRPr>
          </a:p>
          <a:p>
            <a:pPr>
              <a:buFont typeface="Wingdings"/>
              <a:buChar char="à"/>
            </a:pPr>
            <a:endParaRPr lang="de-DE" sz="4000" b="1" dirty="0">
              <a:sym typeface="Wingdings" pitchFamily="2" charset="2"/>
            </a:endParaRPr>
          </a:p>
          <a:p>
            <a:pPr>
              <a:buFont typeface="Wingdings"/>
              <a:buChar char="à"/>
            </a:pPr>
            <a:r>
              <a:rPr lang="de-DE" sz="4000" b="1" dirty="0" smtClean="0">
                <a:sym typeface="Wingdings" pitchFamily="2" charset="2"/>
              </a:rPr>
              <a:t>But still </a:t>
            </a:r>
            <a:r>
              <a:rPr lang="de-DE" sz="4000" b="1" dirty="0" err="1" smtClean="0">
                <a:sym typeface="Wingdings" pitchFamily="2" charset="2"/>
              </a:rPr>
              <a:t>problems</a:t>
            </a:r>
            <a:r>
              <a:rPr lang="de-DE" sz="4000" b="1" dirty="0" smtClean="0">
                <a:sym typeface="Wingdings" pitchFamily="2" charset="2"/>
              </a:rPr>
              <a:t>!</a:t>
            </a:r>
            <a:endParaRPr lang="de-DE" sz="4000" b="1" dirty="0"/>
          </a:p>
        </p:txBody>
      </p:sp>
      <p:sp>
        <p:nvSpPr>
          <p:cNvPr id="9" name="Foliennummernplatzhalter 8"/>
          <p:cNvSpPr>
            <a:spLocks noGrp="1"/>
          </p:cNvSpPr>
          <p:nvPr>
            <p:ph type="sldNum" sz="quarter" idx="12"/>
          </p:nvPr>
        </p:nvSpPr>
        <p:spPr/>
        <p:txBody>
          <a:bodyPr/>
          <a:lstStyle/>
          <a:p>
            <a:fld id="{457AD9BF-CDC0-40DC-A3DC-2D1C047BFBB2}" type="slidenum">
              <a:rPr lang="de-DE" smtClean="0"/>
              <a:t>9</a:t>
            </a:fld>
            <a:endParaRPr lang="de-DE"/>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465</Words>
  <Application>Microsoft Office PowerPoint</Application>
  <PresentationFormat>Bildschirmpräsentation (4:3)</PresentationFormat>
  <Paragraphs>117</Paragraphs>
  <Slides>13</Slides>
  <Notes>1</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Larissa-Design</vt:lpstr>
      <vt:lpstr>Folie 1</vt:lpstr>
      <vt:lpstr>Folie 2</vt:lpstr>
      <vt:lpstr>Folie 3</vt:lpstr>
      <vt:lpstr>Folie 4</vt:lpstr>
      <vt:lpstr>Folie 5</vt:lpstr>
      <vt:lpstr>Folie 6</vt:lpstr>
      <vt:lpstr>Folie 7</vt:lpstr>
      <vt:lpstr>Folie 8</vt:lpstr>
      <vt:lpstr>Folie 9</vt:lpstr>
      <vt:lpstr>Folie 10</vt:lpstr>
      <vt:lpstr>Folie 11</vt:lpstr>
      <vt:lpstr>Folie 12</vt:lpstr>
      <vt:lpstr>Folie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Dominik</dc:creator>
  <cp:lastModifiedBy>Dominik</cp:lastModifiedBy>
  <cp:revision>12</cp:revision>
  <dcterms:created xsi:type="dcterms:W3CDTF">2018-12-10T15:56:04Z</dcterms:created>
  <dcterms:modified xsi:type="dcterms:W3CDTF">2018-12-10T17:42:46Z</dcterms:modified>
</cp:coreProperties>
</file>