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75" r:id="rId3"/>
    <p:sldId id="362" r:id="rId4"/>
    <p:sldId id="370" r:id="rId5"/>
    <p:sldId id="365" r:id="rId6"/>
    <p:sldId id="367" r:id="rId7"/>
    <p:sldId id="363" r:id="rId8"/>
    <p:sldId id="366" r:id="rId9"/>
    <p:sldId id="364" r:id="rId1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Mari" initials="JM" lastIdx="28" clrIdx="0">
    <p:extLst>
      <p:ext uri="{19B8F6BF-5375-455C-9EA6-DF929625EA0E}">
        <p15:presenceInfo xmlns:p15="http://schemas.microsoft.com/office/powerpoint/2012/main" userId="S-1-5-21-1946482417-3672818705-3924807677-16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2"/>
    <a:srgbClr val="FFFF66"/>
    <a:srgbClr val="1B7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7" autoAdjust="0"/>
    <p:restoredTop sz="95979" autoAdjust="0"/>
  </p:normalViewPr>
  <p:slideViewPr>
    <p:cSldViewPr>
      <p:cViewPr varScale="1">
        <p:scale>
          <a:sx n="118" d="100"/>
          <a:sy n="118" d="100"/>
        </p:scale>
        <p:origin x="5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8" y="3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D87C6D9B-28B7-4554-9C38-1E04D0062641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3109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8" y="9433109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EFDD5266-8890-44D8-B659-521330C2C0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005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8" y="3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EFD61D5B-AF8E-40A3-A9D8-38BA41B0812C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3109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8" y="9433109"/>
            <a:ext cx="2944283" cy="496570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02419B35-C91D-47D7-8CED-11B26A6DBE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6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6000">
              <a:srgbClr val="EC1C2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12E708-5C84-4640-9B50-FF9699CDFBE8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2DC5426-8BC4-4BBE-8DDA-83EC985D5B95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C3F302-E5AC-4EC1-904F-D4F8C9C7E513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Thomas Keating Ltd.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E33B56-E08D-4146-8B68-E663170D9B25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371C5D-1D70-4D64-80CA-B22B228ABF19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CB2791-8A7F-43F3-B362-EBF814E3AA12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BE8B7E-9B01-48F4-AB7D-860096786F8A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15DCA0A-8CC9-49A3-A74B-551107DBEC11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Thomas Keating Ltd.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496068-5AC1-446E-8E01-DCA83203DEDA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B46D335-2BBB-439A-B3F0-0C37FC21A5F3}" type="datetime1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Thomas Keating Limited / MWS-QON-BB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DCA7A4-5F40-4509-8580-45CB147C5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9372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Thomas Keating Ltd.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63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CA7A4-5F40-4509-8580-45CB147C5D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20241"/>
            <a:ext cx="30963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spc="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Keating Ltd</a:t>
            </a:r>
            <a:br>
              <a:rPr lang="en-GB" sz="2000" spc="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www.terahertz.co.uk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0" y="0"/>
            <a:ext cx="914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2222" cy="864000"/>
          </a:xfrm>
          <a:prstGeom prst="rect">
            <a:avLst/>
          </a:prstGeom>
        </p:spPr>
      </p:pic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81328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lang="en-GB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2CB2791-8A7F-43F3-B362-EBF814E3AA12}" type="datetime1">
              <a:rPr lang="en-GB" smtClean="0"/>
              <a:pPr/>
              <a:t>12/06/2018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263" indent="-271463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942A-2E11-4EA6-9D24-21E172492805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122D-FE53-4F61-A1A5-EDAB42B2AD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645840" y="1844824"/>
            <a:ext cx="7772400" cy="2304256"/>
          </a:xfrm>
        </p:spPr>
        <p:txBody>
          <a:bodyPr/>
          <a:lstStyle/>
          <a:p>
            <a:r>
              <a:rPr lang="en-GB" sz="4800" dirty="0" smtClean="0">
                <a:solidFill>
                  <a:schemeClr val="bg1"/>
                </a:solidFill>
              </a:rPr>
              <a:t>P.E.T.E.R.</a:t>
            </a:r>
            <a:r>
              <a:rPr lang="en-GB" sz="4800" dirty="0" smtClean="0">
                <a:solidFill>
                  <a:schemeClr val="bg1"/>
                </a:solidFill>
              </a:rPr>
              <a:t/>
            </a:r>
            <a:br>
              <a:rPr lang="en-GB" sz="4800" dirty="0" smtClean="0">
                <a:solidFill>
                  <a:schemeClr val="bg1"/>
                </a:solidFill>
              </a:rPr>
            </a:br>
            <a:r>
              <a:rPr lang="en-GB" sz="4800" dirty="0" smtClean="0">
                <a:solidFill>
                  <a:schemeClr val="bg1"/>
                </a:solidFill>
              </a:rPr>
              <a:t>Progress </a:t>
            </a:r>
            <a:r>
              <a:rPr lang="en-GB" sz="4800" dirty="0" smtClean="0">
                <a:solidFill>
                  <a:schemeClr val="bg1"/>
                </a:solidFill>
              </a:rPr>
              <a:t>Meeting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Thomas Keating Ltd.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13</a:t>
            </a:r>
            <a:r>
              <a:rPr lang="en-GB" sz="2800" dirty="0" smtClean="0">
                <a:solidFill>
                  <a:schemeClr val="tx1"/>
                </a:solidFill>
              </a:rPr>
              <a:t>/06/2018 </a:t>
            </a:r>
            <a:r>
              <a:rPr lang="en-GB" sz="2800" dirty="0">
                <a:solidFill>
                  <a:schemeClr val="tx1"/>
                </a:solidFill>
              </a:rPr>
              <a:t>– </a:t>
            </a:r>
            <a:r>
              <a:rPr lang="en-GB" sz="2800" dirty="0" smtClean="0">
                <a:solidFill>
                  <a:schemeClr val="tx1"/>
                </a:solidFill>
              </a:rPr>
              <a:t>TK, Billingshurst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69875"/>
            <a:r>
              <a:rPr lang="en-GB" sz="2800" b="1" dirty="0" smtClean="0">
                <a:solidFill>
                  <a:srgbClr val="FF0000"/>
                </a:solidFill>
              </a:rPr>
              <a:t>Manufacture: TK free-s</a:t>
            </a:r>
            <a:r>
              <a:rPr lang="en-GB" sz="2800" b="1" dirty="0" smtClean="0">
                <a:solidFill>
                  <a:srgbClr val="FF0000"/>
                </a:solidFill>
              </a:rPr>
              <a:t>pace m</a:t>
            </a:r>
            <a:r>
              <a:rPr lang="en-GB" sz="2800" b="1" dirty="0" smtClean="0">
                <a:solidFill>
                  <a:srgbClr val="FF0000"/>
                </a:solidFill>
              </a:rPr>
              <a:t>easurement bench</a:t>
            </a:r>
            <a:endParaRPr lang="en-GB" sz="1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5013176"/>
            <a:ext cx="8496944" cy="144016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185738" algn="l">
              <a:buFont typeface="Arial" panose="020B0604020202020204" pitchFamily="34" charset="0"/>
              <a:buChar char="•"/>
            </a:pPr>
            <a:r>
              <a:rPr lang="en-GB" sz="2000" dirty="0" smtClean="0"/>
              <a:t>Free-space materials measurement bench designed and manufactured</a:t>
            </a:r>
          </a:p>
          <a:p>
            <a:pPr marL="541338" indent="-185738" algn="l">
              <a:buFont typeface="Arial" panose="020B0604020202020204" pitchFamily="34" charset="0"/>
              <a:buChar char="•"/>
            </a:pPr>
            <a:r>
              <a:rPr lang="en-GB" sz="2000" dirty="0" smtClean="0"/>
              <a:t>To be used for characterising antennas</a:t>
            </a:r>
          </a:p>
          <a:p>
            <a:pPr marL="541338" indent="-185738" algn="l">
              <a:buFont typeface="Arial" panose="020B0604020202020204" pitchFamily="34" charset="0"/>
              <a:buChar char="•"/>
            </a:pPr>
            <a:r>
              <a:rPr lang="en-GB" sz="2000" dirty="0" smtClean="0"/>
              <a:t>Sent to University of Stuttgart</a:t>
            </a:r>
          </a:p>
          <a:p>
            <a:pPr marL="541338" indent="-185738" algn="l">
              <a:buFont typeface="Arial" panose="020B0604020202020204" pitchFamily="34" charset="0"/>
              <a:buChar char="•"/>
            </a:pPr>
            <a:r>
              <a:rPr lang="en-GB" sz="2000" dirty="0" smtClean="0"/>
              <a:t>New horns not supplied (existing horns to be used)</a:t>
            </a:r>
          </a:p>
          <a:p>
            <a:pPr marL="541338" indent="-185738" algn="l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6541"/>
            <a:ext cx="8409916" cy="29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69875"/>
            <a:r>
              <a:rPr lang="en-GB" sz="2800" b="1" dirty="0" smtClean="0">
                <a:solidFill>
                  <a:srgbClr val="FF0000"/>
                </a:solidFill>
              </a:rPr>
              <a:t>Manufacture: corrugated waveguide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0617"/>
            <a:ext cx="5472608" cy="168846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17594" y="4653136"/>
            <a:ext cx="7308812" cy="16826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57175" algn="l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000" dirty="0" smtClean="0"/>
              <a:t>Manufacturing of nickel silver corrugated waveguide sections begun</a:t>
            </a:r>
          </a:p>
          <a:p>
            <a:pPr marL="266700" indent="-257175" algn="l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000" dirty="0" smtClean="0"/>
              <a:t>Sections will be soldered together using external tubes</a:t>
            </a:r>
          </a:p>
          <a:p>
            <a:pPr marL="266700" indent="-257175" algn="l"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GB" sz="2000" dirty="0" smtClean="0"/>
          </a:p>
          <a:p>
            <a:pPr marL="266700" indent="-257175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105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69875"/>
            <a:r>
              <a:rPr lang="en-GB" sz="2800" b="1" dirty="0" smtClean="0">
                <a:solidFill>
                  <a:srgbClr val="FF0000"/>
                </a:solidFill>
              </a:rPr>
              <a:t>TK probe parts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171824" cy="50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010087" cy="50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r="16548"/>
          <a:stretch/>
        </p:blipFill>
        <p:spPr>
          <a:xfrm>
            <a:off x="6158605" y="3429000"/>
            <a:ext cx="2736304" cy="28073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9891" y="6309320"/>
            <a:ext cx="2232248" cy="47607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Probe with casing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66802" y="3440672"/>
            <a:ext cx="1093030" cy="5643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Stainless steel tube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69059" y="6309320"/>
            <a:ext cx="2828852" cy="47607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Probe – TK internal parts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5543" y="5468571"/>
            <a:ext cx="1047031" cy="53649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Brass cup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01169" y="1441960"/>
            <a:ext cx="1414647" cy="106261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Brass or stainless steel probe head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35433" y="3008625"/>
            <a:ext cx="1498482" cy="5643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Nickel silver waveguide and probe struts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40192" y="6309320"/>
            <a:ext cx="2554717" cy="47607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Probe top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80212" y="2083207"/>
            <a:ext cx="1498482" cy="5643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Vacuum valve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715022" y="3355982"/>
            <a:ext cx="1179887" cy="5643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Electrical connectors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61793" y="2667590"/>
            <a:ext cx="1498482" cy="5643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Microwave window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932631" y="2421874"/>
            <a:ext cx="81270" cy="13009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74595" y="3231981"/>
            <a:ext cx="281067" cy="17811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884368" y="3916446"/>
            <a:ext cx="83068" cy="5926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580352" y="3875061"/>
            <a:ext cx="232212" cy="3377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69875"/>
            <a:r>
              <a:rPr lang="en-GB" sz="2800" b="1" dirty="0" smtClean="0">
                <a:solidFill>
                  <a:srgbClr val="FF0000"/>
                </a:solidFill>
              </a:rPr>
              <a:t>PETER probe with VTI</a:t>
            </a:r>
            <a:endParaRPr lang="en-GB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7594" y="4653136"/>
            <a:ext cx="7308812" cy="16826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57175" algn="l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000" dirty="0" smtClean="0"/>
              <a:t>Manufacturing of nickel silver corrugated waveguide sections has begun.</a:t>
            </a:r>
          </a:p>
          <a:p>
            <a:pPr marL="266700" indent="-257175" algn="l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000" dirty="0" smtClean="0"/>
              <a:t>Sections will be soldered together using external tubes.</a:t>
            </a:r>
          </a:p>
          <a:p>
            <a:pPr marL="266700" indent="-257175" algn="l"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GB" sz="2000" dirty="0" smtClean="0"/>
          </a:p>
          <a:p>
            <a:pPr marL="266700" indent="-257175" algn="l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n-GB" sz="2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330225" cy="381642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71600" y="5763767"/>
            <a:ext cx="7308812" cy="83358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tabLst>
                <a:tab pos="447675" algn="l"/>
              </a:tabLst>
            </a:pPr>
            <a:r>
              <a:rPr lang="en-GB" sz="2000" dirty="0" smtClean="0"/>
              <a:t>General assembly drawing for the PETER probe in the VTI (variable temperature insert) with some key dimensions.</a:t>
            </a:r>
          </a:p>
        </p:txBody>
      </p:sp>
    </p:spTree>
    <p:extLst>
      <p:ext uri="{BB962C8B-B14F-4D97-AF65-F5344CB8AC3E}">
        <p14:creationId xmlns:p14="http://schemas.microsoft.com/office/powerpoint/2010/main" val="37974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69875"/>
            <a:r>
              <a:rPr lang="en-GB" sz="2800" b="1" dirty="0" smtClean="0">
                <a:solidFill>
                  <a:srgbClr val="FF0000"/>
                </a:solidFill>
              </a:rPr>
              <a:t>Probe head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791948" cy="37128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7742" y="5758696"/>
            <a:ext cx="2808312" cy="76664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Proposed dimensions incorporated into mechanical design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6794" y="1534479"/>
            <a:ext cx="4349438" cy="5250917"/>
            <a:chOff x="546794" y="1534479"/>
            <a:chExt cx="4349438" cy="52509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17" y="1534479"/>
              <a:ext cx="3665167" cy="4990865"/>
            </a:xfrm>
            <a:prstGeom prst="rect">
              <a:avLst/>
            </a:prstGeom>
          </p:spPr>
        </p:pic>
        <p:sp>
          <p:nvSpPr>
            <p:cNvPr id="12" name="Title 1"/>
            <p:cNvSpPr txBox="1">
              <a:spLocks/>
            </p:cNvSpPr>
            <p:nvPr/>
          </p:nvSpPr>
          <p:spPr>
            <a:xfrm>
              <a:off x="546794" y="4169296"/>
              <a:ext cx="1656184" cy="1152128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600" dirty="0" smtClean="0"/>
                <a:t>TK Gaussian Beam Mode simulation </a:t>
              </a:r>
              <a:r>
                <a:rPr lang="en-GB" sz="1600" dirty="0"/>
                <a:t>overlay </a:t>
              </a:r>
              <a:endParaRPr lang="en-GB" sz="1600" dirty="0" smtClean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26914" y="6309320"/>
              <a:ext cx="2232248" cy="47607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000" dirty="0" smtClean="0"/>
                <a:t>Probe head design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374886" y="3140969"/>
              <a:ext cx="540060" cy="10221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249527" y="3127865"/>
              <a:ext cx="360000" cy="3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594288" y="2486146"/>
              <a:ext cx="1170384" cy="73445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3728864" y="2259074"/>
              <a:ext cx="1167368" cy="366790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600" dirty="0" smtClean="0">
                  <a:solidFill>
                    <a:srgbClr val="FF0000"/>
                  </a:solidFill>
                </a:rPr>
                <a:t>Overlap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69875"/>
            <a:r>
              <a:rPr lang="en-GB" sz="2800" b="1" dirty="0">
                <a:solidFill>
                  <a:srgbClr val="FF0000"/>
                </a:solidFill>
              </a:rPr>
              <a:t>TK Gaussian Beam Mode </a:t>
            </a:r>
            <a:r>
              <a:rPr lang="en-GB" sz="2800" b="1" dirty="0" smtClean="0">
                <a:solidFill>
                  <a:srgbClr val="FF0000"/>
                </a:solidFill>
              </a:rPr>
              <a:t>simulation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8" y="1484784"/>
            <a:ext cx="8482383" cy="44375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0808" y="5517232"/>
            <a:ext cx="8201632" cy="115212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/>
              <a:t>TK RF design influences:</a:t>
            </a:r>
          </a:p>
          <a:p>
            <a:pPr marL="361950" indent="-180975" algn="l">
              <a:buFont typeface="Arial" panose="020B0604020202020204" pitchFamily="34" charset="0"/>
              <a:buChar char="•"/>
            </a:pPr>
            <a:r>
              <a:rPr lang="en-GB" sz="1600" dirty="0" smtClean="0"/>
              <a:t>Mirrors should reflect almost 100 % of beam power (defined by the outer volume shown)</a:t>
            </a:r>
          </a:p>
          <a:p>
            <a:pPr marL="361950" indent="-180975" algn="l">
              <a:buFont typeface="Arial" panose="020B0604020202020204" pitchFamily="34" charset="0"/>
              <a:buChar char="•"/>
            </a:pPr>
            <a:r>
              <a:rPr lang="en-GB" sz="1600" dirty="0" smtClean="0"/>
              <a:t>Small beam must be focussed by strongly-curved mirror</a:t>
            </a:r>
          </a:p>
          <a:p>
            <a:pPr marL="361950" indent="-180975" algn="l">
              <a:buFont typeface="Arial" panose="020B0604020202020204" pitchFamily="34" charset="0"/>
              <a:buChar char="•"/>
            </a:pPr>
            <a:r>
              <a:rPr lang="en-GB" sz="1600" dirty="0" smtClean="0"/>
              <a:t>Curvature of mirrors cause polarisation distortion</a:t>
            </a:r>
          </a:p>
        </p:txBody>
      </p:sp>
    </p:spTree>
    <p:extLst>
      <p:ext uri="{BB962C8B-B14F-4D97-AF65-F5344CB8AC3E}">
        <p14:creationId xmlns:p14="http://schemas.microsoft.com/office/powerpoint/2010/main" val="19683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69875"/>
            <a:r>
              <a:rPr lang="en-GB" sz="2800" b="1" dirty="0" smtClean="0">
                <a:solidFill>
                  <a:srgbClr val="FF0000"/>
                </a:solidFill>
              </a:rPr>
              <a:t>TK Gaussian Beam Mode simulation overlay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276215" cy="3791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4106974" cy="37199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5817724"/>
            <a:ext cx="3672408" cy="7796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Mechanical design cross-section with microwave beam overlays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2040" y="5708793"/>
            <a:ext cx="3672408" cy="7796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Microwave beam overlays with mirrors and mount</a:t>
            </a:r>
          </a:p>
        </p:txBody>
      </p:sp>
    </p:spTree>
    <p:extLst>
      <p:ext uri="{BB962C8B-B14F-4D97-AF65-F5344CB8AC3E}">
        <p14:creationId xmlns:p14="http://schemas.microsoft.com/office/powerpoint/2010/main" val="5282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 General Presentation" id="{261EA260-FA3D-B244-BC78-4FF38C37FF34}" vid="{F4A427A9-B51F-164A-AF6C-C78FD740142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 General Presentation" id="{261EA260-FA3D-B244-BC78-4FF38C37FF34}" vid="{9AEF653B-3162-5743-98EF-F060B90D89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 General Presentation</Template>
  <TotalTime>5867</TotalTime>
  <Words>224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Custom Design</vt:lpstr>
      <vt:lpstr>P.E.T.E.R. Progress Meeting</vt:lpstr>
      <vt:lpstr>Manufacture: TK free-space measurement bench</vt:lpstr>
      <vt:lpstr>Manufacture: corrugated waveguide</vt:lpstr>
      <vt:lpstr>TK probe parts</vt:lpstr>
      <vt:lpstr>PETER probe with VTI</vt:lpstr>
      <vt:lpstr>Probe head</vt:lpstr>
      <vt:lpstr>TK Gaussian Beam Mode simulation</vt:lpstr>
      <vt:lpstr>TK Gaussian Beam Mode simulation overlay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Intro to ECSS Standards</dc:title>
  <dc:subject/>
  <dc:creator>Andrew McNamara</dc:creator>
  <cp:keywords/>
  <dc:description/>
  <cp:lastModifiedBy>Kevin Pike</cp:lastModifiedBy>
  <cp:revision>621</cp:revision>
  <cp:lastPrinted>2016-12-13T16:34:18Z</cp:lastPrinted>
  <dcterms:created xsi:type="dcterms:W3CDTF">2015-08-06T09:32:54Z</dcterms:created>
  <dcterms:modified xsi:type="dcterms:W3CDTF">2018-06-12T13:40:14Z</dcterms:modified>
  <cp:category/>
</cp:coreProperties>
</file>