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1"/>
  </p:notesMasterIdLst>
  <p:handoutMasterIdLst>
    <p:handoutMasterId r:id="rId12"/>
  </p:handoutMasterIdLst>
  <p:sldIdLst>
    <p:sldId id="275" r:id="rId3"/>
    <p:sldId id="362" r:id="rId4"/>
    <p:sldId id="370" r:id="rId5"/>
    <p:sldId id="365" r:id="rId6"/>
    <p:sldId id="367" r:id="rId7"/>
    <p:sldId id="363" r:id="rId8"/>
    <p:sldId id="366" r:id="rId9"/>
    <p:sldId id="364" r:id="rId10"/>
  </p:sldIdLst>
  <p:sldSz cx="9144000" cy="6858000" type="screen4x3"/>
  <p:notesSz cx="6794500" cy="9931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an Mari" initials="JM" lastIdx="28" clrIdx="0">
    <p:extLst>
      <p:ext uri="{19B8F6BF-5375-455C-9EA6-DF929625EA0E}">
        <p15:presenceInfo xmlns:p15="http://schemas.microsoft.com/office/powerpoint/2012/main" userId="S-1-5-21-1946482417-3672818705-3924807677-165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1C22"/>
    <a:srgbClr val="FFFF66"/>
    <a:srgbClr val="1B7F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907" autoAdjust="0"/>
    <p:restoredTop sz="95979" autoAdjust="0"/>
  </p:normalViewPr>
  <p:slideViewPr>
    <p:cSldViewPr>
      <p:cViewPr varScale="1">
        <p:scale>
          <a:sx n="118" d="100"/>
          <a:sy n="118" d="100"/>
        </p:scale>
        <p:origin x="57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1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commentAuthors" Target="commentAuthor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3"/>
            <a:ext cx="2944283" cy="496570"/>
          </a:xfrm>
          <a:prstGeom prst="rect">
            <a:avLst/>
          </a:prstGeom>
        </p:spPr>
        <p:txBody>
          <a:bodyPr vert="horz" lIns="91419" tIns="45710" rIns="91419" bIns="4571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648" y="3"/>
            <a:ext cx="2944283" cy="496570"/>
          </a:xfrm>
          <a:prstGeom prst="rect">
            <a:avLst/>
          </a:prstGeom>
        </p:spPr>
        <p:txBody>
          <a:bodyPr vert="horz" lIns="91419" tIns="45710" rIns="91419" bIns="45710" rtlCol="0"/>
          <a:lstStyle>
            <a:lvl1pPr algn="r">
              <a:defRPr sz="1200"/>
            </a:lvl1pPr>
          </a:lstStyle>
          <a:p>
            <a:fld id="{D87C6D9B-28B7-4554-9C38-1E04D0062641}" type="datetimeFigureOut">
              <a:rPr lang="en-GB" smtClean="0"/>
              <a:pPr/>
              <a:t>12/06/2018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" y="9433109"/>
            <a:ext cx="2944283" cy="496570"/>
          </a:xfrm>
          <a:prstGeom prst="rect">
            <a:avLst/>
          </a:prstGeom>
        </p:spPr>
        <p:txBody>
          <a:bodyPr vert="horz" lIns="91419" tIns="45710" rIns="91419" bIns="4571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648" y="9433109"/>
            <a:ext cx="2944283" cy="496570"/>
          </a:xfrm>
          <a:prstGeom prst="rect">
            <a:avLst/>
          </a:prstGeom>
        </p:spPr>
        <p:txBody>
          <a:bodyPr vert="horz" lIns="91419" tIns="45710" rIns="91419" bIns="45710" rtlCol="0" anchor="b"/>
          <a:lstStyle>
            <a:lvl1pPr algn="r">
              <a:defRPr sz="1200"/>
            </a:lvl1pPr>
          </a:lstStyle>
          <a:p>
            <a:fld id="{EFDD5266-8890-44D8-B659-521330C2C00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80057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3"/>
            <a:ext cx="2944283" cy="496570"/>
          </a:xfrm>
          <a:prstGeom prst="rect">
            <a:avLst/>
          </a:prstGeom>
        </p:spPr>
        <p:txBody>
          <a:bodyPr vert="horz" lIns="91419" tIns="45710" rIns="91419" bIns="4571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8" y="3"/>
            <a:ext cx="2944283" cy="496570"/>
          </a:xfrm>
          <a:prstGeom prst="rect">
            <a:avLst/>
          </a:prstGeom>
        </p:spPr>
        <p:txBody>
          <a:bodyPr vert="horz" lIns="91419" tIns="45710" rIns="91419" bIns="45710" rtlCol="0"/>
          <a:lstStyle>
            <a:lvl1pPr algn="r">
              <a:defRPr sz="1200"/>
            </a:lvl1pPr>
          </a:lstStyle>
          <a:p>
            <a:fld id="{EFD61D5B-AF8E-40A3-A9D8-38BA41B0812C}" type="datetimeFigureOut">
              <a:rPr lang="en-GB" smtClean="0"/>
              <a:pPr/>
              <a:t>12/06/2018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9" tIns="45710" rIns="91419" bIns="4571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7415"/>
            <a:ext cx="5435600" cy="4469130"/>
          </a:xfrm>
          <a:prstGeom prst="rect">
            <a:avLst/>
          </a:prstGeom>
        </p:spPr>
        <p:txBody>
          <a:bodyPr vert="horz" lIns="91419" tIns="45710" rIns="91419" bIns="4571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9433109"/>
            <a:ext cx="2944283" cy="496570"/>
          </a:xfrm>
          <a:prstGeom prst="rect">
            <a:avLst/>
          </a:prstGeom>
        </p:spPr>
        <p:txBody>
          <a:bodyPr vert="horz" lIns="91419" tIns="45710" rIns="91419" bIns="4571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8" y="9433109"/>
            <a:ext cx="2944283" cy="496570"/>
          </a:xfrm>
          <a:prstGeom prst="rect">
            <a:avLst/>
          </a:prstGeom>
        </p:spPr>
        <p:txBody>
          <a:bodyPr vert="horz" lIns="91419" tIns="45710" rIns="91419" bIns="45710" rtlCol="0" anchor="b"/>
          <a:lstStyle>
            <a:lvl1pPr algn="r">
              <a:defRPr sz="1200"/>
            </a:lvl1pPr>
          </a:lstStyle>
          <a:p>
            <a:fld id="{02419B35-C91D-47D7-8CED-11B26A6DBEC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4267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16000">
              <a:srgbClr val="EC1C22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3312E708-5C84-4640-9B50-FF9699CDFBE8}" type="datetime1">
              <a:rPr lang="en-GB" smtClean="0"/>
              <a:pPr/>
              <a:t>12/06/2018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Thomas Keating Limited / MWS-QON-BB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0EDCA7A4-5F40-4509-8580-45CB147C5D6F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32DC5426-8BC4-4BBE-8DDA-83EC985D5B95}" type="datetime1">
              <a:rPr lang="en-GB" smtClean="0"/>
              <a:pPr/>
              <a:t>12/06/2018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Thomas Keating Limited / MWS-QON-BB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0EDCA7A4-5F40-4509-8580-45CB147C5D6F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3942A-2E11-4EA6-9D24-21E172492805}" type="datetimeFigureOut">
              <a:rPr lang="en-GB" smtClean="0"/>
              <a:pPr/>
              <a:t>12/06/2018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3122D-FE53-4F61-A1A5-EDAB42B2AD9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3942A-2E11-4EA6-9D24-21E172492805}" type="datetimeFigureOut">
              <a:rPr lang="en-GB" smtClean="0"/>
              <a:pPr/>
              <a:t>12/06/2018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3122D-FE53-4F61-A1A5-EDAB42B2AD9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3942A-2E11-4EA6-9D24-21E172492805}" type="datetimeFigureOut">
              <a:rPr lang="en-GB" smtClean="0"/>
              <a:pPr/>
              <a:t>12/06/2018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3122D-FE53-4F61-A1A5-EDAB42B2AD9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3942A-2E11-4EA6-9D24-21E172492805}" type="datetimeFigureOut">
              <a:rPr lang="en-GB" smtClean="0"/>
              <a:pPr/>
              <a:t>12/06/2018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3122D-FE53-4F61-A1A5-EDAB42B2AD9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3942A-2E11-4EA6-9D24-21E172492805}" type="datetimeFigureOut">
              <a:rPr lang="en-GB" smtClean="0"/>
              <a:pPr/>
              <a:t>12/06/2018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3122D-FE53-4F61-A1A5-EDAB42B2AD9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3942A-2E11-4EA6-9D24-21E172492805}" type="datetimeFigureOut">
              <a:rPr lang="en-GB" smtClean="0"/>
              <a:pPr/>
              <a:t>12/06/2018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3122D-FE53-4F61-A1A5-EDAB42B2AD9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3942A-2E11-4EA6-9D24-21E172492805}" type="datetimeFigureOut">
              <a:rPr lang="en-GB" smtClean="0"/>
              <a:pPr/>
              <a:t>12/06/2018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3122D-FE53-4F61-A1A5-EDAB42B2AD9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3942A-2E11-4EA6-9D24-21E172492805}" type="datetimeFigureOut">
              <a:rPr lang="en-GB" smtClean="0"/>
              <a:pPr/>
              <a:t>12/06/2018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3122D-FE53-4F61-A1A5-EDAB42B2AD9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33872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705277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0DC3F302-E5AC-4EC1-904F-D4F8C9C7E513}" type="datetime1">
              <a:rPr lang="en-GB" smtClean="0"/>
              <a:pPr/>
              <a:t>12/06/2018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 smtClean="0"/>
              <a:t>Thomas Keating Ltd.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3942A-2E11-4EA6-9D24-21E172492805}" type="datetimeFigureOut">
              <a:rPr lang="en-GB" smtClean="0"/>
              <a:pPr/>
              <a:t>12/06/2018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3122D-FE53-4F61-A1A5-EDAB42B2AD9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3942A-2E11-4EA6-9D24-21E172492805}" type="datetimeFigureOut">
              <a:rPr lang="en-GB" smtClean="0"/>
              <a:pPr/>
              <a:t>12/06/2018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3122D-FE53-4F61-A1A5-EDAB42B2AD9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3942A-2E11-4EA6-9D24-21E172492805}" type="datetimeFigureOut">
              <a:rPr lang="en-GB" smtClean="0"/>
              <a:pPr/>
              <a:t>12/06/2018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3122D-FE53-4F61-A1A5-EDAB42B2AD9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26E33B56-E08D-4146-8B68-E663170D9B25}" type="datetime1">
              <a:rPr lang="en-GB" smtClean="0"/>
              <a:pPr/>
              <a:t>12/06/2018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Thomas Keating Limited / MWS-QON-BB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0EDCA7A4-5F40-4509-8580-45CB147C5D6F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33371C5D-1D70-4D64-80CA-B22B228ABF19}" type="datetime1">
              <a:rPr lang="en-GB" smtClean="0"/>
              <a:pPr/>
              <a:t>12/06/2018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Thomas Keating Limited / MWS-QON-BB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0EDCA7A4-5F40-4509-8580-45CB147C5D6F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72CB2791-8A7F-43F3-B362-EBF814E3AA12}" type="datetime1">
              <a:rPr lang="en-GB" smtClean="0"/>
              <a:pPr/>
              <a:t>12/06/2018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Thomas Keating Limited / MWS-QON-BB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0EDCA7A4-5F40-4509-8580-45CB147C5D6F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FDBE8B7E-9B01-48F4-AB7D-860096786F8A}" type="datetime1">
              <a:rPr lang="en-GB" smtClean="0"/>
              <a:pPr/>
              <a:t>12/06/2018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Thomas Keating Limited / MWS-QON-BB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0EDCA7A4-5F40-4509-8580-45CB147C5D6F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915DCA0A-8CC9-49A3-A74B-551107DBEC11}" type="datetime1">
              <a:rPr lang="en-GB" smtClean="0"/>
              <a:pPr/>
              <a:t>12/06/2018</a:t>
            </a:fld>
            <a:endParaRPr lang="en-GB" dirty="0"/>
          </a:p>
        </p:txBody>
      </p:sp>
      <p:sp>
        <p:nvSpPr>
          <p:cNvPr id="1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 smtClean="0"/>
              <a:t>Thomas Keating Ltd.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24496068-5AC1-446E-8E01-DCA83203DEDA}" type="datetime1">
              <a:rPr lang="en-GB" smtClean="0"/>
              <a:pPr/>
              <a:t>12/06/2018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Thomas Keating Limited / MWS-QON-BB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0EDCA7A4-5F40-4509-8580-45CB147C5D6F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dirty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4B46D335-2BBB-439A-B3F0-0C37FC21A5F3}" type="datetime1">
              <a:rPr lang="en-GB" smtClean="0"/>
              <a:pPr/>
              <a:t>12/06/2018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Thomas Keating Limited / MWS-QON-BB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0EDCA7A4-5F40-4509-8580-45CB147C5D6F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9372" y="6381328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dirty="0"/>
              <a:t>Thomas Keating Ltd.</a:t>
            </a:r>
          </a:p>
        </p:txBody>
      </p:sp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6563544" y="638132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DCA7A4-5F40-4509-8580-45CB147C5D6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796136" y="20241"/>
            <a:ext cx="3096344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2000" spc="3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Thomas Keating Ltd</a:t>
            </a:r>
            <a:br>
              <a:rPr lang="en-GB" sz="2000" spc="3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GB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GB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GB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www.terahertz.co.uk</a:t>
            </a:r>
            <a:endParaRPr lang="en-GB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/>
          <p:cNvPicPr>
            <a:picLocks/>
          </p:cNvPicPr>
          <p:nvPr userDrawn="1"/>
        </p:nvPicPr>
        <p:blipFill>
          <a:blip r:embed="rId13"/>
          <a:stretch>
            <a:fillRect/>
          </a:stretch>
        </p:blipFill>
        <p:spPr>
          <a:xfrm flipH="1">
            <a:off x="0" y="0"/>
            <a:ext cx="9144000" cy="864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0"/>
            <a:ext cx="862222" cy="864000"/>
          </a:xfrm>
          <a:prstGeom prst="rect">
            <a:avLst/>
          </a:prstGeom>
        </p:spPr>
      </p:pic>
      <p:sp>
        <p:nvSpPr>
          <p:cNvPr id="16" name="Date Placeholder 6"/>
          <p:cNvSpPr>
            <a:spLocks noGrp="1"/>
          </p:cNvSpPr>
          <p:nvPr>
            <p:ph type="dt" sz="half" idx="2"/>
          </p:nvPr>
        </p:nvSpPr>
        <p:spPr>
          <a:xfrm>
            <a:off x="457200" y="6381328"/>
            <a:ext cx="2133600" cy="365125"/>
          </a:xfrm>
          <a:prstGeom prst="rect">
            <a:avLst/>
          </a:prstGeom>
        </p:spPr>
        <p:txBody>
          <a:bodyPr anchor="ctr" anchorCtr="0"/>
          <a:lstStyle>
            <a:lvl1pPr>
              <a:defRPr lang="en-GB" sz="1200" kern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72CB2791-8A7F-43F3-B362-EBF814E3AA12}" type="datetime1">
              <a:rPr lang="en-GB" smtClean="0"/>
              <a:pPr/>
              <a:t>12/06/2018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49263" indent="-271463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B3942A-2E11-4EA6-9D24-21E172492805}" type="datetimeFigureOut">
              <a:rPr lang="en-GB" smtClean="0"/>
              <a:pPr/>
              <a:t>12/06/2018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33122D-FE53-4F61-A1A5-EDAB42B2AD9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7"/>
          <p:cNvSpPr>
            <a:spLocks noGrp="1"/>
          </p:cNvSpPr>
          <p:nvPr>
            <p:ph type="ctrTitle"/>
          </p:nvPr>
        </p:nvSpPr>
        <p:spPr>
          <a:xfrm>
            <a:off x="645840" y="1844824"/>
            <a:ext cx="7772400" cy="2304256"/>
          </a:xfrm>
        </p:spPr>
        <p:txBody>
          <a:bodyPr/>
          <a:lstStyle/>
          <a:p>
            <a:r>
              <a:rPr lang="en-GB" sz="4800" dirty="0" smtClean="0">
                <a:solidFill>
                  <a:schemeClr val="bg1"/>
                </a:solidFill>
              </a:rPr>
              <a:t>P.E.T.E.R.</a:t>
            </a:r>
            <a:r>
              <a:rPr lang="en-GB" sz="4800" dirty="0" smtClean="0">
                <a:solidFill>
                  <a:schemeClr val="bg1"/>
                </a:solidFill>
              </a:rPr>
              <a:t/>
            </a:r>
            <a:br>
              <a:rPr lang="en-GB" sz="4800" dirty="0" smtClean="0">
                <a:solidFill>
                  <a:schemeClr val="bg1"/>
                </a:solidFill>
              </a:rPr>
            </a:br>
            <a:r>
              <a:rPr lang="en-GB" sz="4800" dirty="0" smtClean="0">
                <a:solidFill>
                  <a:schemeClr val="bg1"/>
                </a:solidFill>
              </a:rPr>
              <a:t>Progress </a:t>
            </a:r>
            <a:r>
              <a:rPr lang="en-GB" sz="4800" dirty="0" smtClean="0">
                <a:solidFill>
                  <a:schemeClr val="bg1"/>
                </a:solidFill>
              </a:rPr>
              <a:t>Meeting</a:t>
            </a:r>
            <a:endParaRPr lang="en-GB" sz="4800" dirty="0">
              <a:solidFill>
                <a:schemeClr val="bg1"/>
              </a:solidFill>
            </a:endParaRPr>
          </a:p>
        </p:txBody>
      </p:sp>
      <p:sp>
        <p:nvSpPr>
          <p:cNvPr id="8" name="Subtitle 8"/>
          <p:cNvSpPr>
            <a:spLocks noGrp="1"/>
          </p:cNvSpPr>
          <p:nvPr>
            <p:ph type="subTitle" idx="1"/>
          </p:nvPr>
        </p:nvSpPr>
        <p:spPr>
          <a:xfrm>
            <a:off x="1331640" y="4077072"/>
            <a:ext cx="6400800" cy="1752600"/>
          </a:xfrm>
        </p:spPr>
        <p:txBody>
          <a:bodyPr>
            <a:normAutofit/>
          </a:bodyPr>
          <a:lstStyle/>
          <a:p>
            <a:r>
              <a:rPr lang="en-GB" sz="2800" dirty="0">
                <a:solidFill>
                  <a:schemeClr val="tx1"/>
                </a:solidFill>
              </a:rPr>
              <a:t>Thomas Keating Ltd. </a:t>
            </a:r>
          </a:p>
          <a:p>
            <a:endParaRPr lang="en-GB" sz="1800" dirty="0">
              <a:solidFill>
                <a:schemeClr val="tx1"/>
              </a:solidFill>
            </a:endParaRPr>
          </a:p>
          <a:p>
            <a:r>
              <a:rPr lang="en-GB" sz="2800" dirty="0" smtClean="0">
                <a:solidFill>
                  <a:schemeClr val="tx1"/>
                </a:solidFill>
              </a:rPr>
              <a:t>13</a:t>
            </a:r>
            <a:r>
              <a:rPr lang="en-GB" sz="2800" dirty="0" smtClean="0">
                <a:solidFill>
                  <a:schemeClr val="tx1"/>
                </a:solidFill>
              </a:rPr>
              <a:t>/06/2018 </a:t>
            </a:r>
            <a:r>
              <a:rPr lang="en-GB" sz="2800" dirty="0">
                <a:solidFill>
                  <a:schemeClr val="tx1"/>
                </a:solidFill>
              </a:rPr>
              <a:t>– </a:t>
            </a:r>
            <a:r>
              <a:rPr lang="en-GB" sz="2800" dirty="0" smtClean="0">
                <a:solidFill>
                  <a:schemeClr val="tx1"/>
                </a:solidFill>
              </a:rPr>
              <a:t>TK, Billingshurst</a:t>
            </a:r>
            <a:endParaRPr lang="en-GB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357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1052736"/>
            <a:ext cx="9144000" cy="720080"/>
          </a:xfrm>
          <a:prstGeom prst="rect">
            <a:avLst/>
          </a:prstGeom>
        </p:spPr>
        <p:txBody>
          <a:bodyPr anchor="t">
            <a:noAutofit/>
          </a:bodyPr>
          <a:lstStyle/>
          <a:p>
            <a:pPr marL="269875"/>
            <a:r>
              <a:rPr lang="en-GB" sz="2800" b="1" dirty="0" smtClean="0">
                <a:solidFill>
                  <a:srgbClr val="FF0000"/>
                </a:solidFill>
              </a:rPr>
              <a:t>Manufacture: TK free-s</a:t>
            </a:r>
            <a:r>
              <a:rPr lang="en-GB" sz="2800" b="1" dirty="0" smtClean="0">
                <a:solidFill>
                  <a:srgbClr val="FF0000"/>
                </a:solidFill>
              </a:rPr>
              <a:t>pace m</a:t>
            </a:r>
            <a:r>
              <a:rPr lang="en-GB" sz="2800" b="1" dirty="0" smtClean="0">
                <a:solidFill>
                  <a:srgbClr val="FF0000"/>
                </a:solidFill>
              </a:rPr>
              <a:t>easurement bench</a:t>
            </a:r>
            <a:endParaRPr lang="en-GB" sz="1400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51520" y="5013176"/>
            <a:ext cx="8496944" cy="1440160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41338" indent="-185738" algn="l">
              <a:buFont typeface="Arial" panose="020B0604020202020204" pitchFamily="34" charset="0"/>
              <a:buChar char="•"/>
            </a:pPr>
            <a:r>
              <a:rPr lang="en-GB" sz="2000" dirty="0" smtClean="0"/>
              <a:t>Free-space materials measurement bench designed and manufactured</a:t>
            </a:r>
          </a:p>
          <a:p>
            <a:pPr marL="541338" indent="-185738" algn="l">
              <a:buFont typeface="Arial" panose="020B0604020202020204" pitchFamily="34" charset="0"/>
              <a:buChar char="•"/>
            </a:pPr>
            <a:r>
              <a:rPr lang="en-GB" sz="2000" dirty="0" smtClean="0"/>
              <a:t>To be used for characterising antennas</a:t>
            </a:r>
          </a:p>
          <a:p>
            <a:pPr marL="541338" indent="-185738" algn="l">
              <a:buFont typeface="Arial" panose="020B0604020202020204" pitchFamily="34" charset="0"/>
              <a:buChar char="•"/>
            </a:pPr>
            <a:r>
              <a:rPr lang="en-GB" sz="2000" dirty="0" smtClean="0"/>
              <a:t>Sent to University of Stuttgart</a:t>
            </a:r>
          </a:p>
          <a:p>
            <a:pPr marL="541338" indent="-185738" algn="l">
              <a:buFont typeface="Arial" panose="020B0604020202020204" pitchFamily="34" charset="0"/>
              <a:buChar char="•"/>
            </a:pPr>
            <a:r>
              <a:rPr lang="en-GB" sz="2000" dirty="0" smtClean="0"/>
              <a:t>New horns not supplied (existing horns to be used)</a:t>
            </a:r>
          </a:p>
          <a:p>
            <a:pPr marL="541338" indent="-185738" algn="l">
              <a:buFont typeface="Arial" panose="020B0604020202020204" pitchFamily="34" charset="0"/>
              <a:buChar char="•"/>
            </a:pPr>
            <a:endParaRPr lang="en-GB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816541"/>
            <a:ext cx="8409916" cy="290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556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1052736"/>
            <a:ext cx="9144000" cy="720080"/>
          </a:xfrm>
          <a:prstGeom prst="rect">
            <a:avLst/>
          </a:prstGeom>
        </p:spPr>
        <p:txBody>
          <a:bodyPr anchor="t">
            <a:noAutofit/>
          </a:bodyPr>
          <a:lstStyle/>
          <a:p>
            <a:pPr marL="269875"/>
            <a:r>
              <a:rPr lang="en-GB" sz="2800" b="1" dirty="0" smtClean="0">
                <a:solidFill>
                  <a:srgbClr val="FF0000"/>
                </a:solidFill>
              </a:rPr>
              <a:t>Manufacture: corrugated waveguide</a:t>
            </a:r>
            <a:endParaRPr lang="en-GB" sz="1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2460617"/>
            <a:ext cx="5472608" cy="1688463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917594" y="4653136"/>
            <a:ext cx="7308812" cy="1682618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66700" indent="-257175" algn="l">
              <a:buFont typeface="Arial" panose="020B0604020202020204" pitchFamily="34" charset="0"/>
              <a:buChar char="•"/>
              <a:tabLst>
                <a:tab pos="266700" algn="l"/>
              </a:tabLst>
            </a:pPr>
            <a:r>
              <a:rPr lang="en-GB" sz="2000" dirty="0" smtClean="0"/>
              <a:t>Manufacturing of nickel silver corrugated waveguide sections begun</a:t>
            </a:r>
          </a:p>
          <a:p>
            <a:pPr marL="266700" indent="-257175" algn="l">
              <a:buFont typeface="Arial" panose="020B0604020202020204" pitchFamily="34" charset="0"/>
              <a:buChar char="•"/>
              <a:tabLst>
                <a:tab pos="266700" algn="l"/>
              </a:tabLst>
            </a:pPr>
            <a:r>
              <a:rPr lang="en-GB" sz="2000" dirty="0" smtClean="0"/>
              <a:t>Sections will be soldered together using external tubes</a:t>
            </a:r>
          </a:p>
          <a:p>
            <a:pPr marL="266700" indent="-257175" algn="l">
              <a:buFont typeface="Arial" panose="020B0604020202020204" pitchFamily="34" charset="0"/>
              <a:buChar char="•"/>
              <a:tabLst>
                <a:tab pos="266700" algn="l"/>
              </a:tabLst>
            </a:pPr>
            <a:endParaRPr lang="en-GB" sz="2000" dirty="0" smtClean="0"/>
          </a:p>
          <a:p>
            <a:pPr marL="266700" indent="-257175" algn="l">
              <a:buFont typeface="Arial" panose="020B0604020202020204" pitchFamily="34" charset="0"/>
              <a:buChar char="•"/>
              <a:tabLst>
                <a:tab pos="447675" algn="l"/>
              </a:tabLst>
            </a:pPr>
            <a:endParaRPr lang="en-GB" sz="2000" dirty="0" smtClean="0"/>
          </a:p>
        </p:txBody>
      </p:sp>
    </p:spTree>
    <p:extLst>
      <p:ext uri="{BB962C8B-B14F-4D97-AF65-F5344CB8AC3E}">
        <p14:creationId xmlns:p14="http://schemas.microsoft.com/office/powerpoint/2010/main" val="4210514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1052736"/>
            <a:ext cx="9144000" cy="720080"/>
          </a:xfrm>
          <a:prstGeom prst="rect">
            <a:avLst/>
          </a:prstGeom>
        </p:spPr>
        <p:txBody>
          <a:bodyPr anchor="t">
            <a:noAutofit/>
          </a:bodyPr>
          <a:lstStyle/>
          <a:p>
            <a:pPr marL="269875"/>
            <a:r>
              <a:rPr lang="en-GB" sz="2800" b="1" dirty="0" smtClean="0">
                <a:solidFill>
                  <a:srgbClr val="FF0000"/>
                </a:solidFill>
              </a:rPr>
              <a:t>TK probe parts</a:t>
            </a:r>
            <a:endParaRPr lang="en-GB" sz="1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484784"/>
            <a:ext cx="3171824" cy="504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556792"/>
            <a:ext cx="3010087" cy="5040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4" r="16548"/>
          <a:stretch/>
        </p:blipFill>
        <p:spPr>
          <a:xfrm>
            <a:off x="6158605" y="3429000"/>
            <a:ext cx="2736304" cy="2807302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479891" y="6309320"/>
            <a:ext cx="2232248" cy="476076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dirty="0" smtClean="0"/>
              <a:t>Probe with casing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966802" y="3440672"/>
            <a:ext cx="1093030" cy="564391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1600" dirty="0" smtClean="0"/>
              <a:t>Stainless steel tube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169059" y="6309320"/>
            <a:ext cx="2828852" cy="476076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dirty="0" smtClean="0"/>
              <a:t>Probe – TK internal parts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2645543" y="5468571"/>
            <a:ext cx="1047031" cy="536497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1600" dirty="0" smtClean="0"/>
              <a:t>Brass cup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501169" y="1441960"/>
            <a:ext cx="1414647" cy="1062610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1600" dirty="0" smtClean="0"/>
              <a:t>Brass or stainless steel probe head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4535433" y="3008625"/>
            <a:ext cx="1498482" cy="564391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1600" dirty="0" smtClean="0"/>
              <a:t>Nickel silver waveguide and probe struts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6340192" y="6309320"/>
            <a:ext cx="2554717" cy="476076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dirty="0" smtClean="0"/>
              <a:t>Probe top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6480212" y="2083207"/>
            <a:ext cx="1498482" cy="564391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1600" dirty="0" smtClean="0"/>
              <a:t>Vacuum valve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7715022" y="3355982"/>
            <a:ext cx="1179887" cy="564391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1600" dirty="0" smtClean="0"/>
              <a:t>Electrical connectors</a:t>
            </a: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7261793" y="2667590"/>
            <a:ext cx="1498482" cy="564391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1600" dirty="0" smtClean="0"/>
              <a:t>Microwave window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 flipH="1">
            <a:off x="6932631" y="2421874"/>
            <a:ext cx="81270" cy="1300993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7174595" y="3231981"/>
            <a:ext cx="281067" cy="1781195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>
            <a:off x="7884368" y="3916446"/>
            <a:ext cx="83068" cy="592674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>
            <a:off x="7580352" y="3875061"/>
            <a:ext cx="232212" cy="33772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3501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1052736"/>
            <a:ext cx="9144000" cy="720080"/>
          </a:xfrm>
          <a:prstGeom prst="rect">
            <a:avLst/>
          </a:prstGeom>
        </p:spPr>
        <p:txBody>
          <a:bodyPr anchor="t">
            <a:noAutofit/>
          </a:bodyPr>
          <a:lstStyle/>
          <a:p>
            <a:pPr marL="269875"/>
            <a:r>
              <a:rPr lang="en-GB" sz="2800" b="1" dirty="0" smtClean="0">
                <a:solidFill>
                  <a:srgbClr val="FF0000"/>
                </a:solidFill>
              </a:rPr>
              <a:t>PETER probe with VTI</a:t>
            </a:r>
            <a:endParaRPr lang="en-GB" sz="1400" dirty="0"/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917594" y="4653136"/>
            <a:ext cx="7308812" cy="1682618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66700" indent="-257175" algn="l">
              <a:buFont typeface="Arial" panose="020B0604020202020204" pitchFamily="34" charset="0"/>
              <a:buChar char="•"/>
              <a:tabLst>
                <a:tab pos="266700" algn="l"/>
              </a:tabLst>
            </a:pPr>
            <a:r>
              <a:rPr lang="en-GB" sz="2000" dirty="0" smtClean="0"/>
              <a:t>Manufacturing of nickel silver corrugated waveguide sections has begun.</a:t>
            </a:r>
          </a:p>
          <a:p>
            <a:pPr marL="266700" indent="-257175" algn="l">
              <a:buFont typeface="Arial" panose="020B0604020202020204" pitchFamily="34" charset="0"/>
              <a:buChar char="•"/>
              <a:tabLst>
                <a:tab pos="266700" algn="l"/>
              </a:tabLst>
            </a:pPr>
            <a:r>
              <a:rPr lang="en-GB" sz="2000" dirty="0" smtClean="0"/>
              <a:t>Sections will be soldered together using external tubes.</a:t>
            </a:r>
          </a:p>
          <a:p>
            <a:pPr marL="266700" indent="-257175" algn="l">
              <a:buFont typeface="Arial" panose="020B0604020202020204" pitchFamily="34" charset="0"/>
              <a:buChar char="•"/>
              <a:tabLst>
                <a:tab pos="266700" algn="l"/>
              </a:tabLst>
            </a:pPr>
            <a:endParaRPr lang="en-GB" sz="2000" dirty="0" smtClean="0"/>
          </a:p>
          <a:p>
            <a:pPr marL="266700" indent="-257175" algn="l">
              <a:buFont typeface="Arial" panose="020B0604020202020204" pitchFamily="34" charset="0"/>
              <a:buChar char="•"/>
              <a:tabLst>
                <a:tab pos="447675" algn="l"/>
              </a:tabLst>
            </a:pPr>
            <a:endParaRPr lang="en-GB" sz="2000" dirty="0" smtClean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844824"/>
            <a:ext cx="8330225" cy="3816423"/>
          </a:xfrm>
          <a:prstGeom prst="rect">
            <a:avLst/>
          </a:prstGeom>
        </p:spPr>
      </p:pic>
      <p:sp>
        <p:nvSpPr>
          <p:cNvPr id="17" name="Title 1"/>
          <p:cNvSpPr txBox="1">
            <a:spLocks/>
          </p:cNvSpPr>
          <p:nvPr/>
        </p:nvSpPr>
        <p:spPr>
          <a:xfrm>
            <a:off x="971600" y="5763767"/>
            <a:ext cx="7308812" cy="83358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525" algn="l">
              <a:tabLst>
                <a:tab pos="447675" algn="l"/>
              </a:tabLst>
            </a:pPr>
            <a:r>
              <a:rPr lang="en-GB" sz="2000" dirty="0" smtClean="0"/>
              <a:t>General assembly drawing for the PETER probe in the VTI (variable temperature insert) with some key dimensions.</a:t>
            </a:r>
          </a:p>
        </p:txBody>
      </p:sp>
    </p:spTree>
    <p:extLst>
      <p:ext uri="{BB962C8B-B14F-4D97-AF65-F5344CB8AC3E}">
        <p14:creationId xmlns:p14="http://schemas.microsoft.com/office/powerpoint/2010/main" val="3797448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1052736"/>
            <a:ext cx="9144000" cy="720080"/>
          </a:xfrm>
          <a:prstGeom prst="rect">
            <a:avLst/>
          </a:prstGeom>
        </p:spPr>
        <p:txBody>
          <a:bodyPr anchor="t">
            <a:noAutofit/>
          </a:bodyPr>
          <a:lstStyle/>
          <a:p>
            <a:pPr marL="269875"/>
            <a:r>
              <a:rPr lang="en-GB" sz="2800" b="1" dirty="0" smtClean="0">
                <a:solidFill>
                  <a:srgbClr val="FF0000"/>
                </a:solidFill>
              </a:rPr>
              <a:t>Probe head</a:t>
            </a:r>
            <a:endParaRPr lang="en-GB" sz="14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060848"/>
            <a:ext cx="3791948" cy="3712840"/>
          </a:xfrm>
          <a:prstGeom prst="rect">
            <a:avLst/>
          </a:prstGeom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5227742" y="5758696"/>
            <a:ext cx="2808312" cy="766648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dirty="0" smtClean="0"/>
              <a:t>Proposed dimensions incorporated into mechanical design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546794" y="1534479"/>
            <a:ext cx="4349438" cy="5250917"/>
            <a:chOff x="546794" y="1534479"/>
            <a:chExt cx="4349438" cy="525091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2817" y="1534479"/>
              <a:ext cx="3665167" cy="4990865"/>
            </a:xfrm>
            <a:prstGeom prst="rect">
              <a:avLst/>
            </a:prstGeom>
          </p:spPr>
        </p:pic>
        <p:sp>
          <p:nvSpPr>
            <p:cNvPr id="12" name="Title 1"/>
            <p:cNvSpPr txBox="1">
              <a:spLocks/>
            </p:cNvSpPr>
            <p:nvPr/>
          </p:nvSpPr>
          <p:spPr>
            <a:xfrm>
              <a:off x="546794" y="4169296"/>
              <a:ext cx="1656184" cy="1152128"/>
            </a:xfrm>
            <a:prstGeom prst="rect">
              <a:avLst/>
            </a:prstGeom>
          </p:spPr>
          <p:txBody>
            <a:bodyPr anchor="t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GB" sz="1600" dirty="0" smtClean="0"/>
                <a:t>TK Gaussian Beam Mode simulation </a:t>
              </a:r>
              <a:r>
                <a:rPr lang="en-GB" sz="1600" dirty="0"/>
                <a:t>overlay </a:t>
              </a:r>
              <a:endParaRPr lang="en-GB" sz="1600" dirty="0" smtClean="0"/>
            </a:p>
          </p:txBody>
        </p:sp>
        <p:sp>
          <p:nvSpPr>
            <p:cNvPr id="13" name="Title 1"/>
            <p:cNvSpPr txBox="1">
              <a:spLocks/>
            </p:cNvSpPr>
            <p:nvPr/>
          </p:nvSpPr>
          <p:spPr>
            <a:xfrm>
              <a:off x="1626914" y="6309320"/>
              <a:ext cx="2232248" cy="476076"/>
            </a:xfrm>
            <a:prstGeom prst="rect">
              <a:avLst/>
            </a:prstGeom>
          </p:spPr>
          <p:txBody>
            <a:bodyPr anchor="t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GB" sz="2000" dirty="0" smtClean="0"/>
                <a:t>Probe head design</a:t>
              </a:r>
            </a:p>
          </p:txBody>
        </p:sp>
        <p:cxnSp>
          <p:nvCxnSpPr>
            <p:cNvPr id="14" name="Straight Arrow Connector 13"/>
            <p:cNvCxnSpPr/>
            <p:nvPr/>
          </p:nvCxnSpPr>
          <p:spPr>
            <a:xfrm flipV="1">
              <a:off x="1374886" y="3140969"/>
              <a:ext cx="540060" cy="1022102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Oval 19"/>
            <p:cNvSpPr/>
            <p:nvPr/>
          </p:nvSpPr>
          <p:spPr>
            <a:xfrm>
              <a:off x="2249527" y="3127865"/>
              <a:ext cx="360000" cy="3600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3" name="Straight Arrow Connector 22"/>
            <p:cNvCxnSpPr/>
            <p:nvPr/>
          </p:nvCxnSpPr>
          <p:spPr>
            <a:xfrm flipH="1">
              <a:off x="2594288" y="2486146"/>
              <a:ext cx="1170384" cy="734451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itle 1"/>
            <p:cNvSpPr txBox="1">
              <a:spLocks/>
            </p:cNvSpPr>
            <p:nvPr/>
          </p:nvSpPr>
          <p:spPr>
            <a:xfrm>
              <a:off x="3728864" y="2259074"/>
              <a:ext cx="1167368" cy="366790"/>
            </a:xfrm>
            <a:prstGeom prst="rect">
              <a:avLst/>
            </a:prstGeom>
          </p:spPr>
          <p:txBody>
            <a:bodyPr anchor="t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GB" sz="1600" dirty="0" smtClean="0">
                  <a:solidFill>
                    <a:srgbClr val="FF0000"/>
                  </a:solidFill>
                </a:rPr>
                <a:t>Overlap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0401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1052736"/>
            <a:ext cx="9144000" cy="720080"/>
          </a:xfrm>
          <a:prstGeom prst="rect">
            <a:avLst/>
          </a:prstGeom>
        </p:spPr>
        <p:txBody>
          <a:bodyPr anchor="t">
            <a:noAutofit/>
          </a:bodyPr>
          <a:lstStyle/>
          <a:p>
            <a:pPr marL="269875"/>
            <a:r>
              <a:rPr lang="en-GB" sz="2800" b="1" dirty="0">
                <a:solidFill>
                  <a:srgbClr val="FF0000"/>
                </a:solidFill>
              </a:rPr>
              <a:t>TK Gaussian Beam Mode </a:t>
            </a:r>
            <a:r>
              <a:rPr lang="en-GB" sz="2800" b="1" dirty="0" smtClean="0">
                <a:solidFill>
                  <a:srgbClr val="FF0000"/>
                </a:solidFill>
              </a:rPr>
              <a:t>simulation</a:t>
            </a:r>
            <a:endParaRPr lang="en-GB" sz="1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08" y="1484784"/>
            <a:ext cx="8482383" cy="4437543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30808" y="5517232"/>
            <a:ext cx="8201632" cy="1152128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1600" dirty="0" smtClean="0"/>
              <a:t>TK RF design influences:</a:t>
            </a:r>
          </a:p>
          <a:p>
            <a:pPr marL="361950" indent="-180975" algn="l">
              <a:buFont typeface="Arial" panose="020B0604020202020204" pitchFamily="34" charset="0"/>
              <a:buChar char="•"/>
            </a:pPr>
            <a:r>
              <a:rPr lang="en-GB" sz="1600" dirty="0" smtClean="0"/>
              <a:t>Mirrors should reflect almost 100 % of beam power (defined by the outer volume shown)</a:t>
            </a:r>
          </a:p>
          <a:p>
            <a:pPr marL="361950" indent="-180975" algn="l">
              <a:buFont typeface="Arial" panose="020B0604020202020204" pitchFamily="34" charset="0"/>
              <a:buChar char="•"/>
            </a:pPr>
            <a:r>
              <a:rPr lang="en-GB" sz="1600" dirty="0" smtClean="0"/>
              <a:t>Small beam must be focussed by strongly-curved mirror</a:t>
            </a:r>
          </a:p>
          <a:p>
            <a:pPr marL="361950" indent="-180975" algn="l">
              <a:buFont typeface="Arial" panose="020B0604020202020204" pitchFamily="34" charset="0"/>
              <a:buChar char="•"/>
            </a:pPr>
            <a:r>
              <a:rPr lang="en-GB" sz="1600" dirty="0" smtClean="0"/>
              <a:t>Curvature of mirrors cause polarisation distortion</a:t>
            </a:r>
          </a:p>
        </p:txBody>
      </p:sp>
    </p:spTree>
    <p:extLst>
      <p:ext uri="{BB962C8B-B14F-4D97-AF65-F5344CB8AC3E}">
        <p14:creationId xmlns:p14="http://schemas.microsoft.com/office/powerpoint/2010/main" val="1968303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1052736"/>
            <a:ext cx="9144000" cy="720080"/>
          </a:xfrm>
          <a:prstGeom prst="rect">
            <a:avLst/>
          </a:prstGeom>
        </p:spPr>
        <p:txBody>
          <a:bodyPr anchor="t">
            <a:noAutofit/>
          </a:bodyPr>
          <a:lstStyle/>
          <a:p>
            <a:pPr marL="269875"/>
            <a:r>
              <a:rPr lang="en-GB" sz="2800" b="1" dirty="0" smtClean="0">
                <a:solidFill>
                  <a:srgbClr val="FF0000"/>
                </a:solidFill>
              </a:rPr>
              <a:t>TK Gaussian Beam Mode simulation overlay</a:t>
            </a:r>
            <a:endParaRPr lang="en-GB" sz="1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916832"/>
            <a:ext cx="4276215" cy="37919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988840"/>
            <a:ext cx="4106974" cy="3719953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755576" y="5817724"/>
            <a:ext cx="3672408" cy="779627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dirty="0" smtClean="0"/>
              <a:t>Mechanical design cross-section with microwave beam overlays 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932040" y="5708793"/>
            <a:ext cx="3672408" cy="779627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dirty="0" smtClean="0"/>
              <a:t>Microwave beam overlays with mirrors and mount</a:t>
            </a:r>
          </a:p>
        </p:txBody>
      </p:sp>
    </p:spTree>
    <p:extLst>
      <p:ext uri="{BB962C8B-B14F-4D97-AF65-F5344CB8AC3E}">
        <p14:creationId xmlns:p14="http://schemas.microsoft.com/office/powerpoint/2010/main" val="52824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K General Presentation" id="{261EA260-FA3D-B244-BC78-4FF38C37FF34}" vid="{F4A427A9-B51F-164A-AF6C-C78FD7401424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K General Presentation" id="{261EA260-FA3D-B244-BC78-4FF38C37FF34}" vid="{9AEF653B-3162-5743-98EF-F060B90D8939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TK General Presentation</Template>
  <TotalTime>5867</TotalTime>
  <Words>224</Words>
  <Application>Microsoft Office PowerPoint</Application>
  <PresentationFormat>On-screen Show (4:3)</PresentationFormat>
  <Paragraphs>40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Office Theme</vt:lpstr>
      <vt:lpstr>Custom Design</vt:lpstr>
      <vt:lpstr>P.E.T.E.R. Progress Meeting</vt:lpstr>
      <vt:lpstr>Manufacture: TK free-space measurement bench</vt:lpstr>
      <vt:lpstr>Manufacture: corrugated waveguide</vt:lpstr>
      <vt:lpstr>TK probe parts</vt:lpstr>
      <vt:lpstr>PETER probe with VTI</vt:lpstr>
      <vt:lpstr>Probe head</vt:lpstr>
      <vt:lpstr>TK Gaussian Beam Mode simulation</vt:lpstr>
      <vt:lpstr>TK Gaussian Beam Mode simulation overlay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Quick Intro to ECSS Standards</dc:title>
  <dc:subject/>
  <dc:creator>Andrew McNamara</dc:creator>
  <cp:keywords/>
  <dc:description/>
  <cp:lastModifiedBy>Kevin Pike</cp:lastModifiedBy>
  <cp:revision>621</cp:revision>
  <cp:lastPrinted>2016-12-13T16:34:18Z</cp:lastPrinted>
  <dcterms:created xsi:type="dcterms:W3CDTF">2015-08-06T09:32:54Z</dcterms:created>
  <dcterms:modified xsi:type="dcterms:W3CDTF">2018-06-12T13:40:14Z</dcterms:modified>
  <cp:category/>
</cp:coreProperties>
</file>