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90" r:id="rId3"/>
    <p:sldId id="288" r:id="rId4"/>
    <p:sldId id="291" r:id="rId5"/>
    <p:sldId id="289" r:id="rId6"/>
    <p:sldId id="284" r:id="rId7"/>
    <p:sldId id="270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C5E0B4"/>
    <a:srgbClr val="FFD966"/>
    <a:srgbClr val="1E0709"/>
    <a:srgbClr val="181206"/>
    <a:srgbClr val="120A03"/>
    <a:srgbClr val="E1C0D8"/>
    <a:srgbClr val="CED3DA"/>
    <a:srgbClr val="CCD2DA"/>
    <a:srgbClr val="D3C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75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61C78-A532-4710-9101-FB0ABC4878A8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68E33-D55D-4B6E-ACCF-D88FEDC6DD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68E33-D55D-4B6E-ACCF-D88FEDC6DD7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09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68E33-D55D-4B6E-ACCF-D88FEDC6DD7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91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68E33-D55D-4B6E-ACCF-D88FEDC6DD7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11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6D6B25-4DCB-4AD2-9B6C-0D310000C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A39DA6-659D-4C97-9495-E15E1C30D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5FB5BB-BC5F-45AD-8559-2C16CEF6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062AA-33E8-46FC-B078-DCD315A9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06EEB1-212D-4369-A261-112A8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22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70937-9FE8-4220-9B4F-65CB0328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D3CB91C-1E6F-4322-88C7-875400278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08A453-0F8C-415A-90D2-D158BA034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E5583D-E0FC-4D35-A338-2BA6126E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5A10-78F2-4BA9-8309-E039FCC63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0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372A8C5-29BE-401E-A29A-33F4DCDDC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12739AB-7F5B-46E3-92C9-D7D3DAAA1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B987E4-1D36-4764-8D0D-5DCFB3AE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C5EE27-1D26-4FAC-B5D2-1DEC69326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D830F9-8CA0-4731-BFA7-0C32903C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43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94051-6E87-4C96-8E9D-BC0437BE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2CB97-A525-41D0-85B9-F43180F22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1E4E05-72B4-4CF4-A916-8EE61908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8357EF-49B7-4DD1-8FD8-4B9F5C08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CC06AD-2684-4AF1-9F1D-83619F6B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44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17964-0A5A-444F-BF9A-58F5E5AA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E88BE6-EF80-4DFA-91E3-C53D93CFB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A84984-53C8-47F1-9A8D-1D5B8AB1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149F12-73BE-4C95-A06E-454EF1E5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54CF89-8687-49A5-8EA4-9C15E21B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11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ADD3A-6CCD-49E7-8214-45FFC58D9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6961F3-826A-40CB-915F-9A5E9850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3CE8B6-1341-468E-B2D6-2D472AA90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9264D4-8761-4E10-B94C-F1C99306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C3BDC4-6C6C-4639-B26F-E5AA8337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4A7DD3-7A21-4472-81C3-66099473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37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6F6A1-B07C-441F-99CB-FFBC13ECD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EE596B-B341-4892-9CD9-A1BEB6937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42B867-5F18-4DE2-8C91-FEC883E4A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9BF83-8400-4833-9BD2-6C211287C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CBC01D-3D37-446F-A6E5-4A327FCAE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1207E91-B4E1-4F6A-B13A-B2D52AF8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4DEAB9B-A802-45F4-9F78-45B78748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F259D1F-D73F-45BC-97FA-47F66497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25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1F972-EEE3-4C54-AD98-239C53B4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7E0C8E-8886-4B00-BCED-6934C90B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A50971-7DA1-4831-ABEE-5662E5B9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9B23E8-7B1C-450A-8294-20E46B4B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24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515405-671E-4956-BD68-66139F52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DDC0FA-806C-48AD-97BE-0A41F5418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D7CF0D-861C-49B6-8818-82F0AE7A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07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72CA7-D047-454B-92E1-FE24C0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FAE4AE-1398-48C7-8FB8-F3EC4F998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271A67-6EE8-427D-B54E-2FF8E4806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B41861-CB18-4B5D-B296-E982C249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BA8042-446C-4E07-A763-AA61CB00F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F11309-079F-47FF-BE5A-06A2746C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26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CA97D-4EB4-483E-BD3D-B05A9B1C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B2FCDF2-6FC8-4783-8E30-31AF1971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560CBD-731B-4FF4-AB42-7A9678167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3ADB56-DAA5-4ED4-9BAC-819F3A3E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DFD24-7B67-4B28-9763-AB7E38F8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A0E928-1547-4E00-A02D-66E6D469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64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AE4D582-A7AE-4D0A-B1BF-97CA08CC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D16F32-41E3-4BB2-B197-4CF6C5D15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D5521-0198-40F1-9766-0C0CE8360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01679-9EF5-4D3B-98E0-C920CD5D390A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5A7DFB-8918-4452-A35C-F34C9BEE2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9EFD5F-D5D7-4B19-A497-CC6D5C46D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1E7AA-CB31-4FEE-9262-3FEDD3942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75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7E79CF-15EB-48B7-91FA-9E01F2A71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Autofit/>
          </a:bodyPr>
          <a:lstStyle/>
          <a:p>
            <a:r>
              <a:rPr lang="cs-CZ" sz="4800" dirty="0" err="1">
                <a:solidFill>
                  <a:srgbClr val="FFFFFF"/>
                </a:solidFill>
              </a:rPr>
              <a:t>Fabrication</a:t>
            </a:r>
            <a:r>
              <a:rPr lang="cs-CZ" sz="4800" dirty="0">
                <a:solidFill>
                  <a:srgbClr val="FFFFFF"/>
                </a:solidFill>
              </a:rPr>
              <a:t> </a:t>
            </a:r>
            <a:r>
              <a:rPr lang="cs-CZ" sz="4800" dirty="0" err="1">
                <a:solidFill>
                  <a:srgbClr val="FFFFFF"/>
                </a:solidFill>
              </a:rPr>
              <a:t>of</a:t>
            </a:r>
            <a:r>
              <a:rPr lang="cs-CZ" sz="4800" dirty="0">
                <a:solidFill>
                  <a:srgbClr val="FFFFFF"/>
                </a:solidFill>
              </a:rPr>
              <a:t> 5 </a:t>
            </a:r>
            <a:r>
              <a:rPr lang="cs-CZ" sz="4800" dirty="0">
                <a:solidFill>
                  <a:srgbClr val="FFFFFF"/>
                </a:solidFill>
                <a:latin typeface="Symbol" panose="05050102010706020507" pitchFamily="18" charset="2"/>
              </a:rPr>
              <a:t>m</a:t>
            </a:r>
            <a:r>
              <a:rPr lang="cs-CZ" sz="4800" dirty="0">
                <a:solidFill>
                  <a:srgbClr val="FFFFFF"/>
                </a:solidFill>
              </a:rPr>
              <a:t>m </a:t>
            </a:r>
            <a:r>
              <a:rPr lang="cs-CZ" sz="4800" dirty="0" err="1">
                <a:solidFill>
                  <a:srgbClr val="FFFFFF"/>
                </a:solidFill>
              </a:rPr>
              <a:t>disks</a:t>
            </a:r>
            <a:r>
              <a:rPr lang="cs-CZ" sz="4800" dirty="0">
                <a:solidFill>
                  <a:srgbClr val="FFFFFF"/>
                </a:solidFill>
              </a:rPr>
              <a:t> </a:t>
            </a:r>
            <a:r>
              <a:rPr lang="cs-CZ" sz="4800" dirty="0" err="1">
                <a:solidFill>
                  <a:srgbClr val="FFFFFF"/>
                </a:solidFill>
              </a:rPr>
              <a:t>from</a:t>
            </a:r>
            <a:r>
              <a:rPr lang="cs-CZ" sz="4800" dirty="0">
                <a:solidFill>
                  <a:srgbClr val="FFFFFF"/>
                </a:solidFill>
              </a:rPr>
              <a:t> Permalloy and </a:t>
            </a:r>
            <a:r>
              <a:rPr lang="cs-CZ" sz="4800" dirty="0" err="1">
                <a:solidFill>
                  <a:srgbClr val="FFFFFF"/>
                </a:solidFill>
              </a:rPr>
              <a:t>Copper</a:t>
            </a:r>
            <a:r>
              <a:rPr lang="cs-CZ" sz="4800" dirty="0">
                <a:solidFill>
                  <a:srgbClr val="FFFFFF"/>
                </a:solidFill>
              </a:rPr>
              <a:t> </a:t>
            </a:r>
            <a:r>
              <a:rPr lang="cs-CZ" sz="4800" dirty="0" err="1">
                <a:solidFill>
                  <a:srgbClr val="FFFFFF"/>
                </a:solidFill>
              </a:rPr>
              <a:t>phthalocyanines</a:t>
            </a:r>
            <a:endParaRPr lang="cs-CZ" sz="4800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9C848E-2100-455F-8252-C402467EC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PETER </a:t>
            </a:r>
            <a:r>
              <a:rPr lang="cs-CZ" dirty="0" err="1">
                <a:solidFill>
                  <a:srgbClr val="FFFFFF"/>
                </a:solidFill>
              </a:rPr>
              <a:t>project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564C9DB8-BCB5-4315-A4C7-B25AE1B1AF56}"/>
              </a:ext>
            </a:extLst>
          </p:cNvPr>
          <p:cNvSpPr txBox="1">
            <a:spLocks/>
          </p:cNvSpPr>
          <p:nvPr/>
        </p:nvSpPr>
        <p:spPr>
          <a:xfrm>
            <a:off x="3045368" y="4999476"/>
            <a:ext cx="6105194" cy="682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FFFFFF"/>
                </a:solidFill>
              </a:rPr>
              <a:t>Peter </a:t>
            </a:r>
            <a:r>
              <a:rPr lang="cs-CZ" dirty="0" err="1">
                <a:solidFill>
                  <a:srgbClr val="FFFFFF"/>
                </a:solidFill>
              </a:rPr>
              <a:t>Kepič</a:t>
            </a:r>
            <a:r>
              <a:rPr lang="cs-CZ" dirty="0">
                <a:solidFill>
                  <a:srgbClr val="FFFFFF"/>
                </a:solidFill>
              </a:rPr>
              <a:t>, Jiří Liška, Tomáš </a:t>
            </a:r>
            <a:r>
              <a:rPr lang="cs-CZ" dirty="0" err="1">
                <a:solidFill>
                  <a:srgbClr val="FFFFFF"/>
                </a:solidFill>
              </a:rPr>
              <a:t>Krajňák</a:t>
            </a:r>
            <a:r>
              <a:rPr lang="cs-CZ" dirty="0">
                <a:solidFill>
                  <a:srgbClr val="FFFFFF"/>
                </a:solidFill>
              </a:rPr>
              <a:t>, Martin Konečný, Jan </a:t>
            </a:r>
            <a:r>
              <a:rPr lang="cs-CZ" dirty="0" err="1">
                <a:solidFill>
                  <a:srgbClr val="FFFFFF"/>
                </a:solidFill>
              </a:rPr>
              <a:t>Čechal</a:t>
            </a:r>
            <a:r>
              <a:rPr lang="cs-CZ" dirty="0">
                <a:solidFill>
                  <a:srgbClr val="FFFFFF"/>
                </a:solidFill>
              </a:rPr>
              <a:t>, Tomáš Šikola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956BB6-CDA7-448D-B079-CDA0C7B3D303}"/>
              </a:ext>
            </a:extLst>
          </p:cNvPr>
          <p:cNvSpPr txBox="1"/>
          <p:nvPr/>
        </p:nvSpPr>
        <p:spPr>
          <a:xfrm>
            <a:off x="121920" y="6425342"/>
            <a:ext cx="11968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Brno				 	PETER meeting					           2021/04/29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705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8670C6D0-F169-4886-AB58-178B3E319BB5}"/>
              </a:ext>
            </a:extLst>
          </p:cNvPr>
          <p:cNvSpPr/>
          <p:nvPr/>
        </p:nvSpPr>
        <p:spPr>
          <a:xfrm>
            <a:off x="9931232" y="2972870"/>
            <a:ext cx="2000016" cy="792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Fused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silica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626AF611-35AA-406A-874E-4336E8F07C6F}"/>
              </a:ext>
            </a:extLst>
          </p:cNvPr>
          <p:cNvSpPr/>
          <p:nvPr/>
        </p:nvSpPr>
        <p:spPr>
          <a:xfrm>
            <a:off x="10470991" y="2487975"/>
            <a:ext cx="920497" cy="4848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NiFe</a:t>
            </a:r>
            <a:r>
              <a:rPr lang="en-US" sz="1400" dirty="0">
                <a:solidFill>
                  <a:schemeClr val="tx1"/>
                </a:solidFill>
              </a:rPr>
              <a:t> disk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7A926378-CA60-4D1F-B01B-D9E0785B4545}"/>
              </a:ext>
            </a:extLst>
          </p:cNvPr>
          <p:cNvSpPr/>
          <p:nvPr/>
        </p:nvSpPr>
        <p:spPr>
          <a:xfrm>
            <a:off x="7513524" y="2972870"/>
            <a:ext cx="2000016" cy="792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Fused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silica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182271BB-7A3D-40E4-80F0-52BD2BD86614}"/>
              </a:ext>
            </a:extLst>
          </p:cNvPr>
          <p:cNvSpPr/>
          <p:nvPr/>
        </p:nvSpPr>
        <p:spPr>
          <a:xfrm>
            <a:off x="8053283" y="2487975"/>
            <a:ext cx="920497" cy="4848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NiFe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D02C3C76-7C15-475E-B468-34A9EDABF90F}"/>
              </a:ext>
            </a:extLst>
          </p:cNvPr>
          <p:cNvSpPr/>
          <p:nvPr/>
        </p:nvSpPr>
        <p:spPr>
          <a:xfrm>
            <a:off x="7513523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31836ADE-0607-450E-A8BC-A00C2E45B432}"/>
              </a:ext>
            </a:extLst>
          </p:cNvPr>
          <p:cNvSpPr/>
          <p:nvPr/>
        </p:nvSpPr>
        <p:spPr>
          <a:xfrm>
            <a:off x="9132801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51DABEC7-B154-45EC-9089-9FFF9A7100F2}"/>
              </a:ext>
            </a:extLst>
          </p:cNvPr>
          <p:cNvSpPr/>
          <p:nvPr/>
        </p:nvSpPr>
        <p:spPr>
          <a:xfrm>
            <a:off x="7513524" y="1528299"/>
            <a:ext cx="380738" cy="4848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FA4043C8-D1B6-4642-8C06-1F1B6CB8EDC0}"/>
              </a:ext>
            </a:extLst>
          </p:cNvPr>
          <p:cNvSpPr/>
          <p:nvPr/>
        </p:nvSpPr>
        <p:spPr>
          <a:xfrm>
            <a:off x="9132800" y="1528298"/>
            <a:ext cx="380738" cy="4848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FE855685-0666-4685-B29C-204D3B0AD4B5}"/>
              </a:ext>
            </a:extLst>
          </p:cNvPr>
          <p:cNvSpPr/>
          <p:nvPr/>
        </p:nvSpPr>
        <p:spPr>
          <a:xfrm>
            <a:off x="5102124" y="2972870"/>
            <a:ext cx="2000016" cy="792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Fused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silica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8EF40422-5E39-4457-97C3-27DD1E9C7908}"/>
              </a:ext>
            </a:extLst>
          </p:cNvPr>
          <p:cNvSpPr/>
          <p:nvPr/>
        </p:nvSpPr>
        <p:spPr>
          <a:xfrm>
            <a:off x="5095991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4D975315-CDC3-40DC-B091-294207BCAF27}"/>
              </a:ext>
            </a:extLst>
          </p:cNvPr>
          <p:cNvSpPr/>
          <p:nvPr/>
        </p:nvSpPr>
        <p:spPr>
          <a:xfrm>
            <a:off x="6715269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9D004AA0-14D4-4192-ADAF-11AF0E6AEFCE}"/>
              </a:ext>
            </a:extLst>
          </p:cNvPr>
          <p:cNvSpPr/>
          <p:nvPr/>
        </p:nvSpPr>
        <p:spPr>
          <a:xfrm>
            <a:off x="2678288" y="2972870"/>
            <a:ext cx="2000016" cy="792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Fused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silica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BB8599F4-0A8B-41B7-84B6-E68D9F47F3CC}"/>
              </a:ext>
            </a:extLst>
          </p:cNvPr>
          <p:cNvSpPr/>
          <p:nvPr/>
        </p:nvSpPr>
        <p:spPr>
          <a:xfrm>
            <a:off x="2678286" y="2013194"/>
            <a:ext cx="2000015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Resist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633C7F5E-A7A1-4764-8BCF-8DE3B7E577AB}"/>
              </a:ext>
            </a:extLst>
          </p:cNvPr>
          <p:cNvSpPr/>
          <p:nvPr/>
        </p:nvSpPr>
        <p:spPr>
          <a:xfrm>
            <a:off x="260752" y="2972870"/>
            <a:ext cx="2000016" cy="792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Fused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silica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57" name="Nadpis 1">
            <a:extLst>
              <a:ext uri="{FF2B5EF4-FFF2-40B4-BE49-F238E27FC236}">
                <a16:creationId xmlns:a16="http://schemas.microsoft.com/office/drawing/2014/main" id="{2002DE72-1C6B-4503-AC5B-94974300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" y="365125"/>
            <a:ext cx="11849491" cy="1325563"/>
          </a:xfrm>
        </p:spPr>
        <p:txBody>
          <a:bodyPr/>
          <a:lstStyle/>
          <a:p>
            <a:r>
              <a:rPr lang="cs-CZ" dirty="0" err="1"/>
              <a:t>Fabrication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Permalloy </a:t>
            </a:r>
            <a:r>
              <a:rPr lang="cs-CZ" dirty="0" err="1"/>
              <a:t>disks</a:t>
            </a:r>
            <a:r>
              <a:rPr lang="cs-CZ" dirty="0"/>
              <a:t>, film (done)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AF85E20F-E5D9-4FEA-9301-8F8F0F1BA6AB}"/>
              </a:ext>
            </a:extLst>
          </p:cNvPr>
          <p:cNvSpPr txBox="1"/>
          <p:nvPr/>
        </p:nvSpPr>
        <p:spPr>
          <a:xfrm>
            <a:off x="260581" y="3765350"/>
            <a:ext cx="20000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Substrate</a:t>
            </a:r>
            <a:endParaRPr lang="cs-CZ" dirty="0"/>
          </a:p>
          <a:p>
            <a:pPr algn="ctr"/>
            <a:r>
              <a:rPr lang="cs-CZ" dirty="0" err="1"/>
              <a:t>cutting</a:t>
            </a:r>
            <a:r>
              <a:rPr lang="cs-CZ" dirty="0"/>
              <a:t> </a:t>
            </a:r>
            <a:r>
              <a:rPr lang="en-US" dirty="0"/>
              <a:t>&amp;</a:t>
            </a:r>
            <a:r>
              <a:rPr lang="cs-CZ" dirty="0"/>
              <a:t> </a:t>
            </a:r>
            <a:r>
              <a:rPr lang="cs-CZ" dirty="0" err="1"/>
              <a:t>cleaning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(Acetone, IPA, </a:t>
            </a:r>
            <a:r>
              <a:rPr lang="cs-CZ" dirty="0" err="1"/>
              <a:t>ultrasound</a:t>
            </a:r>
            <a:r>
              <a:rPr lang="cs-CZ" dirty="0"/>
              <a:t>)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CD634FA3-DB06-4485-B68F-623569B3F004}"/>
              </a:ext>
            </a:extLst>
          </p:cNvPr>
          <p:cNvSpPr txBox="1"/>
          <p:nvPr/>
        </p:nvSpPr>
        <p:spPr>
          <a:xfrm>
            <a:off x="2676368" y="3765350"/>
            <a:ext cx="20000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Resist</a:t>
            </a:r>
            <a:r>
              <a:rPr lang="cs-CZ" dirty="0"/>
              <a:t> </a:t>
            </a:r>
            <a:r>
              <a:rPr lang="cs-CZ" dirty="0" err="1"/>
              <a:t>spincoating</a:t>
            </a:r>
            <a:r>
              <a:rPr lang="cs-CZ" dirty="0"/>
              <a:t> </a:t>
            </a:r>
            <a:r>
              <a:rPr lang="en-US" dirty="0"/>
              <a:t>&amp; EBL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CSAR AR-P6200.09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318BB1A8-3D19-488B-93FD-02F9F4606452}"/>
              </a:ext>
            </a:extLst>
          </p:cNvPr>
          <p:cNvSpPr txBox="1"/>
          <p:nvPr/>
        </p:nvSpPr>
        <p:spPr>
          <a:xfrm>
            <a:off x="5095471" y="3765350"/>
            <a:ext cx="20000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Developing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AR 600-564</a:t>
            </a:r>
          </a:p>
          <a:p>
            <a:pPr algn="ctr"/>
            <a:r>
              <a:rPr lang="cs-CZ" dirty="0"/>
              <a:t>+ IPA + DEMI</a:t>
            </a:r>
            <a:endParaRPr lang="en-US" dirty="0"/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1EBA002D-8D35-44D3-B14F-CCA22FD7B2EB}"/>
              </a:ext>
            </a:extLst>
          </p:cNvPr>
          <p:cNvSpPr txBox="1"/>
          <p:nvPr/>
        </p:nvSpPr>
        <p:spPr>
          <a:xfrm>
            <a:off x="7512653" y="3765350"/>
            <a:ext cx="20000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NiFe</a:t>
            </a:r>
            <a:r>
              <a:rPr lang="cs-CZ" dirty="0"/>
              <a:t> </a:t>
            </a:r>
            <a:r>
              <a:rPr lang="en-US" dirty="0"/>
              <a:t>deposition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cs-CZ" dirty="0"/>
              <a:t>E-</a:t>
            </a:r>
            <a:r>
              <a:rPr lang="cs-CZ" dirty="0" err="1"/>
              <a:t>Beam</a:t>
            </a:r>
            <a:r>
              <a:rPr lang="cs-CZ" dirty="0"/>
              <a:t> </a:t>
            </a:r>
            <a:r>
              <a:rPr lang="cs-CZ" dirty="0" err="1"/>
              <a:t>Evaporator</a:t>
            </a:r>
            <a:endParaRPr lang="cs-CZ" dirty="0"/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C3516E5E-B2D9-45BC-9EC6-911FE06591EC}"/>
              </a:ext>
            </a:extLst>
          </p:cNvPr>
          <p:cNvSpPr txBox="1"/>
          <p:nvPr/>
        </p:nvSpPr>
        <p:spPr>
          <a:xfrm>
            <a:off x="9929313" y="3765350"/>
            <a:ext cx="20000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Lift-off</a:t>
            </a:r>
          </a:p>
          <a:p>
            <a:pPr algn="ctr"/>
            <a:endParaRPr lang="cs-CZ" dirty="0"/>
          </a:p>
          <a:p>
            <a:pPr algn="ctr"/>
            <a:endParaRPr lang="en-US" dirty="0"/>
          </a:p>
          <a:p>
            <a:pPr algn="ctr"/>
            <a:r>
              <a:rPr lang="en-US" dirty="0"/>
              <a:t>Dioxolane for CSAR (AR 600-71)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00FA018F-8DD7-45CB-8DF6-C45CF3F3DC81}"/>
              </a:ext>
            </a:extLst>
          </p:cNvPr>
          <p:cNvSpPr txBox="1"/>
          <p:nvPr/>
        </p:nvSpPr>
        <p:spPr>
          <a:xfrm>
            <a:off x="157634" y="5244624"/>
            <a:ext cx="1783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Final</a:t>
            </a:r>
            <a:r>
              <a:rPr lang="cs-CZ" dirty="0"/>
              <a:t> sample (I.)</a:t>
            </a:r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D91029CF-6E1B-48E2-9329-612B4F6852C8}"/>
              </a:ext>
            </a:extLst>
          </p:cNvPr>
          <p:cNvSpPr/>
          <p:nvPr/>
        </p:nvSpPr>
        <p:spPr>
          <a:xfrm>
            <a:off x="164545" y="5269243"/>
            <a:ext cx="8093336" cy="14133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C247918-FED1-4D08-A3C8-1AF3CCEF5573}"/>
              </a:ext>
            </a:extLst>
          </p:cNvPr>
          <p:cNvSpPr txBox="1"/>
          <p:nvPr/>
        </p:nvSpPr>
        <p:spPr>
          <a:xfrm>
            <a:off x="160256" y="5533715"/>
            <a:ext cx="3917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NiFe</a:t>
            </a:r>
            <a:r>
              <a:rPr lang="cs-CZ" dirty="0"/>
              <a:t> </a:t>
            </a:r>
            <a:r>
              <a:rPr lang="cs-CZ" dirty="0" err="1"/>
              <a:t>disks</a:t>
            </a:r>
            <a:r>
              <a:rPr lang="cs-CZ" dirty="0"/>
              <a:t> </a:t>
            </a:r>
            <a:r>
              <a:rPr lang="en-US" dirty="0"/>
              <a:t>in</a:t>
            </a:r>
            <a:r>
              <a:rPr lang="cs-CZ" dirty="0"/>
              <a:t> </a:t>
            </a:r>
            <a:r>
              <a:rPr lang="cs-CZ" b="1" dirty="0" err="1"/>
              <a:t>central</a:t>
            </a:r>
            <a:r>
              <a:rPr lang="cs-CZ" b="1" dirty="0"/>
              <a:t> area 3x3 mm</a:t>
            </a:r>
            <a:r>
              <a:rPr lang="cs-CZ" b="1" baseline="30000" dirty="0"/>
              <a:t>2</a:t>
            </a:r>
            <a:endParaRPr lang="cs-CZ" b="1" dirty="0"/>
          </a:p>
          <a:p>
            <a:r>
              <a:rPr lang="cs-CZ" dirty="0" err="1"/>
              <a:t>Diameter</a:t>
            </a:r>
            <a:r>
              <a:rPr lang="cs-CZ" dirty="0"/>
              <a:t> </a:t>
            </a:r>
            <a:r>
              <a:rPr lang="cs-CZ" b="1" dirty="0"/>
              <a:t>5 </a:t>
            </a:r>
            <a:r>
              <a:rPr lang="cs-CZ" b="1" dirty="0">
                <a:latin typeface="Symbol" panose="05050102010706020507" pitchFamily="18" charset="2"/>
              </a:rPr>
              <a:t>m</a:t>
            </a:r>
            <a:r>
              <a:rPr lang="cs-CZ" b="1" dirty="0"/>
              <a:t>m</a:t>
            </a:r>
            <a:r>
              <a:rPr lang="cs-CZ" dirty="0"/>
              <a:t>, </a:t>
            </a:r>
            <a:r>
              <a:rPr lang="cs-CZ" dirty="0" err="1"/>
              <a:t>Pitch</a:t>
            </a:r>
            <a:r>
              <a:rPr lang="cs-CZ" dirty="0"/>
              <a:t> </a:t>
            </a:r>
            <a:r>
              <a:rPr lang="cs-CZ" b="1" dirty="0"/>
              <a:t>80 </a:t>
            </a:r>
            <a:r>
              <a:rPr lang="cs-CZ" b="1" dirty="0">
                <a:latin typeface="Symbol" panose="05050102010706020507" pitchFamily="18" charset="2"/>
              </a:rPr>
              <a:t>m</a:t>
            </a:r>
            <a:r>
              <a:rPr lang="cs-CZ" b="1" dirty="0"/>
              <a:t>m</a:t>
            </a:r>
          </a:p>
          <a:p>
            <a:r>
              <a:rPr lang="cs-CZ" dirty="0" err="1"/>
              <a:t>Height</a:t>
            </a:r>
            <a:r>
              <a:rPr lang="cs-CZ" dirty="0"/>
              <a:t> </a:t>
            </a:r>
            <a:r>
              <a:rPr lang="cs-CZ" b="1" dirty="0"/>
              <a:t>9</a:t>
            </a:r>
            <a:r>
              <a:rPr lang="en-US" b="1" dirty="0"/>
              <a:t>0 nm</a:t>
            </a:r>
            <a:endParaRPr lang="cs-CZ" b="1" dirty="0"/>
          </a:p>
          <a:p>
            <a:r>
              <a:rPr lang="cs-CZ" dirty="0" err="1"/>
              <a:t>Fused</a:t>
            </a:r>
            <a:r>
              <a:rPr lang="cs-CZ" dirty="0"/>
              <a:t> </a:t>
            </a:r>
            <a:r>
              <a:rPr lang="cs-CZ" dirty="0" err="1"/>
              <a:t>silica</a:t>
            </a:r>
            <a:r>
              <a:rPr lang="cs-CZ" dirty="0"/>
              <a:t> </a:t>
            </a:r>
            <a:r>
              <a:rPr lang="cs-CZ" dirty="0" err="1"/>
              <a:t>substrate</a:t>
            </a:r>
            <a:r>
              <a:rPr lang="cs-CZ" dirty="0"/>
              <a:t> </a:t>
            </a:r>
            <a:r>
              <a:rPr lang="cs-CZ" b="1" dirty="0"/>
              <a:t>10x10x0.5 mm</a:t>
            </a:r>
            <a:r>
              <a:rPr lang="cs-CZ" b="1" baseline="30000" dirty="0"/>
              <a:t>3</a:t>
            </a:r>
          </a:p>
        </p:txBody>
      </p:sp>
      <p:sp>
        <p:nvSpPr>
          <p:cNvPr id="32" name="Krychle 31">
            <a:extLst>
              <a:ext uri="{FF2B5EF4-FFF2-40B4-BE49-F238E27FC236}">
                <a16:creationId xmlns:a16="http://schemas.microsoft.com/office/drawing/2014/main" id="{DBC216F3-CBED-41B7-BC94-60B992503197}"/>
              </a:ext>
            </a:extLst>
          </p:cNvPr>
          <p:cNvSpPr/>
          <p:nvPr/>
        </p:nvSpPr>
        <p:spPr>
          <a:xfrm>
            <a:off x="8870890" y="5379490"/>
            <a:ext cx="3123583" cy="1147837"/>
          </a:xfrm>
          <a:prstGeom prst="cube">
            <a:avLst>
              <a:gd name="adj" fmla="val 73144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3" name="Krychle 32">
            <a:extLst>
              <a:ext uri="{FF2B5EF4-FFF2-40B4-BE49-F238E27FC236}">
                <a16:creationId xmlns:a16="http://schemas.microsoft.com/office/drawing/2014/main" id="{ECE1E6BD-D524-464D-8909-5E035BE79BAF}"/>
              </a:ext>
            </a:extLst>
          </p:cNvPr>
          <p:cNvSpPr/>
          <p:nvPr/>
        </p:nvSpPr>
        <p:spPr>
          <a:xfrm>
            <a:off x="9824602" y="5613956"/>
            <a:ext cx="1182651" cy="297881"/>
          </a:xfrm>
          <a:prstGeom prst="cube">
            <a:avLst>
              <a:gd name="adj" fmla="val 8123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72CF875C-2641-4BD9-A58E-D4CD59A27C92}"/>
              </a:ext>
            </a:extLst>
          </p:cNvPr>
          <p:cNvSpPr/>
          <p:nvPr/>
        </p:nvSpPr>
        <p:spPr>
          <a:xfrm>
            <a:off x="8353709" y="5269243"/>
            <a:ext cx="3690476" cy="14133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Krychle 35">
            <a:extLst>
              <a:ext uri="{FF2B5EF4-FFF2-40B4-BE49-F238E27FC236}">
                <a16:creationId xmlns:a16="http://schemas.microsoft.com/office/drawing/2014/main" id="{ACBF1CB3-68A0-4A52-9EAB-8D51934C5D1B}"/>
              </a:ext>
            </a:extLst>
          </p:cNvPr>
          <p:cNvSpPr/>
          <p:nvPr/>
        </p:nvSpPr>
        <p:spPr>
          <a:xfrm>
            <a:off x="4770678" y="5379490"/>
            <a:ext cx="3123583" cy="1147837"/>
          </a:xfrm>
          <a:prstGeom prst="cube">
            <a:avLst>
              <a:gd name="adj" fmla="val 73144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9" name="Válec 38">
            <a:extLst>
              <a:ext uri="{FF2B5EF4-FFF2-40B4-BE49-F238E27FC236}">
                <a16:creationId xmlns:a16="http://schemas.microsoft.com/office/drawing/2014/main" id="{AC4CD5B9-F244-4D05-A0E9-39C97CCB6929}"/>
              </a:ext>
            </a:extLst>
          </p:cNvPr>
          <p:cNvSpPr/>
          <p:nvPr/>
        </p:nvSpPr>
        <p:spPr>
          <a:xfrm>
            <a:off x="6524205" y="5792347"/>
            <a:ext cx="112963" cy="75487"/>
          </a:xfrm>
          <a:prstGeom prst="can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Kosoúhelník 1">
            <a:extLst>
              <a:ext uri="{FF2B5EF4-FFF2-40B4-BE49-F238E27FC236}">
                <a16:creationId xmlns:a16="http://schemas.microsoft.com/office/drawing/2014/main" id="{3B8305BD-7C0A-4698-9958-20B1F90B40FF}"/>
              </a:ext>
            </a:extLst>
          </p:cNvPr>
          <p:cNvSpPr/>
          <p:nvPr/>
        </p:nvSpPr>
        <p:spPr>
          <a:xfrm>
            <a:off x="5724390" y="5671106"/>
            <a:ext cx="1182651" cy="236299"/>
          </a:xfrm>
          <a:prstGeom prst="parallelogram">
            <a:avLst>
              <a:gd name="adj" fmla="val 1032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Válec 50">
            <a:extLst>
              <a:ext uri="{FF2B5EF4-FFF2-40B4-BE49-F238E27FC236}">
                <a16:creationId xmlns:a16="http://schemas.microsoft.com/office/drawing/2014/main" id="{320293ED-8C75-4E1E-948E-751DBAAC1F7E}"/>
              </a:ext>
            </a:extLst>
          </p:cNvPr>
          <p:cNvSpPr/>
          <p:nvPr/>
        </p:nvSpPr>
        <p:spPr>
          <a:xfrm>
            <a:off x="6658787" y="5671106"/>
            <a:ext cx="112963" cy="75487"/>
          </a:xfrm>
          <a:prstGeom prst="can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Válec 51">
            <a:extLst>
              <a:ext uri="{FF2B5EF4-FFF2-40B4-BE49-F238E27FC236}">
                <a16:creationId xmlns:a16="http://schemas.microsoft.com/office/drawing/2014/main" id="{FD69C1E3-840E-44A1-BD4B-2CF9B410FC38}"/>
              </a:ext>
            </a:extLst>
          </p:cNvPr>
          <p:cNvSpPr/>
          <p:nvPr/>
        </p:nvSpPr>
        <p:spPr>
          <a:xfrm>
            <a:off x="5848455" y="5797001"/>
            <a:ext cx="112963" cy="75487"/>
          </a:xfrm>
          <a:prstGeom prst="can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álec 54">
            <a:extLst>
              <a:ext uri="{FF2B5EF4-FFF2-40B4-BE49-F238E27FC236}">
                <a16:creationId xmlns:a16="http://schemas.microsoft.com/office/drawing/2014/main" id="{3696073A-66C2-4776-8D72-0666C63B1980}"/>
              </a:ext>
            </a:extLst>
          </p:cNvPr>
          <p:cNvSpPr/>
          <p:nvPr/>
        </p:nvSpPr>
        <p:spPr>
          <a:xfrm>
            <a:off x="5983037" y="5675760"/>
            <a:ext cx="112963" cy="75487"/>
          </a:xfrm>
          <a:prstGeom prst="can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>
            <a:extLst>
              <a:ext uri="{FF2B5EF4-FFF2-40B4-BE49-F238E27FC236}">
                <a16:creationId xmlns:a16="http://schemas.microsoft.com/office/drawing/2014/main" id="{099867CD-9CE7-4977-9467-24407FCC0C5D}"/>
              </a:ext>
            </a:extLst>
          </p:cNvPr>
          <p:cNvSpPr/>
          <p:nvPr/>
        </p:nvSpPr>
        <p:spPr>
          <a:xfrm>
            <a:off x="3206496" y="148132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3" name="Přímá spojnice 72">
            <a:extLst>
              <a:ext uri="{FF2B5EF4-FFF2-40B4-BE49-F238E27FC236}">
                <a16:creationId xmlns:a16="http://schemas.microsoft.com/office/drawing/2014/main" id="{11FC2193-4201-40B4-8647-73F655EA5E3F}"/>
              </a:ext>
            </a:extLst>
          </p:cNvPr>
          <p:cNvCxnSpPr>
            <a:cxnSpLocks/>
          </p:cNvCxnSpPr>
          <p:nvPr/>
        </p:nvCxnSpPr>
        <p:spPr>
          <a:xfrm>
            <a:off x="3250311" y="157822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ál 73">
            <a:extLst>
              <a:ext uri="{FF2B5EF4-FFF2-40B4-BE49-F238E27FC236}">
                <a16:creationId xmlns:a16="http://schemas.microsoft.com/office/drawing/2014/main" id="{3FE98DF8-1DB9-4CCF-B8C1-C730F52D9047}"/>
              </a:ext>
            </a:extLst>
          </p:cNvPr>
          <p:cNvSpPr/>
          <p:nvPr/>
        </p:nvSpPr>
        <p:spPr>
          <a:xfrm>
            <a:off x="3358896" y="168325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E002E177-2E6F-4740-BA4C-59D46985A1A2}"/>
              </a:ext>
            </a:extLst>
          </p:cNvPr>
          <p:cNvCxnSpPr>
            <a:cxnSpLocks/>
          </p:cNvCxnSpPr>
          <p:nvPr/>
        </p:nvCxnSpPr>
        <p:spPr>
          <a:xfrm>
            <a:off x="3402711" y="178015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ál 75">
            <a:extLst>
              <a:ext uri="{FF2B5EF4-FFF2-40B4-BE49-F238E27FC236}">
                <a16:creationId xmlns:a16="http://schemas.microsoft.com/office/drawing/2014/main" id="{BD312849-36F5-4816-9C47-764AA5A76AB8}"/>
              </a:ext>
            </a:extLst>
          </p:cNvPr>
          <p:cNvSpPr/>
          <p:nvPr/>
        </p:nvSpPr>
        <p:spPr>
          <a:xfrm>
            <a:off x="3566863" y="1462597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7" name="Přímá spojnice 76">
            <a:extLst>
              <a:ext uri="{FF2B5EF4-FFF2-40B4-BE49-F238E27FC236}">
                <a16:creationId xmlns:a16="http://schemas.microsoft.com/office/drawing/2014/main" id="{04D0300F-AA8C-4A98-9456-69A42FF7DFA5}"/>
              </a:ext>
            </a:extLst>
          </p:cNvPr>
          <p:cNvCxnSpPr>
            <a:cxnSpLocks/>
          </p:cNvCxnSpPr>
          <p:nvPr/>
        </p:nvCxnSpPr>
        <p:spPr>
          <a:xfrm>
            <a:off x="3610678" y="1559498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ál 77">
            <a:extLst>
              <a:ext uri="{FF2B5EF4-FFF2-40B4-BE49-F238E27FC236}">
                <a16:creationId xmlns:a16="http://schemas.microsoft.com/office/drawing/2014/main" id="{84052416-EFC8-4E65-9AC1-E3CE32BCA7B4}"/>
              </a:ext>
            </a:extLst>
          </p:cNvPr>
          <p:cNvSpPr/>
          <p:nvPr/>
        </p:nvSpPr>
        <p:spPr>
          <a:xfrm>
            <a:off x="3206496" y="1821297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9" name="Přímá spojnice 78">
            <a:extLst>
              <a:ext uri="{FF2B5EF4-FFF2-40B4-BE49-F238E27FC236}">
                <a16:creationId xmlns:a16="http://schemas.microsoft.com/office/drawing/2014/main" id="{3B30107B-05A3-469A-8635-EF10F088EE76}"/>
              </a:ext>
            </a:extLst>
          </p:cNvPr>
          <p:cNvCxnSpPr>
            <a:cxnSpLocks/>
          </p:cNvCxnSpPr>
          <p:nvPr/>
        </p:nvCxnSpPr>
        <p:spPr>
          <a:xfrm>
            <a:off x="3250311" y="1918198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ál 79">
            <a:extLst>
              <a:ext uri="{FF2B5EF4-FFF2-40B4-BE49-F238E27FC236}">
                <a16:creationId xmlns:a16="http://schemas.microsoft.com/office/drawing/2014/main" id="{578572A6-3E9A-4F98-AFDA-8E3AD674EC3E}"/>
              </a:ext>
            </a:extLst>
          </p:cNvPr>
          <p:cNvSpPr/>
          <p:nvPr/>
        </p:nvSpPr>
        <p:spPr>
          <a:xfrm>
            <a:off x="3803904" y="1822250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81" name="Přímá spojnice 80">
            <a:extLst>
              <a:ext uri="{FF2B5EF4-FFF2-40B4-BE49-F238E27FC236}">
                <a16:creationId xmlns:a16="http://schemas.microsoft.com/office/drawing/2014/main" id="{6A96A098-7132-4F76-9C00-F89894674E39}"/>
              </a:ext>
            </a:extLst>
          </p:cNvPr>
          <p:cNvCxnSpPr>
            <a:cxnSpLocks/>
          </p:cNvCxnSpPr>
          <p:nvPr/>
        </p:nvCxnSpPr>
        <p:spPr>
          <a:xfrm>
            <a:off x="3847719" y="1919151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ál 81">
            <a:extLst>
              <a:ext uri="{FF2B5EF4-FFF2-40B4-BE49-F238E27FC236}">
                <a16:creationId xmlns:a16="http://schemas.microsoft.com/office/drawing/2014/main" id="{2EB1F179-20F3-4E61-8014-9CC06DB9E174}"/>
              </a:ext>
            </a:extLst>
          </p:cNvPr>
          <p:cNvSpPr/>
          <p:nvPr/>
        </p:nvSpPr>
        <p:spPr>
          <a:xfrm>
            <a:off x="3609086" y="173786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83" name="Přímá spojnice 82">
            <a:extLst>
              <a:ext uri="{FF2B5EF4-FFF2-40B4-BE49-F238E27FC236}">
                <a16:creationId xmlns:a16="http://schemas.microsoft.com/office/drawing/2014/main" id="{86BBA740-3D55-436C-AD27-FB846E5FCE8D}"/>
              </a:ext>
            </a:extLst>
          </p:cNvPr>
          <p:cNvCxnSpPr>
            <a:cxnSpLocks/>
          </p:cNvCxnSpPr>
          <p:nvPr/>
        </p:nvCxnSpPr>
        <p:spPr>
          <a:xfrm>
            <a:off x="3652901" y="183476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ál 83">
            <a:extLst>
              <a:ext uri="{FF2B5EF4-FFF2-40B4-BE49-F238E27FC236}">
                <a16:creationId xmlns:a16="http://schemas.microsoft.com/office/drawing/2014/main" id="{039CA542-127A-41CD-B66A-1FAD13612942}"/>
              </a:ext>
            </a:extLst>
          </p:cNvPr>
          <p:cNvSpPr/>
          <p:nvPr/>
        </p:nvSpPr>
        <p:spPr>
          <a:xfrm>
            <a:off x="4016105" y="1621500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85" name="Přímá spojnice 84">
            <a:extLst>
              <a:ext uri="{FF2B5EF4-FFF2-40B4-BE49-F238E27FC236}">
                <a16:creationId xmlns:a16="http://schemas.microsoft.com/office/drawing/2014/main" id="{00631FDE-4E8A-496A-B1FA-D3B3622C7CCF}"/>
              </a:ext>
            </a:extLst>
          </p:cNvPr>
          <p:cNvCxnSpPr>
            <a:cxnSpLocks/>
          </p:cNvCxnSpPr>
          <p:nvPr/>
        </p:nvCxnSpPr>
        <p:spPr>
          <a:xfrm>
            <a:off x="4059920" y="1718401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ál 85">
            <a:extLst>
              <a:ext uri="{FF2B5EF4-FFF2-40B4-BE49-F238E27FC236}">
                <a16:creationId xmlns:a16="http://schemas.microsoft.com/office/drawing/2014/main" id="{E45B0213-A6B4-40F5-8509-66A0AD61571D}"/>
              </a:ext>
            </a:extLst>
          </p:cNvPr>
          <p:cNvSpPr/>
          <p:nvPr/>
        </p:nvSpPr>
        <p:spPr>
          <a:xfrm>
            <a:off x="3831336" y="145846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87" name="Přímá spojnice 86">
            <a:extLst>
              <a:ext uri="{FF2B5EF4-FFF2-40B4-BE49-F238E27FC236}">
                <a16:creationId xmlns:a16="http://schemas.microsoft.com/office/drawing/2014/main" id="{2A1EDBFE-AA80-4EED-8390-0EFF482DDCF0}"/>
              </a:ext>
            </a:extLst>
          </p:cNvPr>
          <p:cNvCxnSpPr>
            <a:cxnSpLocks/>
          </p:cNvCxnSpPr>
          <p:nvPr/>
        </p:nvCxnSpPr>
        <p:spPr>
          <a:xfrm>
            <a:off x="3875151" y="155536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8F6A48E6-FF66-48F1-9FB8-FF08A523D252}"/>
              </a:ext>
            </a:extLst>
          </p:cNvPr>
          <p:cNvSpPr txBox="1"/>
          <p:nvPr/>
        </p:nvSpPr>
        <p:spPr>
          <a:xfrm>
            <a:off x="8353709" y="5242678"/>
            <a:ext cx="131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Sample (II.)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D3726F07-B7BF-473D-82E9-E707808A4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95" y="132497"/>
            <a:ext cx="2137533" cy="2053942"/>
          </a:xfrm>
          <a:prstGeom prst="rect">
            <a:avLst/>
          </a:prstGeom>
        </p:spPr>
      </p:pic>
      <p:sp>
        <p:nvSpPr>
          <p:cNvPr id="63" name="TextovéPole 62">
            <a:extLst>
              <a:ext uri="{FF2B5EF4-FFF2-40B4-BE49-F238E27FC236}">
                <a16:creationId xmlns:a16="http://schemas.microsoft.com/office/drawing/2014/main" id="{D30714B0-29AD-4163-A9F8-0ABD389091E4}"/>
              </a:ext>
            </a:extLst>
          </p:cNvPr>
          <p:cNvSpPr txBox="1"/>
          <p:nvPr/>
        </p:nvSpPr>
        <p:spPr>
          <a:xfrm>
            <a:off x="7512653" y="79221"/>
            <a:ext cx="2640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Peter </a:t>
            </a:r>
            <a:r>
              <a:rPr lang="cs-CZ" dirty="0" err="1"/>
              <a:t>Kepič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667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8670C6D0-F169-4886-AB58-178B3E319BB5}"/>
              </a:ext>
            </a:extLst>
          </p:cNvPr>
          <p:cNvSpPr/>
          <p:nvPr/>
        </p:nvSpPr>
        <p:spPr>
          <a:xfrm>
            <a:off x="9931232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626AF611-35AA-406A-874E-4336E8F07C6F}"/>
              </a:ext>
            </a:extLst>
          </p:cNvPr>
          <p:cNvSpPr/>
          <p:nvPr/>
        </p:nvSpPr>
        <p:spPr>
          <a:xfrm>
            <a:off x="10470991" y="2487975"/>
            <a:ext cx="920497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CuPC</a:t>
            </a:r>
            <a:r>
              <a:rPr lang="en-US" sz="1400" dirty="0">
                <a:solidFill>
                  <a:schemeClr val="tx1"/>
                </a:solidFill>
              </a:rPr>
              <a:t> disk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7A926378-CA60-4D1F-B01B-D9E0785B4545}"/>
              </a:ext>
            </a:extLst>
          </p:cNvPr>
          <p:cNvSpPr/>
          <p:nvPr/>
        </p:nvSpPr>
        <p:spPr>
          <a:xfrm>
            <a:off x="7513524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182271BB-7A3D-40E4-80F0-52BD2BD86614}"/>
              </a:ext>
            </a:extLst>
          </p:cNvPr>
          <p:cNvSpPr/>
          <p:nvPr/>
        </p:nvSpPr>
        <p:spPr>
          <a:xfrm>
            <a:off x="8053283" y="2487975"/>
            <a:ext cx="920497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CuPC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D02C3C76-7C15-475E-B468-34A9EDABF90F}"/>
              </a:ext>
            </a:extLst>
          </p:cNvPr>
          <p:cNvSpPr/>
          <p:nvPr/>
        </p:nvSpPr>
        <p:spPr>
          <a:xfrm>
            <a:off x="7513523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31836ADE-0607-450E-A8BC-A00C2E45B432}"/>
              </a:ext>
            </a:extLst>
          </p:cNvPr>
          <p:cNvSpPr/>
          <p:nvPr/>
        </p:nvSpPr>
        <p:spPr>
          <a:xfrm>
            <a:off x="9132801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51DABEC7-B154-45EC-9089-9FFF9A7100F2}"/>
              </a:ext>
            </a:extLst>
          </p:cNvPr>
          <p:cNvSpPr/>
          <p:nvPr/>
        </p:nvSpPr>
        <p:spPr>
          <a:xfrm>
            <a:off x="7513524" y="1528299"/>
            <a:ext cx="380738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FA4043C8-D1B6-4642-8C06-1F1B6CB8EDC0}"/>
              </a:ext>
            </a:extLst>
          </p:cNvPr>
          <p:cNvSpPr/>
          <p:nvPr/>
        </p:nvSpPr>
        <p:spPr>
          <a:xfrm>
            <a:off x="9132800" y="1528298"/>
            <a:ext cx="380738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FE855685-0666-4685-B29C-204D3B0AD4B5}"/>
              </a:ext>
            </a:extLst>
          </p:cNvPr>
          <p:cNvSpPr/>
          <p:nvPr/>
        </p:nvSpPr>
        <p:spPr>
          <a:xfrm>
            <a:off x="5095992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8EF40422-5E39-4457-97C3-27DD1E9C7908}"/>
              </a:ext>
            </a:extLst>
          </p:cNvPr>
          <p:cNvSpPr/>
          <p:nvPr/>
        </p:nvSpPr>
        <p:spPr>
          <a:xfrm>
            <a:off x="5095991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4D975315-CDC3-40DC-B091-294207BCAF27}"/>
              </a:ext>
            </a:extLst>
          </p:cNvPr>
          <p:cNvSpPr/>
          <p:nvPr/>
        </p:nvSpPr>
        <p:spPr>
          <a:xfrm>
            <a:off x="6715269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9D004AA0-14D4-4192-ADAF-11AF0E6AEFCE}"/>
              </a:ext>
            </a:extLst>
          </p:cNvPr>
          <p:cNvSpPr/>
          <p:nvPr/>
        </p:nvSpPr>
        <p:spPr>
          <a:xfrm>
            <a:off x="2678288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BB8599F4-0A8B-41B7-84B6-E68D9F47F3CC}"/>
              </a:ext>
            </a:extLst>
          </p:cNvPr>
          <p:cNvSpPr/>
          <p:nvPr/>
        </p:nvSpPr>
        <p:spPr>
          <a:xfrm>
            <a:off x="2678286" y="2013194"/>
            <a:ext cx="2000015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Resist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633C7F5E-A7A1-4764-8BCF-8DE3B7E577AB}"/>
              </a:ext>
            </a:extLst>
          </p:cNvPr>
          <p:cNvSpPr/>
          <p:nvPr/>
        </p:nvSpPr>
        <p:spPr>
          <a:xfrm>
            <a:off x="260752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57" name="Nadpis 1">
            <a:extLst>
              <a:ext uri="{FF2B5EF4-FFF2-40B4-BE49-F238E27FC236}">
                <a16:creationId xmlns:a16="http://schemas.microsoft.com/office/drawing/2014/main" id="{2002DE72-1C6B-4503-AC5B-94974300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" y="365125"/>
            <a:ext cx="11849491" cy="1325563"/>
          </a:xfrm>
        </p:spPr>
        <p:txBody>
          <a:bodyPr/>
          <a:lstStyle/>
          <a:p>
            <a:r>
              <a:rPr lang="cs-CZ" dirty="0" err="1"/>
              <a:t>Fabrication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Copper</a:t>
            </a:r>
            <a:r>
              <a:rPr lang="cs-CZ" dirty="0"/>
              <a:t> </a:t>
            </a:r>
            <a:r>
              <a:rPr lang="cs-CZ" dirty="0" err="1"/>
              <a:t>phthalocyanines</a:t>
            </a:r>
            <a:r>
              <a:rPr lang="cs-CZ" dirty="0"/>
              <a:t> (</a:t>
            </a:r>
            <a:r>
              <a:rPr lang="cs-CZ" dirty="0" err="1"/>
              <a:t>CuPC</a:t>
            </a:r>
            <a:r>
              <a:rPr lang="cs-CZ" dirty="0"/>
              <a:t>) </a:t>
            </a:r>
            <a:r>
              <a:rPr lang="cs-CZ" dirty="0" err="1"/>
              <a:t>disks</a:t>
            </a:r>
            <a:endParaRPr lang="cs-CZ" dirty="0"/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AF85E20F-E5D9-4FEA-9301-8F8F0F1BA6AB}"/>
              </a:ext>
            </a:extLst>
          </p:cNvPr>
          <p:cNvSpPr txBox="1"/>
          <p:nvPr/>
        </p:nvSpPr>
        <p:spPr>
          <a:xfrm>
            <a:off x="260581" y="3765350"/>
            <a:ext cx="20000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Substrate</a:t>
            </a:r>
            <a:endParaRPr lang="cs-CZ" dirty="0"/>
          </a:p>
          <a:p>
            <a:pPr algn="ctr"/>
            <a:r>
              <a:rPr lang="cs-CZ" dirty="0" err="1"/>
              <a:t>cutting</a:t>
            </a:r>
            <a:r>
              <a:rPr lang="cs-CZ" dirty="0"/>
              <a:t> </a:t>
            </a:r>
            <a:r>
              <a:rPr lang="en-US" dirty="0"/>
              <a:t>&amp;</a:t>
            </a:r>
            <a:r>
              <a:rPr lang="cs-CZ" dirty="0"/>
              <a:t> </a:t>
            </a:r>
            <a:r>
              <a:rPr lang="cs-CZ" dirty="0" err="1"/>
              <a:t>cleaning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(Acetone, IPA, </a:t>
            </a:r>
            <a:r>
              <a:rPr lang="cs-CZ" dirty="0" err="1"/>
              <a:t>ultrasound</a:t>
            </a:r>
            <a:r>
              <a:rPr lang="cs-CZ" dirty="0"/>
              <a:t>)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CD634FA3-DB06-4485-B68F-623569B3F004}"/>
              </a:ext>
            </a:extLst>
          </p:cNvPr>
          <p:cNvSpPr txBox="1"/>
          <p:nvPr/>
        </p:nvSpPr>
        <p:spPr>
          <a:xfrm>
            <a:off x="2676368" y="3765350"/>
            <a:ext cx="2000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Resist</a:t>
            </a:r>
            <a:r>
              <a:rPr lang="cs-CZ" dirty="0"/>
              <a:t> </a:t>
            </a:r>
            <a:r>
              <a:rPr lang="cs-CZ" dirty="0" err="1"/>
              <a:t>spincoating</a:t>
            </a:r>
            <a:r>
              <a:rPr lang="cs-CZ" dirty="0"/>
              <a:t> </a:t>
            </a:r>
            <a:r>
              <a:rPr lang="en-US" dirty="0"/>
              <a:t>&amp; EBL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CSAR AR-P6200.09</a:t>
            </a:r>
          </a:p>
          <a:p>
            <a:pPr algn="ctr"/>
            <a:r>
              <a:rPr lang="cs-CZ" dirty="0"/>
              <a:t>PMMA AR-P649.04</a:t>
            </a:r>
          </a:p>
          <a:p>
            <a:pPr algn="ctr"/>
            <a:r>
              <a:rPr lang="cs-CZ" dirty="0"/>
              <a:t>PMMA AR-P679.04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318BB1A8-3D19-488B-93FD-02F9F4606452}"/>
              </a:ext>
            </a:extLst>
          </p:cNvPr>
          <p:cNvSpPr txBox="1"/>
          <p:nvPr/>
        </p:nvSpPr>
        <p:spPr>
          <a:xfrm>
            <a:off x="5095471" y="3765350"/>
            <a:ext cx="2000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Developing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AR 600-564</a:t>
            </a:r>
          </a:p>
          <a:p>
            <a:pPr algn="ctr"/>
            <a:r>
              <a:rPr lang="cs-CZ" dirty="0"/>
              <a:t>AR 600-56</a:t>
            </a:r>
          </a:p>
          <a:p>
            <a:pPr algn="ctr"/>
            <a:r>
              <a:rPr lang="cs-CZ" dirty="0"/>
              <a:t>+ IPA + DEMI</a:t>
            </a:r>
            <a:endParaRPr lang="en-US" dirty="0"/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1EBA002D-8D35-44D3-B14F-CCA22FD7B2EB}"/>
              </a:ext>
            </a:extLst>
          </p:cNvPr>
          <p:cNvSpPr txBox="1"/>
          <p:nvPr/>
        </p:nvSpPr>
        <p:spPr>
          <a:xfrm>
            <a:off x="7512653" y="3765350"/>
            <a:ext cx="2000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CuPC</a:t>
            </a:r>
            <a:r>
              <a:rPr lang="en-US" dirty="0"/>
              <a:t> deposition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cs-CZ" dirty="0"/>
              <a:t>MBE in UHV</a:t>
            </a:r>
          </a:p>
          <a:p>
            <a:pPr algn="ctr"/>
            <a:r>
              <a:rPr lang="cs-CZ" dirty="0"/>
              <a:t>(sample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limitation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C3516E5E-B2D9-45BC-9EC6-911FE06591EC}"/>
              </a:ext>
            </a:extLst>
          </p:cNvPr>
          <p:cNvSpPr txBox="1"/>
          <p:nvPr/>
        </p:nvSpPr>
        <p:spPr>
          <a:xfrm>
            <a:off x="9929313" y="3765350"/>
            <a:ext cx="20000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Lift-off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×</a:t>
            </a:r>
            <a:r>
              <a:rPr lang="en-US" dirty="0"/>
              <a:t> Dioxolane for CSAR (AR 600-71)</a:t>
            </a:r>
            <a:r>
              <a:rPr lang="cs-CZ" dirty="0"/>
              <a:t>,</a:t>
            </a:r>
            <a:endParaRPr lang="en-US" dirty="0"/>
          </a:p>
          <a:p>
            <a:pPr algn="ctr"/>
            <a:r>
              <a:rPr lang="en-US" dirty="0" err="1"/>
              <a:t>CuPC</a:t>
            </a:r>
            <a:r>
              <a:rPr lang="en-US" dirty="0"/>
              <a:t> destroyed quickly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OK</a:t>
            </a:r>
            <a:r>
              <a:rPr lang="en-US" dirty="0"/>
              <a:t> Acetone for PMMA </a:t>
            </a:r>
            <a:r>
              <a:rPr lang="en-US" dirty="0" err="1"/>
              <a:t>CuPC</a:t>
            </a:r>
            <a:r>
              <a:rPr lang="cs-CZ" dirty="0"/>
              <a:t>,</a:t>
            </a:r>
            <a:r>
              <a:rPr lang="en-US" dirty="0"/>
              <a:t> destroyed slowly</a:t>
            </a:r>
          </a:p>
        </p:txBody>
      </p:sp>
      <p:sp>
        <p:nvSpPr>
          <p:cNvPr id="63" name="Krychle 62">
            <a:extLst>
              <a:ext uri="{FF2B5EF4-FFF2-40B4-BE49-F238E27FC236}">
                <a16:creationId xmlns:a16="http://schemas.microsoft.com/office/drawing/2014/main" id="{3371D9D4-5344-4D1F-8E73-F0A9A0DB6C86}"/>
              </a:ext>
            </a:extLst>
          </p:cNvPr>
          <p:cNvSpPr/>
          <p:nvPr/>
        </p:nvSpPr>
        <p:spPr>
          <a:xfrm>
            <a:off x="6658719" y="6029890"/>
            <a:ext cx="1597405" cy="610387"/>
          </a:xfrm>
          <a:prstGeom prst="cube">
            <a:avLst>
              <a:gd name="adj" fmla="val 53992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4" name="Válec 63">
            <a:extLst>
              <a:ext uri="{FF2B5EF4-FFF2-40B4-BE49-F238E27FC236}">
                <a16:creationId xmlns:a16="http://schemas.microsoft.com/office/drawing/2014/main" id="{DFCBF562-6444-4C64-BC7A-5380CAEC352B}"/>
              </a:ext>
            </a:extLst>
          </p:cNvPr>
          <p:cNvSpPr/>
          <p:nvPr/>
        </p:nvSpPr>
        <p:spPr>
          <a:xfrm>
            <a:off x="6915811" y="6182487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Válec 64">
            <a:extLst>
              <a:ext uri="{FF2B5EF4-FFF2-40B4-BE49-F238E27FC236}">
                <a16:creationId xmlns:a16="http://schemas.microsoft.com/office/drawing/2014/main" id="{9C0A8D71-0106-4A1F-B7B5-7EBE968445BA}"/>
              </a:ext>
            </a:extLst>
          </p:cNvPr>
          <p:cNvSpPr/>
          <p:nvPr/>
        </p:nvSpPr>
        <p:spPr>
          <a:xfrm>
            <a:off x="7430491" y="6182487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Válec 65">
            <a:extLst>
              <a:ext uri="{FF2B5EF4-FFF2-40B4-BE49-F238E27FC236}">
                <a16:creationId xmlns:a16="http://schemas.microsoft.com/office/drawing/2014/main" id="{3156508C-9D54-4164-B56F-03C7F8DF8951}"/>
              </a:ext>
            </a:extLst>
          </p:cNvPr>
          <p:cNvSpPr/>
          <p:nvPr/>
        </p:nvSpPr>
        <p:spPr>
          <a:xfrm>
            <a:off x="7090479" y="6041101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Válec 66">
            <a:extLst>
              <a:ext uri="{FF2B5EF4-FFF2-40B4-BE49-F238E27FC236}">
                <a16:creationId xmlns:a16="http://schemas.microsoft.com/office/drawing/2014/main" id="{60E9F55D-6463-4A16-B7BE-258BC500335E}"/>
              </a:ext>
            </a:extLst>
          </p:cNvPr>
          <p:cNvSpPr/>
          <p:nvPr/>
        </p:nvSpPr>
        <p:spPr>
          <a:xfrm>
            <a:off x="7595836" y="6041101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1FEE8840-C678-4869-AE7E-1D317328DE98}"/>
              </a:ext>
            </a:extLst>
          </p:cNvPr>
          <p:cNvSpPr txBox="1"/>
          <p:nvPr/>
        </p:nvSpPr>
        <p:spPr>
          <a:xfrm>
            <a:off x="4864061" y="5819765"/>
            <a:ext cx="178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Diameter</a:t>
            </a:r>
            <a:r>
              <a:rPr lang="cs-CZ" dirty="0"/>
              <a:t> </a:t>
            </a:r>
            <a:r>
              <a:rPr lang="cs-CZ" b="1" dirty="0"/>
              <a:t>5 </a:t>
            </a:r>
            <a:r>
              <a:rPr lang="cs-CZ" b="1" dirty="0">
                <a:latin typeface="Symbol" panose="05050102010706020507" pitchFamily="18" charset="2"/>
              </a:rPr>
              <a:t>m</a:t>
            </a:r>
            <a:r>
              <a:rPr lang="cs-CZ" b="1" dirty="0"/>
              <a:t>m</a:t>
            </a:r>
          </a:p>
          <a:p>
            <a:r>
              <a:rPr lang="cs-CZ" dirty="0" err="1"/>
              <a:t>Height</a:t>
            </a:r>
            <a:r>
              <a:rPr lang="cs-CZ" dirty="0"/>
              <a:t> </a:t>
            </a:r>
            <a:r>
              <a:rPr lang="en-US" dirty="0"/>
              <a:t>~</a:t>
            </a:r>
            <a:r>
              <a:rPr lang="en-US" b="1" dirty="0"/>
              <a:t>100 nm</a:t>
            </a:r>
            <a:endParaRPr lang="cs-CZ" b="1" dirty="0"/>
          </a:p>
          <a:p>
            <a:r>
              <a:rPr lang="cs-CZ" dirty="0" err="1"/>
              <a:t>Pitch</a:t>
            </a:r>
            <a:r>
              <a:rPr lang="cs-CZ" dirty="0"/>
              <a:t> </a:t>
            </a:r>
            <a:r>
              <a:rPr lang="cs-CZ" b="1" dirty="0"/>
              <a:t>10 </a:t>
            </a:r>
            <a:r>
              <a:rPr lang="cs-CZ" b="1" dirty="0">
                <a:latin typeface="Symbol" panose="05050102010706020507" pitchFamily="18" charset="2"/>
              </a:rPr>
              <a:t>m</a:t>
            </a:r>
            <a:r>
              <a:rPr lang="cs-CZ" b="1" dirty="0"/>
              <a:t>m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00FA018F-8DD7-45CB-8DF6-C45CF3F3DC81}"/>
              </a:ext>
            </a:extLst>
          </p:cNvPr>
          <p:cNvSpPr txBox="1"/>
          <p:nvPr/>
        </p:nvSpPr>
        <p:spPr>
          <a:xfrm>
            <a:off x="2892662" y="5840012"/>
            <a:ext cx="1783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Expected</a:t>
            </a:r>
            <a:r>
              <a:rPr lang="cs-CZ" dirty="0"/>
              <a:t> sample</a:t>
            </a:r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D91029CF-6E1B-48E2-9329-612B4F6852C8}"/>
              </a:ext>
            </a:extLst>
          </p:cNvPr>
          <p:cNvSpPr/>
          <p:nvPr/>
        </p:nvSpPr>
        <p:spPr>
          <a:xfrm>
            <a:off x="2892663" y="5809285"/>
            <a:ext cx="5564246" cy="9338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42F8B815-5E8B-4760-A1FB-123A210A2094}"/>
              </a:ext>
            </a:extLst>
          </p:cNvPr>
          <p:cNvSpPr/>
          <p:nvPr/>
        </p:nvSpPr>
        <p:spPr>
          <a:xfrm>
            <a:off x="3206496" y="148132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533AF74-3C8A-41AE-932D-D68AE122CE4D}"/>
              </a:ext>
            </a:extLst>
          </p:cNvPr>
          <p:cNvCxnSpPr>
            <a:cxnSpLocks/>
          </p:cNvCxnSpPr>
          <p:nvPr/>
        </p:nvCxnSpPr>
        <p:spPr>
          <a:xfrm>
            <a:off x="3250311" y="157822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ál 34">
            <a:extLst>
              <a:ext uri="{FF2B5EF4-FFF2-40B4-BE49-F238E27FC236}">
                <a16:creationId xmlns:a16="http://schemas.microsoft.com/office/drawing/2014/main" id="{79AA2E1C-2A05-464A-8350-6E78B4B60CE9}"/>
              </a:ext>
            </a:extLst>
          </p:cNvPr>
          <p:cNvSpPr/>
          <p:nvPr/>
        </p:nvSpPr>
        <p:spPr>
          <a:xfrm>
            <a:off x="3358896" y="168325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6514F6C1-7C39-4ACF-9800-351E3EBE2026}"/>
              </a:ext>
            </a:extLst>
          </p:cNvPr>
          <p:cNvCxnSpPr>
            <a:cxnSpLocks/>
          </p:cNvCxnSpPr>
          <p:nvPr/>
        </p:nvCxnSpPr>
        <p:spPr>
          <a:xfrm>
            <a:off x="3402711" y="178015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ál 36">
            <a:extLst>
              <a:ext uri="{FF2B5EF4-FFF2-40B4-BE49-F238E27FC236}">
                <a16:creationId xmlns:a16="http://schemas.microsoft.com/office/drawing/2014/main" id="{36654592-F66C-4018-A7FA-3A27AC27F871}"/>
              </a:ext>
            </a:extLst>
          </p:cNvPr>
          <p:cNvSpPr/>
          <p:nvPr/>
        </p:nvSpPr>
        <p:spPr>
          <a:xfrm>
            <a:off x="3566863" y="1462597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8223388B-74E6-4426-957E-B73B5EF11A14}"/>
              </a:ext>
            </a:extLst>
          </p:cNvPr>
          <p:cNvCxnSpPr>
            <a:cxnSpLocks/>
          </p:cNvCxnSpPr>
          <p:nvPr/>
        </p:nvCxnSpPr>
        <p:spPr>
          <a:xfrm>
            <a:off x="3610678" y="1559498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ál 38">
            <a:extLst>
              <a:ext uri="{FF2B5EF4-FFF2-40B4-BE49-F238E27FC236}">
                <a16:creationId xmlns:a16="http://schemas.microsoft.com/office/drawing/2014/main" id="{30DECE54-DC31-49D5-A425-BF1833004CAB}"/>
              </a:ext>
            </a:extLst>
          </p:cNvPr>
          <p:cNvSpPr/>
          <p:nvPr/>
        </p:nvSpPr>
        <p:spPr>
          <a:xfrm>
            <a:off x="3206496" y="1821297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58BC3AD0-4F49-47B8-AEEA-9946C85C76FA}"/>
              </a:ext>
            </a:extLst>
          </p:cNvPr>
          <p:cNvCxnSpPr>
            <a:cxnSpLocks/>
          </p:cNvCxnSpPr>
          <p:nvPr/>
        </p:nvCxnSpPr>
        <p:spPr>
          <a:xfrm>
            <a:off x="3250311" y="1918198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ál 47">
            <a:extLst>
              <a:ext uri="{FF2B5EF4-FFF2-40B4-BE49-F238E27FC236}">
                <a16:creationId xmlns:a16="http://schemas.microsoft.com/office/drawing/2014/main" id="{6D2FF260-1A15-447A-8E43-9D8455038C55}"/>
              </a:ext>
            </a:extLst>
          </p:cNvPr>
          <p:cNvSpPr/>
          <p:nvPr/>
        </p:nvSpPr>
        <p:spPr>
          <a:xfrm>
            <a:off x="3803904" y="1822250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4498068D-DCC8-41EF-9F3F-B08D401CCBBA}"/>
              </a:ext>
            </a:extLst>
          </p:cNvPr>
          <p:cNvCxnSpPr>
            <a:cxnSpLocks/>
          </p:cNvCxnSpPr>
          <p:nvPr/>
        </p:nvCxnSpPr>
        <p:spPr>
          <a:xfrm>
            <a:off x="3847719" y="1919151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ál 51">
            <a:extLst>
              <a:ext uri="{FF2B5EF4-FFF2-40B4-BE49-F238E27FC236}">
                <a16:creationId xmlns:a16="http://schemas.microsoft.com/office/drawing/2014/main" id="{C2DB9DAC-678D-4231-B41C-E8302332064A}"/>
              </a:ext>
            </a:extLst>
          </p:cNvPr>
          <p:cNvSpPr/>
          <p:nvPr/>
        </p:nvSpPr>
        <p:spPr>
          <a:xfrm>
            <a:off x="3609086" y="173786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09A3E5BA-7FA4-492A-A0DA-0B760D87A9EA}"/>
              </a:ext>
            </a:extLst>
          </p:cNvPr>
          <p:cNvCxnSpPr>
            <a:cxnSpLocks/>
          </p:cNvCxnSpPr>
          <p:nvPr/>
        </p:nvCxnSpPr>
        <p:spPr>
          <a:xfrm>
            <a:off x="3652901" y="183476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ál 67">
            <a:extLst>
              <a:ext uri="{FF2B5EF4-FFF2-40B4-BE49-F238E27FC236}">
                <a16:creationId xmlns:a16="http://schemas.microsoft.com/office/drawing/2014/main" id="{8982A556-13BD-4086-B5B9-FBAC2BC191EC}"/>
              </a:ext>
            </a:extLst>
          </p:cNvPr>
          <p:cNvSpPr/>
          <p:nvPr/>
        </p:nvSpPr>
        <p:spPr>
          <a:xfrm>
            <a:off x="4016105" y="1621500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0" name="Přímá spojnice 69">
            <a:extLst>
              <a:ext uri="{FF2B5EF4-FFF2-40B4-BE49-F238E27FC236}">
                <a16:creationId xmlns:a16="http://schemas.microsoft.com/office/drawing/2014/main" id="{30B0F80D-EBCE-4A49-9B32-315C752A8FF3}"/>
              </a:ext>
            </a:extLst>
          </p:cNvPr>
          <p:cNvCxnSpPr>
            <a:cxnSpLocks/>
          </p:cNvCxnSpPr>
          <p:nvPr/>
        </p:nvCxnSpPr>
        <p:spPr>
          <a:xfrm>
            <a:off x="4059920" y="1718401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ál 72">
            <a:extLst>
              <a:ext uri="{FF2B5EF4-FFF2-40B4-BE49-F238E27FC236}">
                <a16:creationId xmlns:a16="http://schemas.microsoft.com/office/drawing/2014/main" id="{1C3AEC16-1CEA-4498-9531-8C1EE0C8BF11}"/>
              </a:ext>
            </a:extLst>
          </p:cNvPr>
          <p:cNvSpPr/>
          <p:nvPr/>
        </p:nvSpPr>
        <p:spPr>
          <a:xfrm>
            <a:off x="3831336" y="145846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F8A5B793-1D6F-4FFE-9CDC-1F685B7657B9}"/>
              </a:ext>
            </a:extLst>
          </p:cNvPr>
          <p:cNvCxnSpPr>
            <a:cxnSpLocks/>
          </p:cNvCxnSpPr>
          <p:nvPr/>
        </p:nvCxnSpPr>
        <p:spPr>
          <a:xfrm>
            <a:off x="3875151" y="155536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812F77F8-4854-409D-A2A7-08F6157D7AD5}"/>
              </a:ext>
            </a:extLst>
          </p:cNvPr>
          <p:cNvSpPr txBox="1"/>
          <p:nvPr/>
        </p:nvSpPr>
        <p:spPr>
          <a:xfrm>
            <a:off x="7223667" y="70157"/>
            <a:ext cx="3237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JL, Tomáš </a:t>
            </a:r>
            <a:r>
              <a:rPr lang="cs-CZ" dirty="0" err="1"/>
              <a:t>Krajňák</a:t>
            </a:r>
            <a:r>
              <a:rPr lang="cs-CZ" dirty="0"/>
              <a:t>, Peter </a:t>
            </a:r>
            <a:r>
              <a:rPr lang="cs-CZ" dirty="0" err="1"/>
              <a:t>Kepič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65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8670C6D0-F169-4886-AB58-178B3E319BB5}"/>
              </a:ext>
            </a:extLst>
          </p:cNvPr>
          <p:cNvSpPr/>
          <p:nvPr/>
        </p:nvSpPr>
        <p:spPr>
          <a:xfrm>
            <a:off x="9931232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626AF611-35AA-406A-874E-4336E8F07C6F}"/>
              </a:ext>
            </a:extLst>
          </p:cNvPr>
          <p:cNvSpPr/>
          <p:nvPr/>
        </p:nvSpPr>
        <p:spPr>
          <a:xfrm>
            <a:off x="10470991" y="2487975"/>
            <a:ext cx="920497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CuPC</a:t>
            </a:r>
            <a:r>
              <a:rPr lang="en-US" sz="1400" dirty="0">
                <a:solidFill>
                  <a:schemeClr val="tx1"/>
                </a:solidFill>
              </a:rPr>
              <a:t> disk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7A926378-CA60-4D1F-B01B-D9E0785B4545}"/>
              </a:ext>
            </a:extLst>
          </p:cNvPr>
          <p:cNvSpPr/>
          <p:nvPr/>
        </p:nvSpPr>
        <p:spPr>
          <a:xfrm>
            <a:off x="7513524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182271BB-7A3D-40E4-80F0-52BD2BD86614}"/>
              </a:ext>
            </a:extLst>
          </p:cNvPr>
          <p:cNvSpPr/>
          <p:nvPr/>
        </p:nvSpPr>
        <p:spPr>
          <a:xfrm>
            <a:off x="8053283" y="2487975"/>
            <a:ext cx="920497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CuPC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D02C3C76-7C15-475E-B468-34A9EDABF90F}"/>
              </a:ext>
            </a:extLst>
          </p:cNvPr>
          <p:cNvSpPr/>
          <p:nvPr/>
        </p:nvSpPr>
        <p:spPr>
          <a:xfrm>
            <a:off x="7513523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31836ADE-0607-450E-A8BC-A00C2E45B432}"/>
              </a:ext>
            </a:extLst>
          </p:cNvPr>
          <p:cNvSpPr/>
          <p:nvPr/>
        </p:nvSpPr>
        <p:spPr>
          <a:xfrm>
            <a:off x="9132801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51DABEC7-B154-45EC-9089-9FFF9A7100F2}"/>
              </a:ext>
            </a:extLst>
          </p:cNvPr>
          <p:cNvSpPr/>
          <p:nvPr/>
        </p:nvSpPr>
        <p:spPr>
          <a:xfrm>
            <a:off x="7513524" y="1528299"/>
            <a:ext cx="380738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FA4043C8-D1B6-4642-8C06-1F1B6CB8EDC0}"/>
              </a:ext>
            </a:extLst>
          </p:cNvPr>
          <p:cNvSpPr/>
          <p:nvPr/>
        </p:nvSpPr>
        <p:spPr>
          <a:xfrm>
            <a:off x="9132800" y="1528298"/>
            <a:ext cx="380738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FE855685-0666-4685-B29C-204D3B0AD4B5}"/>
              </a:ext>
            </a:extLst>
          </p:cNvPr>
          <p:cNvSpPr/>
          <p:nvPr/>
        </p:nvSpPr>
        <p:spPr>
          <a:xfrm>
            <a:off x="5095992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8EF40422-5E39-4457-97C3-27DD1E9C7908}"/>
              </a:ext>
            </a:extLst>
          </p:cNvPr>
          <p:cNvSpPr/>
          <p:nvPr/>
        </p:nvSpPr>
        <p:spPr>
          <a:xfrm>
            <a:off x="5095991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4D975315-CDC3-40DC-B091-294207BCAF27}"/>
              </a:ext>
            </a:extLst>
          </p:cNvPr>
          <p:cNvSpPr/>
          <p:nvPr/>
        </p:nvSpPr>
        <p:spPr>
          <a:xfrm>
            <a:off x="6715269" y="2013194"/>
            <a:ext cx="380738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9D004AA0-14D4-4192-ADAF-11AF0E6AEFCE}"/>
              </a:ext>
            </a:extLst>
          </p:cNvPr>
          <p:cNvSpPr/>
          <p:nvPr/>
        </p:nvSpPr>
        <p:spPr>
          <a:xfrm>
            <a:off x="2678288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BB8599F4-0A8B-41B7-84B6-E68D9F47F3CC}"/>
              </a:ext>
            </a:extLst>
          </p:cNvPr>
          <p:cNvSpPr/>
          <p:nvPr/>
        </p:nvSpPr>
        <p:spPr>
          <a:xfrm>
            <a:off x="2678286" y="2013194"/>
            <a:ext cx="2000015" cy="95967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Resist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633C7F5E-A7A1-4764-8BCF-8DE3B7E577AB}"/>
              </a:ext>
            </a:extLst>
          </p:cNvPr>
          <p:cNvSpPr/>
          <p:nvPr/>
        </p:nvSpPr>
        <p:spPr>
          <a:xfrm>
            <a:off x="260752" y="2972870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57" name="Nadpis 1">
            <a:extLst>
              <a:ext uri="{FF2B5EF4-FFF2-40B4-BE49-F238E27FC236}">
                <a16:creationId xmlns:a16="http://schemas.microsoft.com/office/drawing/2014/main" id="{2002DE72-1C6B-4503-AC5B-94974300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" y="365125"/>
            <a:ext cx="11849491" cy="1325563"/>
          </a:xfrm>
        </p:spPr>
        <p:txBody>
          <a:bodyPr/>
          <a:lstStyle/>
          <a:p>
            <a:r>
              <a:rPr lang="cs-CZ" dirty="0" err="1"/>
              <a:t>Fabrication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Copper</a:t>
            </a:r>
            <a:r>
              <a:rPr lang="cs-CZ" dirty="0"/>
              <a:t> </a:t>
            </a:r>
            <a:r>
              <a:rPr lang="cs-CZ" dirty="0" err="1"/>
              <a:t>phthalocyanines</a:t>
            </a:r>
            <a:r>
              <a:rPr lang="cs-CZ" dirty="0"/>
              <a:t> (</a:t>
            </a:r>
            <a:r>
              <a:rPr lang="cs-CZ" dirty="0" err="1"/>
              <a:t>CuPC</a:t>
            </a:r>
            <a:r>
              <a:rPr lang="cs-CZ" dirty="0"/>
              <a:t>) </a:t>
            </a:r>
            <a:r>
              <a:rPr lang="cs-CZ" dirty="0" err="1"/>
              <a:t>disks</a:t>
            </a:r>
            <a:endParaRPr lang="cs-CZ" dirty="0"/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AF85E20F-E5D9-4FEA-9301-8F8F0F1BA6AB}"/>
              </a:ext>
            </a:extLst>
          </p:cNvPr>
          <p:cNvSpPr txBox="1"/>
          <p:nvPr/>
        </p:nvSpPr>
        <p:spPr>
          <a:xfrm>
            <a:off x="260581" y="3765350"/>
            <a:ext cx="20000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Substrate</a:t>
            </a:r>
            <a:endParaRPr lang="cs-CZ" dirty="0"/>
          </a:p>
          <a:p>
            <a:pPr algn="ctr"/>
            <a:r>
              <a:rPr lang="cs-CZ" dirty="0" err="1"/>
              <a:t>cutting</a:t>
            </a:r>
            <a:r>
              <a:rPr lang="cs-CZ" dirty="0"/>
              <a:t> </a:t>
            </a:r>
            <a:r>
              <a:rPr lang="en-US" dirty="0"/>
              <a:t>&amp;</a:t>
            </a:r>
            <a:r>
              <a:rPr lang="cs-CZ" dirty="0"/>
              <a:t> </a:t>
            </a:r>
            <a:r>
              <a:rPr lang="cs-CZ" dirty="0" err="1"/>
              <a:t>cleaning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(Acetone, IPA, </a:t>
            </a:r>
            <a:r>
              <a:rPr lang="cs-CZ" dirty="0" err="1"/>
              <a:t>ultrasound</a:t>
            </a:r>
            <a:r>
              <a:rPr lang="cs-CZ" dirty="0"/>
              <a:t>)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CD634FA3-DB06-4485-B68F-623569B3F004}"/>
              </a:ext>
            </a:extLst>
          </p:cNvPr>
          <p:cNvSpPr txBox="1"/>
          <p:nvPr/>
        </p:nvSpPr>
        <p:spPr>
          <a:xfrm>
            <a:off x="2676368" y="3765350"/>
            <a:ext cx="2000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Resist</a:t>
            </a:r>
            <a:r>
              <a:rPr lang="cs-CZ" dirty="0"/>
              <a:t> </a:t>
            </a:r>
            <a:r>
              <a:rPr lang="cs-CZ" dirty="0" err="1"/>
              <a:t>spincoating</a:t>
            </a:r>
            <a:r>
              <a:rPr lang="cs-CZ" dirty="0"/>
              <a:t> </a:t>
            </a:r>
            <a:r>
              <a:rPr lang="en-US" dirty="0"/>
              <a:t>&amp; EBL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CSAR AR-P6200.09</a:t>
            </a:r>
          </a:p>
          <a:p>
            <a:pPr algn="ctr"/>
            <a:r>
              <a:rPr lang="cs-CZ" dirty="0"/>
              <a:t>PMMA AR-P649.04</a:t>
            </a:r>
          </a:p>
          <a:p>
            <a:pPr algn="ctr"/>
            <a:r>
              <a:rPr lang="cs-CZ" dirty="0"/>
              <a:t>PMMA AR-P679.04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318BB1A8-3D19-488B-93FD-02F9F4606452}"/>
              </a:ext>
            </a:extLst>
          </p:cNvPr>
          <p:cNvSpPr txBox="1"/>
          <p:nvPr/>
        </p:nvSpPr>
        <p:spPr>
          <a:xfrm>
            <a:off x="5095471" y="3765350"/>
            <a:ext cx="2000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Developing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AR 600-564</a:t>
            </a:r>
          </a:p>
          <a:p>
            <a:pPr algn="ctr"/>
            <a:r>
              <a:rPr lang="cs-CZ" dirty="0"/>
              <a:t>AR 600-56</a:t>
            </a:r>
          </a:p>
          <a:p>
            <a:pPr algn="ctr"/>
            <a:r>
              <a:rPr lang="cs-CZ" dirty="0"/>
              <a:t>+ IPA + DEMI</a:t>
            </a:r>
            <a:endParaRPr lang="en-US" dirty="0"/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1EBA002D-8D35-44D3-B14F-CCA22FD7B2EB}"/>
              </a:ext>
            </a:extLst>
          </p:cNvPr>
          <p:cNvSpPr txBox="1"/>
          <p:nvPr/>
        </p:nvSpPr>
        <p:spPr>
          <a:xfrm>
            <a:off x="7512653" y="3765350"/>
            <a:ext cx="2000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CuPC</a:t>
            </a:r>
            <a:r>
              <a:rPr lang="en-US" dirty="0"/>
              <a:t> deposition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cs-CZ" dirty="0"/>
              <a:t>MBE in UHV</a:t>
            </a:r>
          </a:p>
          <a:p>
            <a:pPr algn="ctr"/>
            <a:r>
              <a:rPr lang="cs-CZ" dirty="0"/>
              <a:t>(sample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limitation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C3516E5E-B2D9-45BC-9EC6-911FE06591EC}"/>
              </a:ext>
            </a:extLst>
          </p:cNvPr>
          <p:cNvSpPr txBox="1"/>
          <p:nvPr/>
        </p:nvSpPr>
        <p:spPr>
          <a:xfrm>
            <a:off x="9929313" y="3765350"/>
            <a:ext cx="20000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Lift-off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×</a:t>
            </a:r>
            <a:r>
              <a:rPr lang="en-US" dirty="0"/>
              <a:t> Dioxolane for CSAR (AR 600-71)</a:t>
            </a:r>
            <a:r>
              <a:rPr lang="cs-CZ" dirty="0"/>
              <a:t>,</a:t>
            </a:r>
            <a:endParaRPr lang="en-US" dirty="0"/>
          </a:p>
          <a:p>
            <a:pPr algn="ctr"/>
            <a:r>
              <a:rPr lang="en-US" dirty="0" err="1"/>
              <a:t>CuPC</a:t>
            </a:r>
            <a:r>
              <a:rPr lang="en-US" dirty="0"/>
              <a:t> destroyed quickly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OK</a:t>
            </a:r>
            <a:r>
              <a:rPr lang="en-US" dirty="0"/>
              <a:t> Acetone for PMMA </a:t>
            </a:r>
            <a:r>
              <a:rPr lang="en-US" dirty="0" err="1"/>
              <a:t>CuPC</a:t>
            </a:r>
            <a:r>
              <a:rPr lang="cs-CZ" dirty="0"/>
              <a:t>,</a:t>
            </a:r>
            <a:r>
              <a:rPr lang="en-US" dirty="0"/>
              <a:t> destroyed slowly</a:t>
            </a:r>
          </a:p>
        </p:txBody>
      </p:sp>
      <p:sp>
        <p:nvSpPr>
          <p:cNvPr id="63" name="Krychle 62">
            <a:extLst>
              <a:ext uri="{FF2B5EF4-FFF2-40B4-BE49-F238E27FC236}">
                <a16:creationId xmlns:a16="http://schemas.microsoft.com/office/drawing/2014/main" id="{3371D9D4-5344-4D1F-8E73-F0A9A0DB6C86}"/>
              </a:ext>
            </a:extLst>
          </p:cNvPr>
          <p:cNvSpPr/>
          <p:nvPr/>
        </p:nvSpPr>
        <p:spPr>
          <a:xfrm>
            <a:off x="6658719" y="6029890"/>
            <a:ext cx="1597405" cy="610387"/>
          </a:xfrm>
          <a:prstGeom prst="cube">
            <a:avLst>
              <a:gd name="adj" fmla="val 53992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4" name="Válec 63">
            <a:extLst>
              <a:ext uri="{FF2B5EF4-FFF2-40B4-BE49-F238E27FC236}">
                <a16:creationId xmlns:a16="http://schemas.microsoft.com/office/drawing/2014/main" id="{DFCBF562-6444-4C64-BC7A-5380CAEC352B}"/>
              </a:ext>
            </a:extLst>
          </p:cNvPr>
          <p:cNvSpPr/>
          <p:nvPr/>
        </p:nvSpPr>
        <p:spPr>
          <a:xfrm>
            <a:off x="6915811" y="6182487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Válec 64">
            <a:extLst>
              <a:ext uri="{FF2B5EF4-FFF2-40B4-BE49-F238E27FC236}">
                <a16:creationId xmlns:a16="http://schemas.microsoft.com/office/drawing/2014/main" id="{9C0A8D71-0106-4A1F-B7B5-7EBE968445BA}"/>
              </a:ext>
            </a:extLst>
          </p:cNvPr>
          <p:cNvSpPr/>
          <p:nvPr/>
        </p:nvSpPr>
        <p:spPr>
          <a:xfrm>
            <a:off x="7430491" y="6182487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Válec 65">
            <a:extLst>
              <a:ext uri="{FF2B5EF4-FFF2-40B4-BE49-F238E27FC236}">
                <a16:creationId xmlns:a16="http://schemas.microsoft.com/office/drawing/2014/main" id="{3156508C-9D54-4164-B56F-03C7F8DF8951}"/>
              </a:ext>
            </a:extLst>
          </p:cNvPr>
          <p:cNvSpPr/>
          <p:nvPr/>
        </p:nvSpPr>
        <p:spPr>
          <a:xfrm>
            <a:off x="7090479" y="6041101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Válec 66">
            <a:extLst>
              <a:ext uri="{FF2B5EF4-FFF2-40B4-BE49-F238E27FC236}">
                <a16:creationId xmlns:a16="http://schemas.microsoft.com/office/drawing/2014/main" id="{60E9F55D-6463-4A16-B7BE-258BC500335E}"/>
              </a:ext>
            </a:extLst>
          </p:cNvPr>
          <p:cNvSpPr/>
          <p:nvPr/>
        </p:nvSpPr>
        <p:spPr>
          <a:xfrm>
            <a:off x="7595836" y="6041101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1FEE8840-C678-4869-AE7E-1D317328DE98}"/>
              </a:ext>
            </a:extLst>
          </p:cNvPr>
          <p:cNvSpPr txBox="1"/>
          <p:nvPr/>
        </p:nvSpPr>
        <p:spPr>
          <a:xfrm>
            <a:off x="4864061" y="5819765"/>
            <a:ext cx="178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Diameter</a:t>
            </a:r>
            <a:r>
              <a:rPr lang="cs-CZ" dirty="0"/>
              <a:t> </a:t>
            </a:r>
            <a:r>
              <a:rPr lang="cs-CZ" b="1" dirty="0"/>
              <a:t>5 </a:t>
            </a:r>
            <a:r>
              <a:rPr lang="cs-CZ" b="1" dirty="0">
                <a:latin typeface="Symbol" panose="05050102010706020507" pitchFamily="18" charset="2"/>
              </a:rPr>
              <a:t>m</a:t>
            </a:r>
            <a:r>
              <a:rPr lang="cs-CZ" b="1" dirty="0"/>
              <a:t>m</a:t>
            </a:r>
          </a:p>
          <a:p>
            <a:r>
              <a:rPr lang="cs-CZ" dirty="0" err="1"/>
              <a:t>Height</a:t>
            </a:r>
            <a:r>
              <a:rPr lang="cs-CZ" dirty="0"/>
              <a:t> </a:t>
            </a:r>
            <a:r>
              <a:rPr lang="en-US" dirty="0"/>
              <a:t>~</a:t>
            </a:r>
            <a:r>
              <a:rPr lang="en-US" b="1" dirty="0"/>
              <a:t>100 nm</a:t>
            </a:r>
            <a:endParaRPr lang="cs-CZ" b="1" dirty="0"/>
          </a:p>
          <a:p>
            <a:r>
              <a:rPr lang="cs-CZ" dirty="0" err="1"/>
              <a:t>Pitch</a:t>
            </a:r>
            <a:r>
              <a:rPr lang="cs-CZ" dirty="0"/>
              <a:t> </a:t>
            </a:r>
            <a:r>
              <a:rPr lang="cs-CZ" b="1" dirty="0"/>
              <a:t>10 </a:t>
            </a:r>
            <a:r>
              <a:rPr lang="cs-CZ" b="1" dirty="0">
                <a:latin typeface="Symbol" panose="05050102010706020507" pitchFamily="18" charset="2"/>
              </a:rPr>
              <a:t>m</a:t>
            </a:r>
            <a:r>
              <a:rPr lang="cs-CZ" b="1" dirty="0"/>
              <a:t>m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00FA018F-8DD7-45CB-8DF6-C45CF3F3DC81}"/>
              </a:ext>
            </a:extLst>
          </p:cNvPr>
          <p:cNvSpPr txBox="1"/>
          <p:nvPr/>
        </p:nvSpPr>
        <p:spPr>
          <a:xfrm>
            <a:off x="2892662" y="5840012"/>
            <a:ext cx="1783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Expected</a:t>
            </a:r>
            <a:r>
              <a:rPr lang="cs-CZ" dirty="0"/>
              <a:t> sample</a:t>
            </a:r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D91029CF-6E1B-48E2-9329-612B4F6852C8}"/>
              </a:ext>
            </a:extLst>
          </p:cNvPr>
          <p:cNvSpPr/>
          <p:nvPr/>
        </p:nvSpPr>
        <p:spPr>
          <a:xfrm>
            <a:off x="2892663" y="5809285"/>
            <a:ext cx="5564246" cy="9338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42F8B815-5E8B-4760-A1FB-123A210A2094}"/>
              </a:ext>
            </a:extLst>
          </p:cNvPr>
          <p:cNvSpPr/>
          <p:nvPr/>
        </p:nvSpPr>
        <p:spPr>
          <a:xfrm>
            <a:off x="3206496" y="148132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533AF74-3C8A-41AE-932D-D68AE122CE4D}"/>
              </a:ext>
            </a:extLst>
          </p:cNvPr>
          <p:cNvCxnSpPr>
            <a:cxnSpLocks/>
          </p:cNvCxnSpPr>
          <p:nvPr/>
        </p:nvCxnSpPr>
        <p:spPr>
          <a:xfrm>
            <a:off x="3250311" y="157822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ál 34">
            <a:extLst>
              <a:ext uri="{FF2B5EF4-FFF2-40B4-BE49-F238E27FC236}">
                <a16:creationId xmlns:a16="http://schemas.microsoft.com/office/drawing/2014/main" id="{79AA2E1C-2A05-464A-8350-6E78B4B60CE9}"/>
              </a:ext>
            </a:extLst>
          </p:cNvPr>
          <p:cNvSpPr/>
          <p:nvPr/>
        </p:nvSpPr>
        <p:spPr>
          <a:xfrm>
            <a:off x="3358896" y="168325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6514F6C1-7C39-4ACF-9800-351E3EBE2026}"/>
              </a:ext>
            </a:extLst>
          </p:cNvPr>
          <p:cNvCxnSpPr>
            <a:cxnSpLocks/>
          </p:cNvCxnSpPr>
          <p:nvPr/>
        </p:nvCxnSpPr>
        <p:spPr>
          <a:xfrm>
            <a:off x="3402711" y="178015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ál 36">
            <a:extLst>
              <a:ext uri="{FF2B5EF4-FFF2-40B4-BE49-F238E27FC236}">
                <a16:creationId xmlns:a16="http://schemas.microsoft.com/office/drawing/2014/main" id="{36654592-F66C-4018-A7FA-3A27AC27F871}"/>
              </a:ext>
            </a:extLst>
          </p:cNvPr>
          <p:cNvSpPr/>
          <p:nvPr/>
        </p:nvSpPr>
        <p:spPr>
          <a:xfrm>
            <a:off x="3566863" y="1462597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8223388B-74E6-4426-957E-B73B5EF11A14}"/>
              </a:ext>
            </a:extLst>
          </p:cNvPr>
          <p:cNvCxnSpPr>
            <a:cxnSpLocks/>
          </p:cNvCxnSpPr>
          <p:nvPr/>
        </p:nvCxnSpPr>
        <p:spPr>
          <a:xfrm>
            <a:off x="3610678" y="1559498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ál 38">
            <a:extLst>
              <a:ext uri="{FF2B5EF4-FFF2-40B4-BE49-F238E27FC236}">
                <a16:creationId xmlns:a16="http://schemas.microsoft.com/office/drawing/2014/main" id="{30DECE54-DC31-49D5-A425-BF1833004CAB}"/>
              </a:ext>
            </a:extLst>
          </p:cNvPr>
          <p:cNvSpPr/>
          <p:nvPr/>
        </p:nvSpPr>
        <p:spPr>
          <a:xfrm>
            <a:off x="3206496" y="1821297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58BC3AD0-4F49-47B8-AEEA-9946C85C76FA}"/>
              </a:ext>
            </a:extLst>
          </p:cNvPr>
          <p:cNvCxnSpPr>
            <a:cxnSpLocks/>
          </p:cNvCxnSpPr>
          <p:nvPr/>
        </p:nvCxnSpPr>
        <p:spPr>
          <a:xfrm>
            <a:off x="3250311" y="1918198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ál 47">
            <a:extLst>
              <a:ext uri="{FF2B5EF4-FFF2-40B4-BE49-F238E27FC236}">
                <a16:creationId xmlns:a16="http://schemas.microsoft.com/office/drawing/2014/main" id="{6D2FF260-1A15-447A-8E43-9D8455038C55}"/>
              </a:ext>
            </a:extLst>
          </p:cNvPr>
          <p:cNvSpPr/>
          <p:nvPr/>
        </p:nvSpPr>
        <p:spPr>
          <a:xfrm>
            <a:off x="3803904" y="1822250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4498068D-DCC8-41EF-9F3F-B08D401CCBBA}"/>
              </a:ext>
            </a:extLst>
          </p:cNvPr>
          <p:cNvCxnSpPr>
            <a:cxnSpLocks/>
          </p:cNvCxnSpPr>
          <p:nvPr/>
        </p:nvCxnSpPr>
        <p:spPr>
          <a:xfrm>
            <a:off x="3847719" y="1919151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ál 51">
            <a:extLst>
              <a:ext uri="{FF2B5EF4-FFF2-40B4-BE49-F238E27FC236}">
                <a16:creationId xmlns:a16="http://schemas.microsoft.com/office/drawing/2014/main" id="{C2DB9DAC-678D-4231-B41C-E8302332064A}"/>
              </a:ext>
            </a:extLst>
          </p:cNvPr>
          <p:cNvSpPr/>
          <p:nvPr/>
        </p:nvSpPr>
        <p:spPr>
          <a:xfrm>
            <a:off x="3609086" y="173786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09A3E5BA-7FA4-492A-A0DA-0B760D87A9EA}"/>
              </a:ext>
            </a:extLst>
          </p:cNvPr>
          <p:cNvCxnSpPr>
            <a:cxnSpLocks/>
          </p:cNvCxnSpPr>
          <p:nvPr/>
        </p:nvCxnSpPr>
        <p:spPr>
          <a:xfrm>
            <a:off x="3652901" y="183476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ál 67">
            <a:extLst>
              <a:ext uri="{FF2B5EF4-FFF2-40B4-BE49-F238E27FC236}">
                <a16:creationId xmlns:a16="http://schemas.microsoft.com/office/drawing/2014/main" id="{8982A556-13BD-4086-B5B9-FBAC2BC191EC}"/>
              </a:ext>
            </a:extLst>
          </p:cNvPr>
          <p:cNvSpPr/>
          <p:nvPr/>
        </p:nvSpPr>
        <p:spPr>
          <a:xfrm>
            <a:off x="4016105" y="1621500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0" name="Přímá spojnice 69">
            <a:extLst>
              <a:ext uri="{FF2B5EF4-FFF2-40B4-BE49-F238E27FC236}">
                <a16:creationId xmlns:a16="http://schemas.microsoft.com/office/drawing/2014/main" id="{30B0F80D-EBCE-4A49-9B32-315C752A8FF3}"/>
              </a:ext>
            </a:extLst>
          </p:cNvPr>
          <p:cNvCxnSpPr>
            <a:cxnSpLocks/>
          </p:cNvCxnSpPr>
          <p:nvPr/>
        </p:nvCxnSpPr>
        <p:spPr>
          <a:xfrm>
            <a:off x="4059920" y="1718401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ál 72">
            <a:extLst>
              <a:ext uri="{FF2B5EF4-FFF2-40B4-BE49-F238E27FC236}">
                <a16:creationId xmlns:a16="http://schemas.microsoft.com/office/drawing/2014/main" id="{1C3AEC16-1CEA-4498-9531-8C1EE0C8BF11}"/>
              </a:ext>
            </a:extLst>
          </p:cNvPr>
          <p:cNvSpPr/>
          <p:nvPr/>
        </p:nvSpPr>
        <p:spPr>
          <a:xfrm>
            <a:off x="3831336" y="1458468"/>
            <a:ext cx="189992" cy="1899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F8A5B793-1D6F-4FFE-9CDC-1F685B7657B9}"/>
              </a:ext>
            </a:extLst>
          </p:cNvPr>
          <p:cNvCxnSpPr>
            <a:cxnSpLocks/>
          </p:cNvCxnSpPr>
          <p:nvPr/>
        </p:nvCxnSpPr>
        <p:spPr>
          <a:xfrm>
            <a:off x="3875151" y="1555369"/>
            <a:ext cx="10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EEA6E527-361F-4608-B522-5322AC75E3A2}"/>
              </a:ext>
            </a:extLst>
          </p:cNvPr>
          <p:cNvCxnSpPr/>
          <p:nvPr/>
        </p:nvCxnSpPr>
        <p:spPr>
          <a:xfrm>
            <a:off x="2831702" y="4772435"/>
            <a:ext cx="16909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4CC796C2-FD99-4B81-BA92-3A50C79FC72B}"/>
              </a:ext>
            </a:extLst>
          </p:cNvPr>
          <p:cNvCxnSpPr/>
          <p:nvPr/>
        </p:nvCxnSpPr>
        <p:spPr>
          <a:xfrm>
            <a:off x="10146902" y="4498115"/>
            <a:ext cx="16909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>
            <a:extLst>
              <a:ext uri="{FF2B5EF4-FFF2-40B4-BE49-F238E27FC236}">
                <a16:creationId xmlns:a16="http://schemas.microsoft.com/office/drawing/2014/main" id="{D992EF3B-722E-42F4-A6C7-08BB4DDA299D}"/>
              </a:ext>
            </a:extLst>
          </p:cNvPr>
          <p:cNvCxnSpPr/>
          <p:nvPr/>
        </p:nvCxnSpPr>
        <p:spPr>
          <a:xfrm>
            <a:off x="10006790" y="4772435"/>
            <a:ext cx="16909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>
            <a:extLst>
              <a:ext uri="{FF2B5EF4-FFF2-40B4-BE49-F238E27FC236}">
                <a16:creationId xmlns:a16="http://schemas.microsoft.com/office/drawing/2014/main" id="{5EFEE211-B048-4E31-87C0-D753C7DCDF9C}"/>
              </a:ext>
            </a:extLst>
          </p:cNvPr>
          <p:cNvCxnSpPr/>
          <p:nvPr/>
        </p:nvCxnSpPr>
        <p:spPr>
          <a:xfrm>
            <a:off x="10077910" y="5036595"/>
            <a:ext cx="16909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>
            <a:extLst>
              <a:ext uri="{FF2B5EF4-FFF2-40B4-BE49-F238E27FC236}">
                <a16:creationId xmlns:a16="http://schemas.microsoft.com/office/drawing/2014/main" id="{8A1318EF-A28E-49BB-8FE9-8C1DDD736A18}"/>
              </a:ext>
            </a:extLst>
          </p:cNvPr>
          <p:cNvCxnSpPr/>
          <p:nvPr/>
        </p:nvCxnSpPr>
        <p:spPr>
          <a:xfrm>
            <a:off x="10077910" y="5331235"/>
            <a:ext cx="16909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>
            <a:extLst>
              <a:ext uri="{FF2B5EF4-FFF2-40B4-BE49-F238E27FC236}">
                <a16:creationId xmlns:a16="http://schemas.microsoft.com/office/drawing/2014/main" id="{33A2D41F-94F2-4703-958A-3CC7741DC3AC}"/>
              </a:ext>
            </a:extLst>
          </p:cNvPr>
          <p:cNvCxnSpPr/>
          <p:nvPr/>
        </p:nvCxnSpPr>
        <p:spPr>
          <a:xfrm>
            <a:off x="5250543" y="4759510"/>
            <a:ext cx="16909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B1C01753-90F9-442A-9813-CBF94F82B753}"/>
              </a:ext>
            </a:extLst>
          </p:cNvPr>
          <p:cNvSpPr txBox="1"/>
          <p:nvPr/>
        </p:nvSpPr>
        <p:spPr>
          <a:xfrm>
            <a:off x="7223667" y="70157"/>
            <a:ext cx="3237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JL, Tomáš </a:t>
            </a:r>
            <a:r>
              <a:rPr lang="cs-CZ" dirty="0" err="1"/>
              <a:t>Krajňák</a:t>
            </a:r>
            <a:r>
              <a:rPr lang="cs-CZ" dirty="0"/>
              <a:t>, Peter </a:t>
            </a:r>
            <a:r>
              <a:rPr lang="cs-CZ" dirty="0" err="1"/>
              <a:t>Kepič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 descr="Obsah obrázku světlo, noční obloha&#10;&#10;Popis byl vytvořen automaticky">
            <a:extLst>
              <a:ext uri="{FF2B5EF4-FFF2-40B4-BE49-F238E27FC236}">
                <a16:creationId xmlns:a16="http://schemas.microsoft.com/office/drawing/2014/main" id="{635B690E-FCFE-41C9-B449-96300755A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2" t="4745" r="18742" b="8785"/>
          <a:stretch/>
        </p:blipFill>
        <p:spPr>
          <a:xfrm>
            <a:off x="345146" y="2319579"/>
            <a:ext cx="3363008" cy="3735464"/>
          </a:xfrm>
          <a:prstGeom prst="rect">
            <a:avLst/>
          </a:prstGeom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8CFAE6E7-0B37-45D4-9D82-0B0BA86C1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7"/>
          <a:stretch/>
        </p:blipFill>
        <p:spPr>
          <a:xfrm>
            <a:off x="8069376" y="2319579"/>
            <a:ext cx="3866853" cy="386478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3D06CE-F774-4562-B023-D466F9B8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CuPC</a:t>
            </a:r>
            <a:r>
              <a:rPr lang="cs-CZ" dirty="0"/>
              <a:t> </a:t>
            </a:r>
            <a:r>
              <a:rPr lang="cs-CZ" dirty="0" err="1"/>
              <a:t>disks</a:t>
            </a:r>
            <a:r>
              <a:rPr lang="cs-CZ" dirty="0"/>
              <a:t> (</a:t>
            </a:r>
            <a:r>
              <a:rPr lang="cs-CZ" dirty="0" err="1"/>
              <a:t>optimization</a:t>
            </a:r>
            <a:r>
              <a:rPr lang="cs-CZ" dirty="0"/>
              <a:t> in </a:t>
            </a:r>
            <a:r>
              <a:rPr lang="cs-CZ" dirty="0" err="1"/>
              <a:t>progress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7DD0AC-11B5-458E-B068-C257965CF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151"/>
            <a:ext cx="11231880" cy="4351338"/>
          </a:xfrm>
        </p:spPr>
        <p:txBody>
          <a:bodyPr>
            <a:normAutofit/>
          </a:bodyPr>
          <a:lstStyle/>
          <a:p>
            <a:r>
              <a:rPr lang="cs-CZ" sz="1800" dirty="0"/>
              <a:t>Silicon </a:t>
            </a:r>
            <a:r>
              <a:rPr lang="cs-CZ" sz="1800" dirty="0" err="1"/>
              <a:t>substrate</a:t>
            </a:r>
            <a:r>
              <a:rPr lang="cs-CZ" sz="1800" dirty="0"/>
              <a:t> (3x3 mm</a:t>
            </a:r>
            <a:r>
              <a:rPr lang="cs-CZ" sz="1800" baseline="30000" dirty="0"/>
              <a:t>2</a:t>
            </a:r>
            <a:r>
              <a:rPr lang="cs-CZ" sz="1800" dirty="0"/>
              <a:t>), </a:t>
            </a:r>
            <a:r>
              <a:rPr lang="en-US" sz="1800" dirty="0"/>
              <a:t>PMMA AR-P 6</a:t>
            </a:r>
            <a:r>
              <a:rPr lang="cs-CZ" sz="1800" dirty="0"/>
              <a:t>4</a:t>
            </a:r>
            <a:r>
              <a:rPr lang="en-US" sz="1800" dirty="0"/>
              <a:t>9.04</a:t>
            </a:r>
            <a:r>
              <a:rPr lang="cs-CZ" sz="1800" dirty="0"/>
              <a:t>, </a:t>
            </a:r>
            <a:r>
              <a:rPr lang="cs-CZ" sz="1800" dirty="0" err="1"/>
              <a:t>CuPC</a:t>
            </a:r>
            <a:r>
              <a:rPr lang="cs-CZ" sz="1800" dirty="0"/>
              <a:t> </a:t>
            </a:r>
            <a:r>
              <a:rPr lang="cs-CZ" sz="1800" dirty="0" err="1"/>
              <a:t>deposition</a:t>
            </a:r>
            <a:r>
              <a:rPr lang="cs-CZ" sz="1800" dirty="0"/>
              <a:t> (30 min), Lift-</a:t>
            </a:r>
            <a:r>
              <a:rPr lang="cs-CZ" sz="1800" dirty="0" err="1"/>
              <a:t>off</a:t>
            </a:r>
            <a:r>
              <a:rPr lang="cs-CZ" sz="1800" dirty="0"/>
              <a:t> </a:t>
            </a:r>
            <a:r>
              <a:rPr lang="cs-CZ" sz="1800" dirty="0" err="1"/>
              <a:t>using</a:t>
            </a:r>
            <a:r>
              <a:rPr lang="cs-CZ" sz="1800" dirty="0"/>
              <a:t> Acetone (10 s, </a:t>
            </a:r>
            <a:r>
              <a:rPr lang="cs-CZ" sz="1800" dirty="0" err="1"/>
              <a:t>ultrasound</a:t>
            </a:r>
            <a:r>
              <a:rPr lang="cs-CZ" sz="1800" dirty="0"/>
              <a:t>)</a:t>
            </a:r>
          </a:p>
        </p:txBody>
      </p:sp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CFCA9EF4-3C58-4CB2-B82B-B68E5111BE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0" b="10560"/>
          <a:stretch/>
        </p:blipFill>
        <p:spPr>
          <a:xfrm>
            <a:off x="3980196" y="5134928"/>
            <a:ext cx="3866400" cy="1398225"/>
          </a:xfrm>
          <a:prstGeom prst="rect">
            <a:avLst/>
          </a:prstGeom>
        </p:spPr>
      </p:pic>
      <p:sp>
        <p:nvSpPr>
          <p:cNvPr id="20" name="Levá složená závorka 19">
            <a:extLst>
              <a:ext uri="{FF2B5EF4-FFF2-40B4-BE49-F238E27FC236}">
                <a16:creationId xmlns:a16="http://schemas.microsoft.com/office/drawing/2014/main" id="{919BFBED-3920-43BA-AAE3-3A72E1870712}"/>
              </a:ext>
            </a:extLst>
          </p:cNvPr>
          <p:cNvSpPr/>
          <p:nvPr/>
        </p:nvSpPr>
        <p:spPr>
          <a:xfrm rot="10800000">
            <a:off x="6471405" y="5522391"/>
            <a:ext cx="139058" cy="311649"/>
          </a:xfrm>
          <a:prstGeom prst="lef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26724A6-A140-4ADE-98CA-A55F478199EE}"/>
              </a:ext>
            </a:extLst>
          </p:cNvPr>
          <p:cNvSpPr txBox="1"/>
          <p:nvPr/>
        </p:nvSpPr>
        <p:spPr>
          <a:xfrm>
            <a:off x="6163315" y="5922125"/>
            <a:ext cx="114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cs-CZ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5 </a:t>
            </a:r>
            <a:r>
              <a:rPr lang="cs-CZ" dirty="0" err="1">
                <a:solidFill>
                  <a:srgbClr val="FF0000"/>
                </a:solidFill>
              </a:rPr>
              <a:t>nm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18D6E32-E0EA-42C3-9A90-ACBFDA8D541D}"/>
              </a:ext>
            </a:extLst>
          </p:cNvPr>
          <p:cNvSpPr txBox="1"/>
          <p:nvPr/>
        </p:nvSpPr>
        <p:spPr>
          <a:xfrm>
            <a:off x="4114777" y="4101501"/>
            <a:ext cx="3763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CuPC</a:t>
            </a:r>
            <a:r>
              <a:rPr lang="en-US" dirty="0"/>
              <a:t> disks stable in SEM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In-beam BSE (poor contrast)</a:t>
            </a:r>
            <a:endParaRPr lang="cs-CZ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9B02E2B3-52F4-4558-A5C7-B12E8049DBC6}"/>
              </a:ext>
            </a:extLst>
          </p:cNvPr>
          <p:cNvSpPr txBox="1"/>
          <p:nvPr/>
        </p:nvSpPr>
        <p:spPr>
          <a:xfrm>
            <a:off x="345146" y="6055043"/>
            <a:ext cx="3363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Very faint </a:t>
            </a:r>
            <a:r>
              <a:rPr lang="cs-CZ" dirty="0" err="1"/>
              <a:t>CuPC</a:t>
            </a:r>
            <a:r>
              <a:rPr lang="cs-CZ" dirty="0"/>
              <a:t> </a:t>
            </a:r>
            <a:r>
              <a:rPr lang="cs-CZ" dirty="0" err="1"/>
              <a:t>disks</a:t>
            </a:r>
            <a:r>
              <a:rPr lang="en-US" dirty="0"/>
              <a:t> present</a:t>
            </a:r>
            <a:endParaRPr lang="cs-CZ" dirty="0"/>
          </a:p>
          <a:p>
            <a:pPr algn="ctr"/>
            <a:r>
              <a:rPr lang="cs-CZ" dirty="0"/>
              <a:t> in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microscopy</a:t>
            </a:r>
            <a:r>
              <a:rPr lang="cs-CZ" dirty="0"/>
              <a:t> BF/DF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F7B2E086-149B-4704-8718-5045ED9AC1BC}"/>
              </a:ext>
            </a:extLst>
          </p:cNvPr>
          <p:cNvSpPr/>
          <p:nvPr/>
        </p:nvSpPr>
        <p:spPr>
          <a:xfrm>
            <a:off x="1476263" y="4466110"/>
            <a:ext cx="19304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EE13470B-ED51-4BA9-8823-436A53416C81}"/>
              </a:ext>
            </a:extLst>
          </p:cNvPr>
          <p:cNvSpPr/>
          <p:nvPr/>
        </p:nvSpPr>
        <p:spPr>
          <a:xfrm>
            <a:off x="1788163" y="4472902"/>
            <a:ext cx="19304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5E1D7583-B2D7-427C-9288-012BFCE344CF}"/>
              </a:ext>
            </a:extLst>
          </p:cNvPr>
          <p:cNvSpPr/>
          <p:nvPr/>
        </p:nvSpPr>
        <p:spPr>
          <a:xfrm>
            <a:off x="1473657" y="4763290"/>
            <a:ext cx="19304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CAB6C878-D46F-4200-BE5D-B2FCDC38BD6D}"/>
              </a:ext>
            </a:extLst>
          </p:cNvPr>
          <p:cNvSpPr/>
          <p:nvPr/>
        </p:nvSpPr>
        <p:spPr>
          <a:xfrm>
            <a:off x="1788163" y="4763290"/>
            <a:ext cx="19304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56C0078-4316-48DB-A940-95722DFE5B5D}"/>
              </a:ext>
            </a:extLst>
          </p:cNvPr>
          <p:cNvSpPr/>
          <p:nvPr/>
        </p:nvSpPr>
        <p:spPr>
          <a:xfrm>
            <a:off x="5095992" y="2847217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F97AC6EF-462B-45EC-AEBC-20D875B48664}"/>
              </a:ext>
            </a:extLst>
          </p:cNvPr>
          <p:cNvSpPr/>
          <p:nvPr/>
        </p:nvSpPr>
        <p:spPr>
          <a:xfrm>
            <a:off x="5635751" y="2362322"/>
            <a:ext cx="920497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CuPC</a:t>
            </a:r>
            <a:r>
              <a:rPr lang="en-US" sz="1400" dirty="0">
                <a:solidFill>
                  <a:schemeClr val="tx1"/>
                </a:solidFill>
              </a:rPr>
              <a:t> disk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40E5D38-3E9B-489E-9F94-348BA431654E}"/>
              </a:ext>
            </a:extLst>
          </p:cNvPr>
          <p:cNvSpPr/>
          <p:nvPr/>
        </p:nvSpPr>
        <p:spPr>
          <a:xfrm>
            <a:off x="9755971" y="5042546"/>
            <a:ext cx="868037" cy="3183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8ED6AB8F-57D7-4156-AC9F-C7CD905C0AA1}"/>
              </a:ext>
            </a:extLst>
          </p:cNvPr>
          <p:cNvCxnSpPr>
            <a:cxnSpLocks/>
          </p:cNvCxnSpPr>
          <p:nvPr/>
        </p:nvCxnSpPr>
        <p:spPr>
          <a:xfrm flipV="1">
            <a:off x="3973648" y="5042546"/>
            <a:ext cx="5782323" cy="9238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C108C5DC-F073-408C-A323-E99BDA03F84A}"/>
              </a:ext>
            </a:extLst>
          </p:cNvPr>
          <p:cNvSpPr/>
          <p:nvPr/>
        </p:nvSpPr>
        <p:spPr>
          <a:xfrm>
            <a:off x="3986291" y="5134928"/>
            <a:ext cx="3866853" cy="13982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B18BB36E-702E-4304-89BD-D8A1A255E187}"/>
              </a:ext>
            </a:extLst>
          </p:cNvPr>
          <p:cNvCxnSpPr>
            <a:cxnSpLocks/>
          </p:cNvCxnSpPr>
          <p:nvPr/>
        </p:nvCxnSpPr>
        <p:spPr>
          <a:xfrm flipV="1">
            <a:off x="7853144" y="5360850"/>
            <a:ext cx="2770864" cy="117230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vá složená závorka 28">
            <a:extLst>
              <a:ext uri="{FF2B5EF4-FFF2-40B4-BE49-F238E27FC236}">
                <a16:creationId xmlns:a16="http://schemas.microsoft.com/office/drawing/2014/main" id="{254607A8-82F3-4BC4-A57C-297FC892DF61}"/>
              </a:ext>
            </a:extLst>
          </p:cNvPr>
          <p:cNvSpPr/>
          <p:nvPr/>
        </p:nvSpPr>
        <p:spPr>
          <a:xfrm rot="10800000">
            <a:off x="6610463" y="2394564"/>
            <a:ext cx="171634" cy="440341"/>
          </a:xfrm>
          <a:prstGeom prst="lef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A5F412B-D731-4CAE-8571-5FDA62FD9E63}"/>
              </a:ext>
            </a:extLst>
          </p:cNvPr>
          <p:cNvSpPr txBox="1"/>
          <p:nvPr/>
        </p:nvSpPr>
        <p:spPr>
          <a:xfrm>
            <a:off x="6922928" y="2388861"/>
            <a:ext cx="114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cs-CZ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nm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D1F62D1E-2B1B-42FB-9134-1B00C7326B7F}"/>
              </a:ext>
            </a:extLst>
          </p:cNvPr>
          <p:cNvSpPr txBox="1"/>
          <p:nvPr/>
        </p:nvSpPr>
        <p:spPr>
          <a:xfrm>
            <a:off x="7223667" y="70157"/>
            <a:ext cx="3237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JL, Tomáš </a:t>
            </a:r>
            <a:r>
              <a:rPr lang="cs-CZ" dirty="0" err="1"/>
              <a:t>Krajňák</a:t>
            </a:r>
            <a:r>
              <a:rPr lang="cs-CZ" dirty="0"/>
              <a:t>, Peter </a:t>
            </a:r>
            <a:r>
              <a:rPr lang="cs-CZ" dirty="0" err="1"/>
              <a:t>Kepič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381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82D662-2BE6-46FE-89E6-CF103FA6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/>
          <a:stretch/>
        </p:blipFill>
        <p:spPr>
          <a:xfrm>
            <a:off x="4800142" y="4597400"/>
            <a:ext cx="6352035" cy="2144508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7423647D-5012-4EE4-8C9D-2CAC4FE5F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526" y="831937"/>
            <a:ext cx="6644341" cy="664434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3D06CE-F774-4562-B023-D466F9B8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CuPC</a:t>
            </a:r>
            <a:r>
              <a:rPr lang="cs-CZ" dirty="0"/>
              <a:t> </a:t>
            </a:r>
            <a:r>
              <a:rPr lang="cs-CZ" dirty="0" err="1"/>
              <a:t>disks</a:t>
            </a:r>
            <a:r>
              <a:rPr lang="cs-CZ" dirty="0"/>
              <a:t> (</a:t>
            </a:r>
            <a:r>
              <a:rPr lang="cs-CZ" dirty="0" err="1"/>
              <a:t>optimization</a:t>
            </a:r>
            <a:r>
              <a:rPr lang="cs-CZ" dirty="0"/>
              <a:t> in </a:t>
            </a:r>
            <a:r>
              <a:rPr lang="cs-CZ" dirty="0" err="1"/>
              <a:t>progress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7DD0AC-11B5-458E-B068-C257965CF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151"/>
            <a:ext cx="10906760" cy="4351338"/>
          </a:xfrm>
        </p:spPr>
        <p:txBody>
          <a:bodyPr>
            <a:normAutofit/>
          </a:bodyPr>
          <a:lstStyle/>
          <a:p>
            <a:r>
              <a:rPr lang="cs-CZ" sz="1800" dirty="0"/>
              <a:t>Silicon </a:t>
            </a:r>
            <a:r>
              <a:rPr lang="cs-CZ" sz="1800" dirty="0" err="1"/>
              <a:t>substrate</a:t>
            </a:r>
            <a:r>
              <a:rPr lang="cs-CZ" sz="1800" dirty="0"/>
              <a:t> (3x3 mm</a:t>
            </a:r>
            <a:r>
              <a:rPr lang="cs-CZ" sz="1800" baseline="30000" dirty="0"/>
              <a:t>2</a:t>
            </a:r>
            <a:r>
              <a:rPr lang="cs-CZ" sz="1800" dirty="0"/>
              <a:t>), </a:t>
            </a:r>
            <a:r>
              <a:rPr lang="en-US" sz="1800" dirty="0"/>
              <a:t>PMMA AR-P 6</a:t>
            </a:r>
            <a:r>
              <a:rPr lang="cs-CZ" sz="1800" dirty="0"/>
              <a:t>4</a:t>
            </a:r>
            <a:r>
              <a:rPr lang="en-US" sz="1800" dirty="0"/>
              <a:t>9.04</a:t>
            </a:r>
            <a:r>
              <a:rPr lang="cs-CZ" sz="1800" dirty="0"/>
              <a:t>, </a:t>
            </a:r>
            <a:r>
              <a:rPr lang="cs-CZ" sz="1800" dirty="0" err="1"/>
              <a:t>CuPC</a:t>
            </a:r>
            <a:r>
              <a:rPr lang="cs-CZ" sz="1800" dirty="0"/>
              <a:t> </a:t>
            </a:r>
            <a:r>
              <a:rPr lang="cs-CZ" sz="1800" dirty="0" err="1"/>
              <a:t>deposition</a:t>
            </a:r>
            <a:r>
              <a:rPr lang="cs-CZ" sz="1800" dirty="0"/>
              <a:t> (15 min), Lift-</a:t>
            </a:r>
            <a:r>
              <a:rPr lang="cs-CZ" sz="1800" dirty="0" err="1"/>
              <a:t>off</a:t>
            </a:r>
            <a:r>
              <a:rPr lang="cs-CZ" sz="1800" dirty="0"/>
              <a:t> </a:t>
            </a:r>
            <a:r>
              <a:rPr lang="cs-CZ" sz="1800" dirty="0" err="1"/>
              <a:t>using</a:t>
            </a:r>
            <a:r>
              <a:rPr lang="cs-CZ" sz="1800" dirty="0"/>
              <a:t> Acetone (60 s)</a:t>
            </a:r>
          </a:p>
        </p:txBody>
      </p:sp>
      <p:sp>
        <p:nvSpPr>
          <p:cNvPr id="14" name="Levá složená závorka 13">
            <a:extLst>
              <a:ext uri="{FF2B5EF4-FFF2-40B4-BE49-F238E27FC236}">
                <a16:creationId xmlns:a16="http://schemas.microsoft.com/office/drawing/2014/main" id="{4C01C9EC-EA56-4EC7-A75E-0664570D4BE7}"/>
              </a:ext>
            </a:extLst>
          </p:cNvPr>
          <p:cNvSpPr/>
          <p:nvPr/>
        </p:nvSpPr>
        <p:spPr>
          <a:xfrm rot="10800000">
            <a:off x="10554149" y="5314775"/>
            <a:ext cx="228600" cy="849949"/>
          </a:xfrm>
          <a:prstGeom prst="lef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61D8A43-F828-4CC5-BE41-1280D337822E}"/>
              </a:ext>
            </a:extLst>
          </p:cNvPr>
          <p:cNvSpPr txBox="1"/>
          <p:nvPr/>
        </p:nvSpPr>
        <p:spPr>
          <a:xfrm>
            <a:off x="10243111" y="4930933"/>
            <a:ext cx="850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6-8 </a:t>
            </a:r>
            <a:r>
              <a:rPr lang="cs-CZ" dirty="0" err="1"/>
              <a:t>nm</a:t>
            </a:r>
            <a:endParaRPr lang="cs-CZ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9BB4E9FF-63B2-4ED4-AC12-23C4B841D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t="25664" r="24149" b="19296"/>
          <a:stretch/>
        </p:blipFill>
        <p:spPr>
          <a:xfrm>
            <a:off x="7976159" y="2019909"/>
            <a:ext cx="3585702" cy="2292316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407768D5-0930-4A2F-8A5C-8A6BFB3F934B}"/>
              </a:ext>
            </a:extLst>
          </p:cNvPr>
          <p:cNvSpPr/>
          <p:nvPr/>
        </p:nvSpPr>
        <p:spPr>
          <a:xfrm>
            <a:off x="5095992" y="2847217"/>
            <a:ext cx="2000016" cy="792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Silicon</a:t>
            </a:r>
            <a:endParaRPr lang="cs-CZ" sz="1400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DDAFAB3A-1061-4A95-A8F5-83158342F6E4}"/>
              </a:ext>
            </a:extLst>
          </p:cNvPr>
          <p:cNvSpPr/>
          <p:nvPr/>
        </p:nvSpPr>
        <p:spPr>
          <a:xfrm>
            <a:off x="5635751" y="2362322"/>
            <a:ext cx="920497" cy="484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CuPC</a:t>
            </a:r>
            <a:r>
              <a:rPr lang="en-US" sz="1400" dirty="0">
                <a:solidFill>
                  <a:schemeClr val="tx1"/>
                </a:solidFill>
              </a:rPr>
              <a:t> disk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B041136-18C4-4A38-A007-3BC9A9E04080}"/>
              </a:ext>
            </a:extLst>
          </p:cNvPr>
          <p:cNvSpPr/>
          <p:nvPr/>
        </p:nvSpPr>
        <p:spPr>
          <a:xfrm>
            <a:off x="7264400" y="5300265"/>
            <a:ext cx="812800" cy="1441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396F8408-9082-4042-8D8F-73CE4354596E}"/>
              </a:ext>
            </a:extLst>
          </p:cNvPr>
          <p:cNvSpPr/>
          <p:nvPr/>
        </p:nvSpPr>
        <p:spPr>
          <a:xfrm>
            <a:off x="8032595" y="6551354"/>
            <a:ext cx="3119581" cy="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Levá složená závorka 14">
            <a:extLst>
              <a:ext uri="{FF2B5EF4-FFF2-40B4-BE49-F238E27FC236}">
                <a16:creationId xmlns:a16="http://schemas.microsoft.com/office/drawing/2014/main" id="{AF5ADD92-3FC0-4343-93C6-744EB4346CEA}"/>
              </a:ext>
            </a:extLst>
          </p:cNvPr>
          <p:cNvSpPr/>
          <p:nvPr/>
        </p:nvSpPr>
        <p:spPr>
          <a:xfrm rot="10800000">
            <a:off x="6610463" y="2394564"/>
            <a:ext cx="171634" cy="440341"/>
          </a:xfrm>
          <a:prstGeom prst="lef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C1BBC4E-0DD1-4B29-B341-BAAD05994234}"/>
              </a:ext>
            </a:extLst>
          </p:cNvPr>
          <p:cNvSpPr txBox="1"/>
          <p:nvPr/>
        </p:nvSpPr>
        <p:spPr>
          <a:xfrm>
            <a:off x="6922928" y="2388861"/>
            <a:ext cx="114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~7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nm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6A6E28D-92DD-466D-B3F2-7A2D5AC4D40C}"/>
              </a:ext>
            </a:extLst>
          </p:cNvPr>
          <p:cNvSpPr txBox="1"/>
          <p:nvPr/>
        </p:nvSpPr>
        <p:spPr>
          <a:xfrm>
            <a:off x="7223667" y="70157"/>
            <a:ext cx="3237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JL, Tomáš </a:t>
            </a:r>
            <a:r>
              <a:rPr lang="cs-CZ" dirty="0" err="1"/>
              <a:t>Krajňák</a:t>
            </a:r>
            <a:r>
              <a:rPr lang="cs-CZ" dirty="0"/>
              <a:t>, Peter </a:t>
            </a:r>
            <a:r>
              <a:rPr lang="cs-CZ" dirty="0" err="1"/>
              <a:t>Kepič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598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D06CE-F774-4562-B023-D466F9B8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future</a:t>
            </a:r>
            <a:r>
              <a:rPr lang="cs-CZ" dirty="0"/>
              <a:t> (</a:t>
            </a:r>
            <a:r>
              <a:rPr lang="cs-CZ" dirty="0" err="1"/>
              <a:t>close</a:t>
            </a:r>
            <a:r>
              <a:rPr lang="cs-CZ" dirty="0"/>
              <a:t> to </a:t>
            </a:r>
            <a:r>
              <a:rPr lang="cs-CZ" dirty="0" err="1"/>
              <a:t>finish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7DD0AC-11B5-458E-B068-C257965CF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7150"/>
            <a:ext cx="10871447" cy="4913809"/>
          </a:xfrm>
        </p:spPr>
        <p:txBody>
          <a:bodyPr>
            <a:normAutofit/>
          </a:bodyPr>
          <a:lstStyle/>
          <a:p>
            <a:r>
              <a:rPr lang="en-US" sz="2000" dirty="0"/>
              <a:t>Finishing fabrication 2 samples with appropriate thickness of </a:t>
            </a:r>
            <a:r>
              <a:rPr lang="en-US" sz="2000" dirty="0" err="1"/>
              <a:t>CuPC</a:t>
            </a:r>
            <a:r>
              <a:rPr lang="en-US" sz="2000" dirty="0"/>
              <a:t> film/disks (EBL done, </a:t>
            </a:r>
            <a:r>
              <a:rPr lang="cs-CZ" sz="2000" dirty="0" err="1"/>
              <a:t>CuPC</a:t>
            </a:r>
            <a:r>
              <a:rPr lang="cs-CZ" sz="2000" dirty="0"/>
              <a:t> </a:t>
            </a:r>
            <a:r>
              <a:rPr lang="en-US" sz="2000" dirty="0"/>
              <a:t>deposition in progress</a:t>
            </a:r>
            <a:r>
              <a:rPr lang="cs-CZ" sz="2000" dirty="0"/>
              <a:t> – </a:t>
            </a:r>
            <a:r>
              <a:rPr lang="cs-CZ" sz="2000" dirty="0" err="1"/>
              <a:t>material</a:t>
            </a:r>
            <a:r>
              <a:rPr lang="cs-CZ" sz="2000" dirty="0"/>
              <a:t> </a:t>
            </a:r>
            <a:r>
              <a:rPr lang="cs-CZ" sz="2000" dirty="0" err="1"/>
              <a:t>refilled</a:t>
            </a:r>
            <a:r>
              <a:rPr lang="cs-CZ" sz="2000" dirty="0"/>
              <a:t>, </a:t>
            </a:r>
            <a:r>
              <a:rPr lang="cs-CZ" sz="2000" dirty="0" err="1"/>
              <a:t>pumping</a:t>
            </a:r>
            <a:r>
              <a:rPr lang="cs-CZ" sz="2000" dirty="0"/>
              <a:t>, </a:t>
            </a:r>
            <a:r>
              <a:rPr lang="cs-CZ" sz="2000" dirty="0" err="1"/>
              <a:t>new</a:t>
            </a:r>
            <a:r>
              <a:rPr lang="cs-CZ" sz="2000" dirty="0"/>
              <a:t> </a:t>
            </a:r>
            <a:r>
              <a:rPr lang="cs-CZ" sz="2000" dirty="0" err="1"/>
              <a:t>calibration</a:t>
            </a:r>
            <a:r>
              <a:rPr lang="cs-CZ" sz="2000" dirty="0"/>
              <a:t>, </a:t>
            </a:r>
            <a:r>
              <a:rPr lang="cs-CZ" sz="2000" dirty="0" err="1"/>
              <a:t>degassing</a:t>
            </a:r>
            <a:r>
              <a:rPr lang="en-US" sz="2000" dirty="0"/>
              <a:t>)</a:t>
            </a:r>
          </a:p>
          <a:p>
            <a:r>
              <a:rPr lang="en-US" sz="2000" dirty="0"/>
              <a:t>Silicon or fused silica substrate is </a:t>
            </a:r>
            <a:r>
              <a:rPr lang="cs-CZ" sz="2000" dirty="0" err="1"/>
              <a:t>tested</a:t>
            </a:r>
            <a:endParaRPr lang="en-US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3E27E9-39D9-40AC-A240-4B93F36FC6D1}"/>
              </a:ext>
            </a:extLst>
          </p:cNvPr>
          <p:cNvSpPr txBox="1"/>
          <p:nvPr/>
        </p:nvSpPr>
        <p:spPr>
          <a:xfrm>
            <a:off x="1300899" y="5350772"/>
            <a:ext cx="39404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CuPC</a:t>
            </a:r>
            <a:r>
              <a:rPr lang="cs-CZ" dirty="0"/>
              <a:t> film</a:t>
            </a:r>
            <a:r>
              <a:rPr lang="en-US" dirty="0"/>
              <a:t> in </a:t>
            </a:r>
            <a:r>
              <a:rPr lang="en-US" b="1" dirty="0"/>
              <a:t>central area</a:t>
            </a:r>
            <a:r>
              <a:rPr lang="cs-CZ" b="1" dirty="0"/>
              <a:t> 3x3 mm</a:t>
            </a:r>
            <a:r>
              <a:rPr lang="cs-CZ" b="1" baseline="30000" dirty="0"/>
              <a:t>2</a:t>
            </a:r>
          </a:p>
          <a:p>
            <a:r>
              <a:rPr lang="cs-CZ" dirty="0" err="1"/>
              <a:t>Thickness</a:t>
            </a:r>
            <a:r>
              <a:rPr lang="cs-CZ" dirty="0"/>
              <a:t> </a:t>
            </a:r>
            <a:r>
              <a:rPr lang="en-US" b="1" dirty="0"/>
              <a:t>~100 nm</a:t>
            </a:r>
            <a:r>
              <a:rPr lang="cs-CZ" dirty="0"/>
              <a:t>, </a:t>
            </a:r>
          </a:p>
          <a:p>
            <a:r>
              <a:rPr lang="cs-CZ" dirty="0"/>
              <a:t>Si/</a:t>
            </a:r>
            <a:r>
              <a:rPr lang="cs-CZ" dirty="0" err="1"/>
              <a:t>Fused</a:t>
            </a:r>
            <a:r>
              <a:rPr lang="cs-CZ" dirty="0"/>
              <a:t> </a:t>
            </a:r>
            <a:r>
              <a:rPr lang="cs-CZ" dirty="0" err="1"/>
              <a:t>silica</a:t>
            </a:r>
            <a:r>
              <a:rPr lang="cs-CZ" dirty="0"/>
              <a:t> </a:t>
            </a:r>
            <a:r>
              <a:rPr lang="cs-CZ" dirty="0" err="1"/>
              <a:t>substrate</a:t>
            </a:r>
            <a:r>
              <a:rPr lang="cs-CZ" dirty="0"/>
              <a:t> </a:t>
            </a:r>
            <a:r>
              <a:rPr lang="cs-CZ" b="1" dirty="0"/>
              <a:t>10x10x0.5 mm</a:t>
            </a:r>
            <a:r>
              <a:rPr lang="cs-CZ" b="1" baseline="30000" dirty="0"/>
              <a:t>3</a:t>
            </a:r>
          </a:p>
        </p:txBody>
      </p:sp>
      <p:sp>
        <p:nvSpPr>
          <p:cNvPr id="12" name="Krychle 11">
            <a:extLst>
              <a:ext uri="{FF2B5EF4-FFF2-40B4-BE49-F238E27FC236}">
                <a16:creationId xmlns:a16="http://schemas.microsoft.com/office/drawing/2014/main" id="{0119CA43-FAE3-4D6E-B49B-A2BC0D818B52}"/>
              </a:ext>
            </a:extLst>
          </p:cNvPr>
          <p:cNvSpPr/>
          <p:nvPr/>
        </p:nvSpPr>
        <p:spPr>
          <a:xfrm>
            <a:off x="6011673" y="3415049"/>
            <a:ext cx="4605034" cy="1803148"/>
          </a:xfrm>
          <a:prstGeom prst="cube">
            <a:avLst>
              <a:gd name="adj" fmla="val 53992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Válec 13">
            <a:extLst>
              <a:ext uri="{FF2B5EF4-FFF2-40B4-BE49-F238E27FC236}">
                <a16:creationId xmlns:a16="http://schemas.microsoft.com/office/drawing/2014/main" id="{38F8B739-75E3-40AE-BCDC-0452DBABEEF9}"/>
              </a:ext>
            </a:extLst>
          </p:cNvPr>
          <p:cNvSpPr/>
          <p:nvPr/>
        </p:nvSpPr>
        <p:spPr>
          <a:xfrm>
            <a:off x="7701671" y="3932582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álec 14">
            <a:extLst>
              <a:ext uri="{FF2B5EF4-FFF2-40B4-BE49-F238E27FC236}">
                <a16:creationId xmlns:a16="http://schemas.microsoft.com/office/drawing/2014/main" id="{9CEF2E46-7896-4D00-9C59-953D158D135A}"/>
              </a:ext>
            </a:extLst>
          </p:cNvPr>
          <p:cNvSpPr/>
          <p:nvPr/>
        </p:nvSpPr>
        <p:spPr>
          <a:xfrm>
            <a:off x="8216351" y="3932582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álec 15">
            <a:extLst>
              <a:ext uri="{FF2B5EF4-FFF2-40B4-BE49-F238E27FC236}">
                <a16:creationId xmlns:a16="http://schemas.microsoft.com/office/drawing/2014/main" id="{E2DC27EE-A0C5-4E15-988E-160FA195B1D8}"/>
              </a:ext>
            </a:extLst>
          </p:cNvPr>
          <p:cNvSpPr/>
          <p:nvPr/>
        </p:nvSpPr>
        <p:spPr>
          <a:xfrm>
            <a:off x="7876339" y="3791196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álec 16">
            <a:extLst>
              <a:ext uri="{FF2B5EF4-FFF2-40B4-BE49-F238E27FC236}">
                <a16:creationId xmlns:a16="http://schemas.microsoft.com/office/drawing/2014/main" id="{FB6B4407-88BA-4491-9F8B-AF59DFB49CE9}"/>
              </a:ext>
            </a:extLst>
          </p:cNvPr>
          <p:cNvSpPr/>
          <p:nvPr/>
        </p:nvSpPr>
        <p:spPr>
          <a:xfrm>
            <a:off x="8381696" y="3791196"/>
            <a:ext cx="349335" cy="141386"/>
          </a:xfrm>
          <a:prstGeom prst="can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úhelník 17">
            <a:extLst>
              <a:ext uri="{FF2B5EF4-FFF2-40B4-BE49-F238E27FC236}">
                <a16:creationId xmlns:a16="http://schemas.microsoft.com/office/drawing/2014/main" id="{902E228D-0B74-4CF7-9C42-27769C9555C5}"/>
              </a:ext>
            </a:extLst>
          </p:cNvPr>
          <p:cNvSpPr/>
          <p:nvPr/>
        </p:nvSpPr>
        <p:spPr>
          <a:xfrm>
            <a:off x="7444579" y="3779985"/>
            <a:ext cx="1597405" cy="326018"/>
          </a:xfrm>
          <a:prstGeom prst="parallelogram">
            <a:avLst>
              <a:gd name="adj" fmla="val 10012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rychle 18">
            <a:extLst>
              <a:ext uri="{FF2B5EF4-FFF2-40B4-BE49-F238E27FC236}">
                <a16:creationId xmlns:a16="http://schemas.microsoft.com/office/drawing/2014/main" id="{2CD34136-598B-41DC-8695-7F74FD927095}"/>
              </a:ext>
            </a:extLst>
          </p:cNvPr>
          <p:cNvSpPr/>
          <p:nvPr/>
        </p:nvSpPr>
        <p:spPr>
          <a:xfrm>
            <a:off x="1278093" y="3429000"/>
            <a:ext cx="4605034" cy="1803148"/>
          </a:xfrm>
          <a:prstGeom prst="cube">
            <a:avLst>
              <a:gd name="adj" fmla="val 53992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Krychle 24">
            <a:extLst>
              <a:ext uri="{FF2B5EF4-FFF2-40B4-BE49-F238E27FC236}">
                <a16:creationId xmlns:a16="http://schemas.microsoft.com/office/drawing/2014/main" id="{A6EC9AE5-4BC1-4A12-9196-A85B120D3AD3}"/>
              </a:ext>
            </a:extLst>
          </p:cNvPr>
          <p:cNvSpPr/>
          <p:nvPr/>
        </p:nvSpPr>
        <p:spPr>
          <a:xfrm>
            <a:off x="2699658" y="3714750"/>
            <a:ext cx="1608746" cy="405204"/>
          </a:xfrm>
          <a:prstGeom prst="cube">
            <a:avLst>
              <a:gd name="adj" fmla="val 81232"/>
            </a:avLst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9989AC8-DA94-4E2F-A192-1C5ADDEFF767}"/>
              </a:ext>
            </a:extLst>
          </p:cNvPr>
          <p:cNvSpPr txBox="1"/>
          <p:nvPr/>
        </p:nvSpPr>
        <p:spPr>
          <a:xfrm>
            <a:off x="6011673" y="5298567"/>
            <a:ext cx="3940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CuPC</a:t>
            </a:r>
            <a:r>
              <a:rPr lang="cs-CZ" dirty="0"/>
              <a:t> </a:t>
            </a:r>
            <a:r>
              <a:rPr lang="cs-CZ" dirty="0" err="1"/>
              <a:t>disks</a:t>
            </a:r>
            <a:r>
              <a:rPr lang="cs-CZ" dirty="0"/>
              <a:t> </a:t>
            </a:r>
            <a:r>
              <a:rPr lang="en-US" dirty="0"/>
              <a:t>in</a:t>
            </a:r>
            <a:r>
              <a:rPr lang="cs-CZ" dirty="0"/>
              <a:t> </a:t>
            </a:r>
            <a:r>
              <a:rPr lang="cs-CZ" b="1" dirty="0" err="1"/>
              <a:t>central</a:t>
            </a:r>
            <a:r>
              <a:rPr lang="cs-CZ" b="1" dirty="0"/>
              <a:t> area 3x3 mm</a:t>
            </a:r>
            <a:r>
              <a:rPr lang="cs-CZ" b="1" baseline="30000" dirty="0"/>
              <a:t>2</a:t>
            </a:r>
            <a:endParaRPr lang="cs-CZ" b="1" dirty="0"/>
          </a:p>
          <a:p>
            <a:r>
              <a:rPr lang="cs-CZ" dirty="0" err="1"/>
              <a:t>Diameter</a:t>
            </a:r>
            <a:r>
              <a:rPr lang="cs-CZ" dirty="0"/>
              <a:t> </a:t>
            </a:r>
            <a:r>
              <a:rPr lang="cs-CZ" b="1" dirty="0"/>
              <a:t>5 </a:t>
            </a:r>
            <a:r>
              <a:rPr lang="cs-CZ" b="1" dirty="0">
                <a:latin typeface="Symbol" panose="05050102010706020507" pitchFamily="18" charset="2"/>
              </a:rPr>
              <a:t>m</a:t>
            </a:r>
            <a:r>
              <a:rPr lang="cs-CZ" b="1" dirty="0"/>
              <a:t>m</a:t>
            </a:r>
            <a:r>
              <a:rPr lang="cs-CZ" dirty="0"/>
              <a:t>, </a:t>
            </a:r>
            <a:r>
              <a:rPr lang="cs-CZ" dirty="0" err="1"/>
              <a:t>Pitch</a:t>
            </a:r>
            <a:r>
              <a:rPr lang="cs-CZ" dirty="0"/>
              <a:t> </a:t>
            </a:r>
            <a:r>
              <a:rPr lang="cs-CZ" b="1" dirty="0"/>
              <a:t>10 </a:t>
            </a:r>
            <a:r>
              <a:rPr lang="cs-CZ" b="1" dirty="0">
                <a:latin typeface="Symbol" panose="05050102010706020507" pitchFamily="18" charset="2"/>
              </a:rPr>
              <a:t>m</a:t>
            </a:r>
            <a:r>
              <a:rPr lang="cs-CZ" b="1" dirty="0"/>
              <a:t>m</a:t>
            </a:r>
          </a:p>
          <a:p>
            <a:r>
              <a:rPr lang="cs-CZ" dirty="0" err="1"/>
              <a:t>Height</a:t>
            </a:r>
            <a:r>
              <a:rPr lang="cs-CZ" dirty="0"/>
              <a:t> </a:t>
            </a:r>
            <a:r>
              <a:rPr lang="en-US" b="1" dirty="0"/>
              <a:t>~100 nm</a:t>
            </a:r>
            <a:endParaRPr lang="cs-CZ" b="1" dirty="0"/>
          </a:p>
          <a:p>
            <a:r>
              <a:rPr lang="cs-CZ" dirty="0"/>
              <a:t>Si/</a:t>
            </a:r>
            <a:r>
              <a:rPr lang="cs-CZ" dirty="0" err="1"/>
              <a:t>Fused</a:t>
            </a:r>
            <a:r>
              <a:rPr lang="cs-CZ" dirty="0"/>
              <a:t> </a:t>
            </a:r>
            <a:r>
              <a:rPr lang="cs-CZ" dirty="0" err="1"/>
              <a:t>silica</a:t>
            </a:r>
            <a:r>
              <a:rPr lang="cs-CZ" dirty="0"/>
              <a:t> </a:t>
            </a:r>
            <a:r>
              <a:rPr lang="cs-CZ" dirty="0" err="1"/>
              <a:t>substrate</a:t>
            </a:r>
            <a:r>
              <a:rPr lang="cs-CZ" dirty="0"/>
              <a:t> </a:t>
            </a:r>
            <a:r>
              <a:rPr lang="cs-CZ" b="1" dirty="0"/>
              <a:t>10x10x0.5 mm</a:t>
            </a:r>
            <a:r>
              <a:rPr lang="cs-CZ" b="1" baseline="30000" dirty="0"/>
              <a:t>3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E62E5E7-6681-4B57-A75F-2CFFF13779A7}"/>
              </a:ext>
            </a:extLst>
          </p:cNvPr>
          <p:cNvSpPr txBox="1"/>
          <p:nvPr/>
        </p:nvSpPr>
        <p:spPr>
          <a:xfrm>
            <a:off x="2969660" y="3013682"/>
            <a:ext cx="1783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Sample (III.)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762F99C-7258-4900-953F-0CEA7D9A0208}"/>
              </a:ext>
            </a:extLst>
          </p:cNvPr>
          <p:cNvSpPr txBox="1"/>
          <p:nvPr/>
        </p:nvSpPr>
        <p:spPr>
          <a:xfrm>
            <a:off x="7881752" y="3011736"/>
            <a:ext cx="131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Sample (IV.)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8159DED-A5A4-4FC8-ACDE-3FA7B19D4F64}"/>
              </a:ext>
            </a:extLst>
          </p:cNvPr>
          <p:cNvSpPr txBox="1"/>
          <p:nvPr/>
        </p:nvSpPr>
        <p:spPr>
          <a:xfrm>
            <a:off x="7223667" y="70157"/>
            <a:ext cx="3237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JL, Tomáš </a:t>
            </a:r>
            <a:r>
              <a:rPr lang="cs-CZ" dirty="0" err="1"/>
              <a:t>Krajňák</a:t>
            </a:r>
            <a:r>
              <a:rPr lang="cs-CZ" dirty="0"/>
              <a:t>, Peter </a:t>
            </a:r>
            <a:r>
              <a:rPr lang="cs-CZ" dirty="0" err="1"/>
              <a:t>Kepič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6562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563</Words>
  <Application>Microsoft Office PowerPoint</Application>
  <PresentationFormat>Širokoúhlá obrazovka</PresentationFormat>
  <Paragraphs>154</Paragraphs>
  <Slides>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Motiv Office</vt:lpstr>
      <vt:lpstr>Fabrication of 5 mm disks from Permalloy and Copper phthalocyanines</vt:lpstr>
      <vt:lpstr>Fabrication of Permalloy disks, film (done)</vt:lpstr>
      <vt:lpstr>Fabrication of Copper phthalocyanines (CuPC) disks</vt:lpstr>
      <vt:lpstr>Fabrication of Copper phthalocyanines (CuPC) disks</vt:lpstr>
      <vt:lpstr>CuPC disks (optimization in progress)</vt:lpstr>
      <vt:lpstr>CuPC disks (optimization in progress)</vt:lpstr>
      <vt:lpstr>Near future (close to finish)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Fabrication of </dc:title>
  <dc:creator>Jiří Liška</dc:creator>
  <cp:lastModifiedBy>Liška Jiří (85272)</cp:lastModifiedBy>
  <cp:revision>205</cp:revision>
  <dcterms:created xsi:type="dcterms:W3CDTF">2021-03-24T12:05:10Z</dcterms:created>
  <dcterms:modified xsi:type="dcterms:W3CDTF">2021-04-29T13:14:39Z</dcterms:modified>
</cp:coreProperties>
</file>