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4240" r:id="rId2"/>
  </p:sldMasterIdLst>
  <p:notesMasterIdLst>
    <p:notesMasterId r:id="rId48"/>
  </p:notesMasterIdLst>
  <p:handoutMasterIdLst>
    <p:handoutMasterId r:id="rId49"/>
  </p:handoutMasterIdLst>
  <p:sldIdLst>
    <p:sldId id="663" r:id="rId3"/>
    <p:sldId id="592" r:id="rId4"/>
    <p:sldId id="589" r:id="rId5"/>
    <p:sldId id="679" r:id="rId6"/>
    <p:sldId id="680" r:id="rId7"/>
    <p:sldId id="681" r:id="rId8"/>
    <p:sldId id="682" r:id="rId9"/>
    <p:sldId id="683" r:id="rId10"/>
    <p:sldId id="644" r:id="rId11"/>
    <p:sldId id="646" r:id="rId12"/>
    <p:sldId id="670" r:id="rId13"/>
    <p:sldId id="669" r:id="rId14"/>
    <p:sldId id="666" r:id="rId15"/>
    <p:sldId id="667" r:id="rId16"/>
    <p:sldId id="602" r:id="rId17"/>
    <p:sldId id="672" r:id="rId18"/>
    <p:sldId id="571" r:id="rId19"/>
    <p:sldId id="673" r:id="rId20"/>
    <p:sldId id="671" r:id="rId21"/>
    <p:sldId id="648" r:id="rId22"/>
    <p:sldId id="606" r:id="rId23"/>
    <p:sldId id="607" r:id="rId24"/>
    <p:sldId id="674" r:id="rId25"/>
    <p:sldId id="608" r:id="rId26"/>
    <p:sldId id="609" r:id="rId27"/>
    <p:sldId id="640" r:id="rId28"/>
    <p:sldId id="678" r:id="rId29"/>
    <p:sldId id="641" r:id="rId30"/>
    <p:sldId id="614" r:id="rId31"/>
    <p:sldId id="622" r:id="rId32"/>
    <p:sldId id="647" r:id="rId33"/>
    <p:sldId id="684" r:id="rId34"/>
    <p:sldId id="662" r:id="rId35"/>
    <p:sldId id="675" r:id="rId36"/>
    <p:sldId id="676" r:id="rId37"/>
    <p:sldId id="677" r:id="rId38"/>
    <p:sldId id="652" r:id="rId39"/>
    <p:sldId id="658" r:id="rId40"/>
    <p:sldId id="659" r:id="rId41"/>
    <p:sldId id="660" r:id="rId42"/>
    <p:sldId id="685" r:id="rId43"/>
    <p:sldId id="686" r:id="rId44"/>
    <p:sldId id="687" r:id="rId45"/>
    <p:sldId id="688" r:id="rId46"/>
    <p:sldId id="631" r:id="rId47"/>
  </p:sldIdLst>
  <p:sldSz cx="9144000" cy="6858000" type="screen4x3"/>
  <p:notesSz cx="6718300" cy="98552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4">
          <p15:clr>
            <a:srgbClr val="A4A3A4"/>
          </p15:clr>
        </p15:guide>
        <p15:guide id="2" pos="211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0000"/>
    <a:srgbClr val="3366FF"/>
    <a:srgbClr val="0F5494"/>
    <a:srgbClr val="FF0000"/>
    <a:srgbClr val="68A13D"/>
    <a:srgbClr val="36965B"/>
    <a:srgbClr val="EAEBE9"/>
    <a:srgbClr val="080808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35" autoAdjust="0"/>
    <p:restoredTop sz="88810" autoAdjust="0"/>
  </p:normalViewPr>
  <p:slideViewPr>
    <p:cSldViewPr>
      <p:cViewPr>
        <p:scale>
          <a:sx n="100" d="100"/>
          <a:sy n="100" d="100"/>
        </p:scale>
        <p:origin x="1818" y="3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00"/>
    </p:cViewPr>
  </p:sorterViewPr>
  <p:notesViewPr>
    <p:cSldViewPr>
      <p:cViewPr varScale="1">
        <p:scale>
          <a:sx n="77" d="100"/>
          <a:sy n="77" d="100"/>
        </p:scale>
        <p:origin x="-4044" y="-84"/>
      </p:cViewPr>
      <p:guideLst>
        <p:guide orient="horz" pos="3104"/>
        <p:guide pos="211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475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598" tIns="45299" rIns="90598" bIns="45299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5238" y="0"/>
            <a:ext cx="2911475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598" tIns="45299" rIns="90598" bIns="45299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59900"/>
            <a:ext cx="2911475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598" tIns="45299" rIns="90598" bIns="45299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5238" y="9359900"/>
            <a:ext cx="2911475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598" tIns="45299" rIns="90598" bIns="45299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F490F96-2EA8-4460-8B12-77A385BD28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23187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475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598" tIns="45299" rIns="90598" bIns="45299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5238" y="0"/>
            <a:ext cx="2911475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598" tIns="45299" rIns="90598" bIns="45299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6938" y="739775"/>
            <a:ext cx="4926012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13" y="4681538"/>
            <a:ext cx="5375275" cy="4433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598" tIns="45299" rIns="90598" bIns="4529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59900"/>
            <a:ext cx="2911475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598" tIns="45299" rIns="90598" bIns="45299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5238" y="9359900"/>
            <a:ext cx="2911475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598" tIns="45299" rIns="90598" bIns="45299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812E9FE-91E8-46A6-8C57-32E1CE6B0EA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16521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 smtClean="0">
              <a:effectLst/>
            </a:endParaRPr>
          </a:p>
          <a:p>
            <a:endParaRPr lang="en-GB" b="1" dirty="0" smtClean="0">
              <a:effectLst/>
            </a:endParaRPr>
          </a:p>
          <a:p>
            <a:endParaRPr lang="en-GB" b="1" dirty="0" smtClean="0">
              <a:effectLst/>
            </a:endParaRPr>
          </a:p>
          <a:p>
            <a:endParaRPr lang="en-GB" b="1" dirty="0" smtClean="0">
              <a:effectLst/>
            </a:endParaRPr>
          </a:p>
          <a:p>
            <a:endParaRPr lang="en-GB" b="1" dirty="0" smtClean="0">
              <a:effectLst/>
            </a:endParaRPr>
          </a:p>
          <a:p>
            <a:endParaRPr lang="en-GB" b="1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3E5A3D-DCF6-4554-8E32-7621E1BFBA1F}" type="slidenum">
              <a:rPr lang="en-GB" altLang="en-US" smtClean="0"/>
              <a:pPr>
                <a:defRPr/>
              </a:pPr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61813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708E7-2FF1-4718-AB10-8CDD623EE555}" type="slidenum">
              <a:rPr lang="en-GB" altLang="en-US" smtClean="0"/>
              <a:pPr/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67689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defTabSz="4572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1pPr>
            <a:lvl2pPr marL="742950" indent="-285750" defTabSz="4572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2pPr>
            <a:lvl3pPr marL="1143000" indent="-228600" defTabSz="4572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3pPr>
            <a:lvl4pPr marL="1600200" indent="-228600" defTabSz="4572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4pPr>
            <a:lvl5pPr marL="2057400" indent="-228600" defTabSz="4572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z="1800" smtClean="0">
              <a:solidFill>
                <a:srgbClr val="FFFFFF"/>
              </a:solidFill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4267200" y="6659563"/>
            <a:ext cx="611188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5738" y="2565400"/>
            <a:ext cx="5040312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fr-BE" noProof="0" smtClean="0"/>
              <a:t>Title</a:t>
            </a:r>
            <a:endParaRPr lang="en-GB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38"/>
            <a:ext cx="8532812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fr-BE" noProof="0" smtClean="0"/>
              <a:t>Subtitle</a:t>
            </a:r>
            <a:endParaRPr lang="en-GB" noProof="0" smtClean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F5E56EBC-75D7-4A66-A0F3-7814DA31375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99549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2AEDD0-80D1-4AD1-9601-8950B325869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7529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339850"/>
            <a:ext cx="2071687" cy="4681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DE4EA-86CA-4030-A1C8-F06A623E1B8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0186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95288" y="1339850"/>
            <a:ext cx="8291512" cy="46815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E6D38B-A683-404C-9A7B-A3005D4A75B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25672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" y="981075"/>
            <a:ext cx="9180513" cy="5876925"/>
          </a:xfrm>
          <a:prstGeom prst="rect">
            <a:avLst/>
          </a:prstGeom>
          <a:solidFill>
            <a:srgbClr val="0F5494"/>
          </a:solidFill>
          <a:ln w="25400">
            <a:solidFill>
              <a:srgbClr val="0F5494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lIns="91376" tIns="45688" rIns="91376" bIns="45688" anchor="ctr"/>
          <a:lstStyle>
            <a:lvl1pPr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1800" smtClean="0">
              <a:solidFill>
                <a:srgbClr val="FFFFFF"/>
              </a:solidFill>
              <a:ea typeface="ＭＳ Ｐゴシック" charset="0"/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7638" y="258767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4267200" y="6659563"/>
            <a:ext cx="611188" cy="215900"/>
          </a:xfrm>
          <a:prstGeom prst="rect">
            <a:avLst/>
          </a:prstGeom>
          <a:solidFill>
            <a:srgbClr val="133176"/>
          </a:solidFill>
          <a:ln w="9525">
            <a:solidFill>
              <a:srgbClr val="133176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lIns="91376" tIns="45688" rIns="91376" bIns="45688" anchor="ctr"/>
          <a:lstStyle/>
          <a:p>
            <a:pPr algn="ctr" defTabSz="45687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  <a:latin typeface="Verdana"/>
              <a:ea typeface="ＭＳ Ｐゴシック" charset="0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5741" y="2565402"/>
            <a:ext cx="5040312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38"/>
            <a:ext cx="8532812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smtClean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Verdana" charset="0"/>
              </a:defRPr>
            </a:lvl1pPr>
          </a:lstStyle>
          <a:p>
            <a:fld id="{9FE5441A-DFFB-5643-BE0A-D98782ECD01C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1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A49355-EE9D-CC4C-986A-74761FCDEF8A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73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877" indent="0">
              <a:buNone/>
              <a:defRPr sz="1800"/>
            </a:lvl2pPr>
            <a:lvl3pPr marL="913755" indent="0">
              <a:buNone/>
              <a:defRPr sz="1600"/>
            </a:lvl3pPr>
            <a:lvl4pPr marL="1370632" indent="0">
              <a:buNone/>
              <a:defRPr sz="1400"/>
            </a:lvl4pPr>
            <a:lvl5pPr marL="1827510" indent="0">
              <a:buNone/>
              <a:defRPr sz="1400"/>
            </a:lvl5pPr>
            <a:lvl6pPr marL="2284386" indent="0">
              <a:buNone/>
              <a:defRPr sz="1400"/>
            </a:lvl6pPr>
            <a:lvl7pPr marL="2741264" indent="0">
              <a:buNone/>
              <a:defRPr sz="1400"/>
            </a:lvl7pPr>
            <a:lvl8pPr marL="3198142" indent="0">
              <a:buNone/>
              <a:defRPr sz="1400"/>
            </a:lvl8pPr>
            <a:lvl9pPr marL="365501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07DBCA-6F29-0B40-919F-7CCEC3DD1B98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131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378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8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FF838D-F42C-B54D-A3BE-6DA14B994F28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77" indent="0">
              <a:buNone/>
              <a:defRPr sz="2000" b="1"/>
            </a:lvl2pPr>
            <a:lvl3pPr marL="913755" indent="0">
              <a:buNone/>
              <a:defRPr sz="1800" b="1"/>
            </a:lvl3pPr>
            <a:lvl4pPr marL="1370632" indent="0">
              <a:buNone/>
              <a:defRPr sz="1600" b="1"/>
            </a:lvl4pPr>
            <a:lvl5pPr marL="1827510" indent="0">
              <a:buNone/>
              <a:defRPr sz="1600" b="1"/>
            </a:lvl5pPr>
            <a:lvl6pPr marL="2284386" indent="0">
              <a:buNone/>
              <a:defRPr sz="1600" b="1"/>
            </a:lvl6pPr>
            <a:lvl7pPr marL="2741264" indent="0">
              <a:buNone/>
              <a:defRPr sz="1600" b="1"/>
            </a:lvl7pPr>
            <a:lvl8pPr marL="3198142" indent="0">
              <a:buNone/>
              <a:defRPr sz="1600" b="1"/>
            </a:lvl8pPr>
            <a:lvl9pPr marL="365501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77" indent="0">
              <a:buNone/>
              <a:defRPr sz="2000" b="1"/>
            </a:lvl2pPr>
            <a:lvl3pPr marL="913755" indent="0">
              <a:buNone/>
              <a:defRPr sz="1800" b="1"/>
            </a:lvl3pPr>
            <a:lvl4pPr marL="1370632" indent="0">
              <a:buNone/>
              <a:defRPr sz="1600" b="1"/>
            </a:lvl4pPr>
            <a:lvl5pPr marL="1827510" indent="0">
              <a:buNone/>
              <a:defRPr sz="1600" b="1"/>
            </a:lvl5pPr>
            <a:lvl6pPr marL="2284386" indent="0">
              <a:buNone/>
              <a:defRPr sz="1600" b="1"/>
            </a:lvl6pPr>
            <a:lvl7pPr marL="2741264" indent="0">
              <a:buNone/>
              <a:defRPr sz="1600" b="1"/>
            </a:lvl7pPr>
            <a:lvl8pPr marL="3198142" indent="0">
              <a:buNone/>
              <a:defRPr sz="1600" b="1"/>
            </a:lvl8pPr>
            <a:lvl9pPr marL="365501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FD1E66-C104-A34E-BE09-93A414F96603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278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03CF05-DB6F-0F4D-B857-0AD357D1EA28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01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7D9BAB-13F1-F243-8DCC-FC5EBB7DA727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915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10400" y="6378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06C23C-9A09-4180-8EED-71AD0EDA334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05675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77" indent="0">
              <a:buNone/>
              <a:defRPr sz="1200"/>
            </a:lvl2pPr>
            <a:lvl3pPr marL="913755" indent="0">
              <a:buNone/>
              <a:defRPr sz="1000"/>
            </a:lvl3pPr>
            <a:lvl4pPr marL="1370632" indent="0">
              <a:buNone/>
              <a:defRPr sz="900"/>
            </a:lvl4pPr>
            <a:lvl5pPr marL="1827510" indent="0">
              <a:buNone/>
              <a:defRPr sz="900"/>
            </a:lvl5pPr>
            <a:lvl6pPr marL="2284386" indent="0">
              <a:buNone/>
              <a:defRPr sz="900"/>
            </a:lvl6pPr>
            <a:lvl7pPr marL="2741264" indent="0">
              <a:buNone/>
              <a:defRPr sz="900"/>
            </a:lvl7pPr>
            <a:lvl8pPr marL="3198142" indent="0">
              <a:buNone/>
              <a:defRPr sz="900"/>
            </a:lvl8pPr>
            <a:lvl9pPr marL="365501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E52D36-B0D9-B446-B461-F8D1DA51539F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205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77" indent="0">
              <a:buNone/>
              <a:defRPr sz="2800"/>
            </a:lvl2pPr>
            <a:lvl3pPr marL="913755" indent="0">
              <a:buNone/>
              <a:defRPr sz="2400"/>
            </a:lvl3pPr>
            <a:lvl4pPr marL="1370632" indent="0">
              <a:buNone/>
              <a:defRPr sz="2000"/>
            </a:lvl4pPr>
            <a:lvl5pPr marL="1827510" indent="0">
              <a:buNone/>
              <a:defRPr sz="2000"/>
            </a:lvl5pPr>
            <a:lvl6pPr marL="2284386" indent="0">
              <a:buNone/>
              <a:defRPr sz="2000"/>
            </a:lvl6pPr>
            <a:lvl7pPr marL="2741264" indent="0">
              <a:buNone/>
              <a:defRPr sz="2000"/>
            </a:lvl7pPr>
            <a:lvl8pPr marL="3198142" indent="0">
              <a:buNone/>
              <a:defRPr sz="2000"/>
            </a:lvl8pPr>
            <a:lvl9pPr marL="3655018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77" indent="0">
              <a:buNone/>
              <a:defRPr sz="1200"/>
            </a:lvl2pPr>
            <a:lvl3pPr marL="913755" indent="0">
              <a:buNone/>
              <a:defRPr sz="1000"/>
            </a:lvl3pPr>
            <a:lvl4pPr marL="1370632" indent="0">
              <a:buNone/>
              <a:defRPr sz="900"/>
            </a:lvl4pPr>
            <a:lvl5pPr marL="1827510" indent="0">
              <a:buNone/>
              <a:defRPr sz="900"/>
            </a:lvl5pPr>
            <a:lvl6pPr marL="2284386" indent="0">
              <a:buNone/>
              <a:defRPr sz="900"/>
            </a:lvl6pPr>
            <a:lvl7pPr marL="2741264" indent="0">
              <a:buNone/>
              <a:defRPr sz="900"/>
            </a:lvl7pPr>
            <a:lvl8pPr marL="3198142" indent="0">
              <a:buNone/>
              <a:defRPr sz="900"/>
            </a:lvl8pPr>
            <a:lvl9pPr marL="365501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44C4C3-A017-B140-86CB-83A8681092B9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45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74A844-5A15-A14B-ABAC-9D475DFDB1F8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289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7" y="1339854"/>
            <a:ext cx="2071687" cy="4681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4"/>
            <a:ext cx="6067425" cy="4681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8C5EA0-F61D-B649-BF63-7A8E5B138ABB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020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 flipV="1">
            <a:off x="0" y="0"/>
            <a:ext cx="9144000" cy="1125962"/>
          </a:xfrm>
          <a:prstGeom prst="rect">
            <a:avLst/>
          </a:prstGeom>
          <a:solidFill>
            <a:srgbClr val="0F5494"/>
          </a:solidFill>
          <a:ln w="635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lIns="90816" tIns="45408" rIns="90816" bIns="45408" anchor="ctr"/>
          <a:lstStyle>
            <a:lvl1pPr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altLang="en-US" sz="2400" smtClean="0">
                <a:solidFill>
                  <a:srgbClr val="FFFFFF"/>
                </a:solidFill>
                <a:latin typeface="Calibri" pitchFamily="34" charset="0"/>
              </a:rPr>
              <a:t>                             </a:t>
            </a:r>
          </a:p>
        </p:txBody>
      </p:sp>
      <p:pic>
        <p:nvPicPr>
          <p:cNvPr id="5" name="Picture 2" descr="C:\DOCUME~1\lenain\LOCALS~1\Temp\7zECF.tmp\LOGO-CE for RTD EN Landscape Positive Cyan.png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005" y="5940821"/>
            <a:ext cx="2242561" cy="596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61988" y="1543051"/>
            <a:ext cx="7724775" cy="3552824"/>
          </a:xfrm>
          <a:prstGeom prst="rect">
            <a:avLst/>
          </a:prstGeom>
        </p:spPr>
        <p:txBody>
          <a:bodyPr lIns="90816" tIns="45408" rIns="90816" bIns="45408"/>
          <a:lstStyle>
            <a:lvl1pPr marL="0" indent="0">
              <a:buClr>
                <a:srgbClr val="00B0F0"/>
              </a:buClr>
              <a:buFont typeface="+mj-lt"/>
              <a:buNone/>
              <a:defRPr sz="2400" b="1">
                <a:solidFill>
                  <a:srgbClr val="00B0F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264870" indent="-264870">
              <a:buClr>
                <a:srgbClr val="0070C0"/>
              </a:buClr>
              <a:buFont typeface="Wingdings" pitchFamily="2" charset="2"/>
              <a:buChar char="ü"/>
              <a:defRPr sz="1800" b="1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33587" indent="-868712">
              <a:defRPr sz="1800" baseline="3000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76277" y="337150"/>
            <a:ext cx="8220075" cy="914400"/>
          </a:xfrm>
          <a:prstGeom prst="rect">
            <a:avLst/>
          </a:prstGeom>
        </p:spPr>
        <p:txBody>
          <a:bodyPr lIns="90816" tIns="45408" rIns="90816" bIns="45408"/>
          <a:lstStyle>
            <a:lvl1pPr algn="l">
              <a:defRPr sz="2800" b="1">
                <a:solidFill>
                  <a:srgbClr val="FFE16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algn="ctr">
              <a:defRPr sz="1600" b="1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6331532"/>
      </p:ext>
    </p:extLst>
  </p:cSld>
  <p:clrMapOvr>
    <a:masterClrMapping/>
  </p:clrMapOvr>
  <p:transition spd="slow">
    <p:split orient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 flipV="1">
            <a:off x="0" y="0"/>
            <a:ext cx="9144000" cy="1125962"/>
          </a:xfrm>
          <a:prstGeom prst="rect">
            <a:avLst/>
          </a:prstGeom>
          <a:solidFill>
            <a:srgbClr val="0F5494"/>
          </a:solidFill>
          <a:ln w="635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lIns="90816" tIns="45408" rIns="90816" bIns="45408" anchor="ctr"/>
          <a:lstStyle>
            <a:lvl1pPr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altLang="en-US" sz="2400" smtClean="0">
                <a:solidFill>
                  <a:srgbClr val="FFFFFF"/>
                </a:solidFill>
                <a:latin typeface="Calibri" pitchFamily="34" charset="0"/>
              </a:rPr>
              <a:t>                             </a:t>
            </a:r>
          </a:p>
        </p:txBody>
      </p:sp>
      <p:pic>
        <p:nvPicPr>
          <p:cNvPr id="6" name="Picture 2" descr="C:\DOCUME~1\lenain\LOCALS~1\Temp\7zECF.tmp\LOGO-CE for RTD EN Landscape Positive Cyan.png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005" y="5940821"/>
            <a:ext cx="2242561" cy="596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61950" y="1552794"/>
            <a:ext cx="8458200" cy="4162333"/>
          </a:xfrm>
          <a:prstGeom prst="rect">
            <a:avLst/>
          </a:prstGeom>
        </p:spPr>
        <p:txBody>
          <a:bodyPr lIns="90816" tIns="45408" rIns="90816" bIns="45408"/>
          <a:lstStyle>
            <a:lvl1pPr marL="0" indent="0">
              <a:defRPr sz="1800" b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0" indent="0"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0" indent="0"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0" indent="0"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0" indent="0"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71475" y="400889"/>
            <a:ext cx="8267700" cy="763575"/>
          </a:xfrm>
          <a:prstGeom prst="rect">
            <a:avLst/>
          </a:prstGeom>
        </p:spPr>
        <p:txBody>
          <a:bodyPr lIns="90816" tIns="45408" rIns="90816" bIns="45408"/>
          <a:lstStyle>
            <a:lvl1pPr>
              <a:defRPr sz="2600" b="1">
                <a:solidFill>
                  <a:srgbClr val="FFE16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791300"/>
      </p:ext>
    </p:extLst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E232A2-E310-476D-B947-D79835B749F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5200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011DD-0E78-45B8-A9D8-C66C340661F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6648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8FADA-253D-495A-87E5-6E1895FCC3E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3979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CEF422-AC98-490A-9C37-3BCD8AE0820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9187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66AAD-C1BC-426E-859E-67FCF1CD73D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2552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530B94-EDEB-40B8-8090-7226339043E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4140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CEA35A-D91E-442A-9949-D2820F2C64C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1493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5"/>
            <a:ext cx="8229600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 smtClean="0"/>
              <a:t>Second level</a:t>
            </a:r>
            <a:endParaRPr lang="en-GB" altLang="en-US" smtClean="0"/>
          </a:p>
          <a:p>
            <a:pPr lvl="1"/>
            <a:r>
              <a:rPr lang="en-GB" altLang="en-US" smtClean="0"/>
              <a:t>Third level</a:t>
            </a:r>
          </a:p>
          <a:p>
            <a:pPr lvl="2"/>
            <a:r>
              <a:rPr lang="en-GB" altLang="en-US" smtClean="0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AA77CD3-963B-4439-8251-0C47EA99523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Rectangle 6"/>
          <p:cNvSpPr/>
          <p:nvPr/>
        </p:nvSpPr>
        <p:spPr>
          <a:xfrm>
            <a:off x="4262438" y="6659563"/>
            <a:ext cx="611187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1033" name="Picture 17" descr="LOGO CE_Vertical_EN_NEG_quadri_HR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23" r:id="rId1"/>
    <p:sldLayoutId id="2147484224" r:id="rId2"/>
    <p:sldLayoutId id="2147484214" r:id="rId3"/>
    <p:sldLayoutId id="2147484215" r:id="rId4"/>
    <p:sldLayoutId id="2147484216" r:id="rId5"/>
    <p:sldLayoutId id="2147484217" r:id="rId6"/>
    <p:sldLayoutId id="2147484225" r:id="rId7"/>
    <p:sldLayoutId id="2147484218" r:id="rId8"/>
    <p:sldLayoutId id="2147484219" r:id="rId9"/>
    <p:sldLayoutId id="2147484220" r:id="rId10"/>
    <p:sldLayoutId id="2147484221" r:id="rId11"/>
    <p:sldLayoutId id="2147484222" r:id="rId12"/>
  </p:sldLayoutIdLst>
  <p:transition/>
  <p:hf hdr="0" dt="0"/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rgbClr val="0F549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4"/>
            <a:ext cx="82296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376" tIns="45688" rIns="91376" bIns="456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8"/>
            <a:ext cx="82296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/>
              <a:t>Second level</a:t>
            </a:r>
            <a:endParaRPr lang="en-GB"/>
          </a:p>
          <a:p>
            <a:pPr lvl="1"/>
            <a:r>
              <a:rPr lang="en-GB"/>
              <a:t>Third level</a:t>
            </a:r>
          </a:p>
          <a:p>
            <a:pPr lvl="2"/>
            <a:r>
              <a:rPr lang="en-GB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1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3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09B08224-ABEA-1648-96CC-A6B9C3FC24CB}" type="slidenum">
              <a:rPr lang="en-GB">
                <a:solidFill>
                  <a:srgbClr val="000000"/>
                </a:solidFill>
                <a:ea typeface="ＭＳ Ｐゴシック" charset="0"/>
              </a:rPr>
              <a:pPr/>
              <a:t>‹#›</a:t>
            </a:fld>
            <a:endParaRPr lang="en-GB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4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6" tIns="45688" rIns="91376" bIns="45688" anchor="ctr"/>
          <a:lstStyle/>
          <a:p>
            <a:pPr algn="ctr" defTabSz="45687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262442" y="6659567"/>
            <a:ext cx="611187" cy="198437"/>
          </a:xfrm>
          <a:prstGeom prst="rect">
            <a:avLst/>
          </a:prstGeom>
          <a:solidFill>
            <a:srgbClr val="133176"/>
          </a:solidFill>
          <a:ln w="9525">
            <a:solidFill>
              <a:srgbClr val="133176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lIns="91376" tIns="45688" rIns="91376" bIns="45688" anchor="ctr"/>
          <a:lstStyle/>
          <a:p>
            <a:pPr algn="ctr" defTabSz="45687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  <a:latin typeface="Verdana"/>
              <a:ea typeface="ＭＳ Ｐゴシック" charset="0"/>
            </a:endParaRPr>
          </a:p>
        </p:txBody>
      </p:sp>
      <p:pic>
        <p:nvPicPr>
          <p:cNvPr id="1033" name="Picture 17" descr="LOGO CE_Vertical_EN_NEG_quadri_HR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7638" y="258767"/>
            <a:ext cx="1436687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0733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1" r:id="rId1"/>
    <p:sldLayoutId id="2147484242" r:id="rId2"/>
    <p:sldLayoutId id="2147484243" r:id="rId3"/>
    <p:sldLayoutId id="2147484244" r:id="rId4"/>
    <p:sldLayoutId id="2147484245" r:id="rId5"/>
    <p:sldLayoutId id="2147484246" r:id="rId6"/>
    <p:sldLayoutId id="2147484247" r:id="rId7"/>
    <p:sldLayoutId id="2147484248" r:id="rId8"/>
    <p:sldLayoutId id="2147484249" r:id="rId9"/>
    <p:sldLayoutId id="2147484250" r:id="rId10"/>
    <p:sldLayoutId id="2147484251" r:id="rId11"/>
    <p:sldLayoutId id="2147484252" r:id="rId12"/>
    <p:sldLayoutId id="2147484253" r:id="rId13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marL="358523" indent="-358523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ＭＳ Ｐゴシック" charset="0"/>
          <a:cs typeface="+mj-cs"/>
        </a:defRPr>
      </a:lvl1pPr>
      <a:lvl2pPr marL="358523" indent="-358523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  <a:ea typeface="ＭＳ Ｐゴシック" charset="0"/>
        </a:defRPr>
      </a:lvl2pPr>
      <a:lvl3pPr marL="358523" indent="-358523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  <a:ea typeface="ＭＳ Ｐゴシック" charset="0"/>
        </a:defRPr>
      </a:lvl3pPr>
      <a:lvl4pPr marL="358523" indent="-358523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  <a:ea typeface="ＭＳ Ｐゴシック" charset="0"/>
        </a:defRPr>
      </a:lvl4pPr>
      <a:lvl5pPr marL="358523" indent="-358523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  <a:ea typeface="ＭＳ Ｐゴシック" charset="0"/>
        </a:defRPr>
      </a:lvl5pPr>
      <a:lvl6pPr marL="815399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2277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2915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6031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657" indent="-342657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ＭＳ Ｐゴシック" charset="0"/>
          <a:cs typeface="+mn-cs"/>
        </a:defRPr>
      </a:lvl1pPr>
      <a:lvl2pPr marL="742426" indent="-2855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  <a:ea typeface="ＭＳ Ｐゴシック" charset="0"/>
        </a:defRPr>
      </a:lvl2pPr>
      <a:lvl3pPr marL="1142193" indent="-228439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  <a:ea typeface="ＭＳ Ｐゴシック" charset="0"/>
        </a:defRPr>
      </a:lvl3pPr>
      <a:lvl4pPr marL="1599071" indent="-228439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  <a:ea typeface="ＭＳ Ｐゴシック" charset="0"/>
        </a:defRPr>
      </a:lvl4pPr>
      <a:lvl5pPr marL="2055948" indent="-228439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ea typeface="ＭＳ Ｐゴシック" charset="0"/>
        </a:defRPr>
      </a:lvl5pPr>
      <a:lvl6pPr marL="2512826" indent="-22843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69702" indent="-22843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6580" indent="-22843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3458" indent="-22843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77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55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32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10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386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264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142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018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521550" y="1628800"/>
            <a:ext cx="8227039" cy="2160240"/>
          </a:xfrm>
        </p:spPr>
        <p:txBody>
          <a:bodyPr/>
          <a:lstStyle/>
          <a:p>
            <a:pPr algn="ctr" eaLnBrk="1" hangingPunct="1"/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>eGrants</a:t>
            </a:r>
            <a:r>
              <a:rPr lang="en-GB" sz="2800" dirty="0" smtClean="0"/>
              <a:t> </a:t>
            </a:r>
            <a:br>
              <a:rPr lang="en-GB" sz="2800" dirty="0" smtClean="0"/>
            </a:br>
            <a:r>
              <a:rPr lang="en-GB" sz="2800" dirty="0" smtClean="0"/>
              <a:t> Grant management – amendments</a:t>
            </a:r>
            <a:r>
              <a:rPr lang="en-GB" altLang="en-US" sz="2400" dirty="0" smtClean="0">
                <a:solidFill>
                  <a:srgbClr val="FFD72F"/>
                </a:solidFill>
              </a:rPr>
              <a:t/>
            </a:r>
            <a:br>
              <a:rPr lang="en-GB" altLang="en-US" sz="2400" dirty="0" smtClean="0">
                <a:solidFill>
                  <a:srgbClr val="FFD72F"/>
                </a:solidFill>
              </a:rPr>
            </a:br>
            <a:endParaRPr lang="en-GB" altLang="en-US" sz="2400" dirty="0" smtClean="0">
              <a:solidFill>
                <a:srgbClr val="FFD72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04365" y="4848749"/>
            <a:ext cx="37264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altLang="en-US" sz="1400" b="1" kern="0" dirty="0" smtClean="0">
                <a:solidFill>
                  <a:srgbClr val="FFC000"/>
                </a:solidFill>
                <a:latin typeface="Verdana"/>
              </a:rPr>
              <a:t>HORIZON 2020 Coordinators' Day</a:t>
            </a:r>
            <a:r>
              <a:rPr lang="en-GB" altLang="en-US" sz="1400" b="1" kern="0" dirty="0">
                <a:solidFill>
                  <a:srgbClr val="FFC000"/>
                </a:solidFill>
                <a:latin typeface="Verdana"/>
              </a:rPr>
              <a:t/>
            </a:r>
            <a:br>
              <a:rPr lang="en-GB" altLang="en-US" sz="1400" b="1" kern="0" dirty="0">
                <a:solidFill>
                  <a:srgbClr val="FFC000"/>
                </a:solidFill>
                <a:latin typeface="Verdana"/>
              </a:rPr>
            </a:br>
            <a:r>
              <a:rPr lang="en-GB" altLang="en-US" sz="1400" b="1" kern="0" dirty="0" smtClean="0">
                <a:solidFill>
                  <a:srgbClr val="FFC000"/>
                </a:solidFill>
                <a:latin typeface="Verdana"/>
              </a:rPr>
              <a:t>12 May 2020</a:t>
            </a:r>
            <a:r>
              <a:rPr lang="en-GB" altLang="en-US" sz="1400" b="1" kern="0" dirty="0">
                <a:solidFill>
                  <a:srgbClr val="FFC000"/>
                </a:solidFill>
                <a:latin typeface="Verdana"/>
              </a:rPr>
              <a:t/>
            </a:r>
            <a:br>
              <a:rPr lang="en-GB" altLang="en-US" sz="1400" b="1" kern="0" dirty="0">
                <a:solidFill>
                  <a:srgbClr val="FFC000"/>
                </a:solidFill>
                <a:latin typeface="Verdana"/>
              </a:rPr>
            </a:br>
            <a:r>
              <a:rPr lang="en-GB" altLang="en-US" sz="1400" b="1" kern="0" dirty="0" smtClean="0">
                <a:solidFill>
                  <a:srgbClr val="FFC000"/>
                </a:solidFill>
                <a:latin typeface="Verdana"/>
              </a:rPr>
              <a:t>Brussels</a:t>
            </a:r>
            <a:endParaRPr lang="en-GB" sz="900" b="1" dirty="0">
              <a:solidFill>
                <a:srgbClr val="FFC000"/>
              </a:solidFill>
            </a:endParaRPr>
          </a:p>
        </p:txBody>
      </p:sp>
      <p:sp>
        <p:nvSpPr>
          <p:cNvPr id="5" name="Rectangle 30"/>
          <p:cNvSpPr>
            <a:spLocks noChangeArrowheads="1"/>
          </p:cNvSpPr>
          <p:nvPr/>
        </p:nvSpPr>
        <p:spPr bwMode="auto">
          <a:xfrm>
            <a:off x="404208" y="6647122"/>
            <a:ext cx="8423275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89000"/>
              </a:lnSpc>
            </a:pPr>
            <a:r>
              <a:rPr lang="en-GB" sz="800" dirty="0">
                <a:solidFill>
                  <a:srgbClr val="3399FF"/>
                </a:solidFill>
              </a:rPr>
              <a:t>"The views expressed in this presentation are those of the author                          and do not necessarily reflect the views of the European Commission"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6515" y="5769260"/>
            <a:ext cx="531059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89013">
              <a:tabLst>
                <a:tab pos="989013" algn="l"/>
              </a:tabLst>
            </a:pPr>
            <a:r>
              <a:rPr lang="en-GB" sz="1050" dirty="0" smtClean="0">
                <a:solidFill>
                  <a:srgbClr val="FFC000"/>
                </a:solidFill>
              </a:rPr>
              <a:t>Attila BERCZIK</a:t>
            </a:r>
          </a:p>
          <a:p>
            <a:pPr marL="989013">
              <a:tabLst>
                <a:tab pos="989013" algn="l"/>
              </a:tabLst>
            </a:pPr>
            <a:r>
              <a:rPr lang="en-GB" sz="1050" dirty="0" smtClean="0">
                <a:solidFill>
                  <a:srgbClr val="FFC000"/>
                </a:solidFill>
              </a:rPr>
              <a:t>Common Implementation Centre (CIC)</a:t>
            </a:r>
          </a:p>
          <a:p>
            <a:pPr marL="989013">
              <a:tabLst>
                <a:tab pos="989013" algn="l"/>
              </a:tabLst>
            </a:pPr>
            <a:r>
              <a:rPr lang="en-GB" sz="1050" dirty="0" smtClean="0">
                <a:solidFill>
                  <a:srgbClr val="FFC000"/>
                </a:solidFill>
              </a:rPr>
              <a:t>CIC B3 </a:t>
            </a:r>
            <a:r>
              <a:rPr lang="en-GB" sz="1050" dirty="0">
                <a:solidFill>
                  <a:srgbClr val="FFC000"/>
                </a:solidFill>
              </a:rPr>
              <a:t>– Common service for business processes</a:t>
            </a:r>
          </a:p>
        </p:txBody>
      </p:sp>
      <p:pic>
        <p:nvPicPr>
          <p:cNvPr id="1029" name="Picture 5" descr="BERCZIK Attil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70" y="5726247"/>
            <a:ext cx="450050" cy="57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5222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04411" cy="3645024"/>
          </a:xfrm>
          <a:prstGeom prst="rect">
            <a:avLst/>
          </a:prstGeom>
          <a:solidFill>
            <a:srgbClr val="3366FF"/>
          </a:solidFill>
          <a:ln w="9525">
            <a:solidFill>
              <a:schemeClr val="accent2"/>
            </a:solidFill>
            <a:miter lim="800000"/>
            <a:headEnd/>
            <a:tailEnd/>
          </a:ln>
          <a:extLst/>
        </p:spPr>
      </p:pic>
      <p:sp>
        <p:nvSpPr>
          <p:cNvPr id="16387" name="Down Arrow 4"/>
          <p:cNvSpPr>
            <a:spLocks noChangeArrowheads="1"/>
          </p:cNvSpPr>
          <p:nvPr/>
        </p:nvSpPr>
        <p:spPr bwMode="auto">
          <a:xfrm rot="-2128716">
            <a:off x="3155588" y="1337421"/>
            <a:ext cx="342900" cy="1841776"/>
          </a:xfrm>
          <a:prstGeom prst="downArrow">
            <a:avLst>
              <a:gd name="adj1" fmla="val 50000"/>
              <a:gd name="adj2" fmla="val 50000"/>
            </a:avLst>
          </a:prstGeom>
          <a:noFill/>
          <a:ln w="3175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3175"/>
            <a:endParaRPr lang="en-US" altLang="en-US"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000875" y="6362700"/>
            <a:ext cx="2133600" cy="476250"/>
          </a:xfrm>
        </p:spPr>
        <p:txBody>
          <a:bodyPr/>
          <a:lstStyle/>
          <a:p>
            <a:pPr>
              <a:defRPr/>
            </a:pPr>
            <a:fld id="{85DCEDF8-3E5E-4987-86AF-7C0119B6BDC7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163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39" y="3061142"/>
            <a:ext cx="6012161" cy="3796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Rounded Rectangle 3"/>
          <p:cNvSpPr>
            <a:spLocks noChangeArrowheads="1"/>
          </p:cNvSpPr>
          <p:nvPr/>
        </p:nvSpPr>
        <p:spPr bwMode="auto">
          <a:xfrm>
            <a:off x="4356100" y="260648"/>
            <a:ext cx="792163" cy="701675"/>
          </a:xfrm>
          <a:prstGeom prst="roundRect">
            <a:avLst>
              <a:gd name="adj" fmla="val 16667"/>
            </a:avLst>
          </a:prstGeom>
          <a:noFill/>
          <a:ln w="4445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3175"/>
            <a:endParaRPr lang="en-US" altLang="en-US">
              <a:cs typeface="+mn-cs"/>
            </a:endParaRPr>
          </a:p>
        </p:txBody>
      </p:sp>
      <p:sp>
        <p:nvSpPr>
          <p:cNvPr id="2" name="Oval 1"/>
          <p:cNvSpPr/>
          <p:nvPr/>
        </p:nvSpPr>
        <p:spPr bwMode="auto">
          <a:xfrm>
            <a:off x="2268637" y="1052736"/>
            <a:ext cx="2116807" cy="378023"/>
          </a:xfrm>
          <a:prstGeom prst="ellips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/>
          <a:lstStyle/>
          <a:p>
            <a:pPr marL="3175">
              <a:defRPr/>
            </a:pPr>
            <a:endParaRPr lang="en-GB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3469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nimBg="1"/>
      <p:bldP spid="16392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4981"/>
            <a:ext cx="9144000" cy="6073019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glow rad="139700">
              <a:schemeClr val="accent1">
                <a:lumMod val="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4286BE-3006-498A-9213-C8826FC9D98D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  <p:sp>
        <p:nvSpPr>
          <p:cNvPr id="25604" name="Oval 1"/>
          <p:cNvSpPr>
            <a:spLocks noChangeArrowheads="1"/>
          </p:cNvSpPr>
          <p:nvPr/>
        </p:nvSpPr>
        <p:spPr bwMode="auto">
          <a:xfrm>
            <a:off x="179512" y="5094496"/>
            <a:ext cx="1010499" cy="28575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3175"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 i="0"/>
          </a:p>
        </p:txBody>
      </p:sp>
      <p:sp>
        <p:nvSpPr>
          <p:cNvPr id="25607" name="Oval 1"/>
          <p:cNvSpPr>
            <a:spLocks noChangeArrowheads="1"/>
          </p:cNvSpPr>
          <p:nvPr/>
        </p:nvSpPr>
        <p:spPr bwMode="auto">
          <a:xfrm>
            <a:off x="2699792" y="5087144"/>
            <a:ext cx="1152128" cy="287338"/>
          </a:xfrm>
          <a:prstGeom prst="ellipse">
            <a:avLst/>
          </a:prstGeom>
          <a:noFill/>
          <a:ln w="22225" algn="ctr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3175"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 i="0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3741136" y="1196752"/>
            <a:ext cx="758856" cy="864096"/>
          </a:xfrm>
          <a:prstGeom prst="rect">
            <a:avLst/>
          </a:prstGeom>
          <a:noFill/>
          <a:ln w="4127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3175"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 i="0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-19244" y="-265856"/>
            <a:ext cx="9163244" cy="1246584"/>
          </a:xfrm>
          <a:prstGeom prst="rect">
            <a:avLst/>
          </a:prstGeom>
          <a:solidFill>
            <a:srgbClr val="0F549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1002632" y="140972"/>
            <a:ext cx="6593703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r>
              <a:rPr lang="en-GB" altLang="en-US" sz="1800" i="1" dirty="0" smtClean="0">
                <a:solidFill>
                  <a:srgbClr val="FFC000"/>
                </a:solidFill>
              </a:rPr>
              <a:t>Preparing amendment  request:</a:t>
            </a:r>
            <a:br>
              <a:rPr lang="en-GB" altLang="en-US" sz="1800" i="1" dirty="0" smtClean="0">
                <a:solidFill>
                  <a:srgbClr val="FFC000"/>
                </a:solidFill>
              </a:rPr>
            </a:br>
            <a:r>
              <a:rPr lang="en-GB" altLang="en-US" sz="1800" i="1" dirty="0" smtClean="0">
                <a:solidFill>
                  <a:srgbClr val="FFC000"/>
                </a:solidFill>
              </a:rPr>
              <a:t> Example #1 – Change of start date</a:t>
            </a:r>
            <a:endParaRPr lang="en-GB" altLang="en-US" sz="1800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42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75"/>
          <a:stretch/>
        </p:blipFill>
        <p:spPr bwMode="auto">
          <a:xfrm>
            <a:off x="0" y="2329049"/>
            <a:ext cx="9108504" cy="4528951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glow rad="139700">
              <a:schemeClr val="accent1">
                <a:lumMod val="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008813" y="6343650"/>
            <a:ext cx="2133600" cy="476250"/>
          </a:xfrm>
        </p:spPr>
        <p:txBody>
          <a:bodyPr/>
          <a:lstStyle/>
          <a:p>
            <a:pPr>
              <a:defRPr/>
            </a:pPr>
            <a:fld id="{215789F9-00D3-4B96-B656-2B023FA5570E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  <p:sp>
        <p:nvSpPr>
          <p:cNvPr id="27652" name="Rectangle 2"/>
          <p:cNvSpPr>
            <a:spLocks noChangeArrowheads="1"/>
          </p:cNvSpPr>
          <p:nvPr/>
        </p:nvSpPr>
        <p:spPr bwMode="auto">
          <a:xfrm>
            <a:off x="3292475" y="1551112"/>
            <a:ext cx="614362" cy="865187"/>
          </a:xfrm>
          <a:prstGeom prst="rect">
            <a:avLst/>
          </a:prstGeom>
          <a:noFill/>
          <a:ln w="9842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3175"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 i="0"/>
          </a:p>
        </p:txBody>
      </p:sp>
      <p:pic>
        <p:nvPicPr>
          <p:cNvPr id="27655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827" y="3396532"/>
            <a:ext cx="4769380" cy="1430350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glow rad="139700">
              <a:schemeClr val="accent1">
                <a:lumMod val="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27656" name="Straight Arrow Connector 2"/>
          <p:cNvCxnSpPr>
            <a:cxnSpLocks noChangeShapeType="1"/>
          </p:cNvCxnSpPr>
          <p:nvPr/>
        </p:nvCxnSpPr>
        <p:spPr bwMode="auto">
          <a:xfrm flipH="1">
            <a:off x="7095722" y="3219839"/>
            <a:ext cx="932662" cy="248492"/>
          </a:xfrm>
          <a:prstGeom prst="straightConnector1">
            <a:avLst/>
          </a:prstGeom>
          <a:noFill/>
          <a:ln w="31750" algn="ctr">
            <a:solidFill>
              <a:schemeClr val="accent2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037" y="4896732"/>
            <a:ext cx="4760170" cy="1982632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glow rad="139700">
              <a:schemeClr val="accent1">
                <a:lumMod val="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7692"/>
            <a:ext cx="9144000" cy="1586514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glow rad="139700">
              <a:schemeClr val="accent1">
                <a:lumMod val="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007" y="1349328"/>
            <a:ext cx="682212" cy="943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3963765" y="1403930"/>
            <a:ext cx="659545" cy="776287"/>
          </a:xfrm>
          <a:prstGeom prst="rect">
            <a:avLst/>
          </a:prstGeom>
          <a:noFill/>
          <a:ln w="4127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3175"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 i="0"/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-19244" y="-265856"/>
            <a:ext cx="9163244" cy="1246584"/>
          </a:xfrm>
          <a:prstGeom prst="rect">
            <a:avLst/>
          </a:prstGeom>
          <a:solidFill>
            <a:srgbClr val="0F549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1002632" y="140972"/>
            <a:ext cx="6593703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r>
              <a:rPr lang="en-GB" altLang="en-US" sz="1800" i="1" dirty="0" smtClean="0">
                <a:solidFill>
                  <a:srgbClr val="FFC000"/>
                </a:solidFill>
              </a:rPr>
              <a:t>Preparing amendment  request:</a:t>
            </a:r>
            <a:br>
              <a:rPr lang="en-GB" altLang="en-US" sz="1800" i="1" dirty="0" smtClean="0">
                <a:solidFill>
                  <a:srgbClr val="FFC000"/>
                </a:solidFill>
              </a:rPr>
            </a:br>
            <a:r>
              <a:rPr lang="en-GB" altLang="en-US" sz="1800" i="1" dirty="0" smtClean="0">
                <a:solidFill>
                  <a:srgbClr val="FFC000"/>
                </a:solidFill>
              </a:rPr>
              <a:t> Example #2 - Addition of new beneficiary</a:t>
            </a:r>
            <a:endParaRPr lang="en-GB" altLang="en-US" sz="1800" i="1" dirty="0">
              <a:solidFill>
                <a:srgbClr val="FFC000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7375527" y="2788000"/>
            <a:ext cx="1579915" cy="360040"/>
          </a:xfrm>
          <a:prstGeom prst="ellipse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/>
          <a:lstStyle/>
          <a:p>
            <a:pPr marL="3175">
              <a:defRPr/>
            </a:pPr>
            <a:endParaRPr lang="en-GB">
              <a:cs typeface="+mn-cs"/>
            </a:endParaRPr>
          </a:p>
        </p:txBody>
      </p:sp>
      <p:sp>
        <p:nvSpPr>
          <p:cNvPr id="27658" name="Down Arrow 7"/>
          <p:cNvSpPr>
            <a:spLocks noChangeArrowheads="1"/>
          </p:cNvSpPr>
          <p:nvPr/>
        </p:nvSpPr>
        <p:spPr bwMode="auto">
          <a:xfrm>
            <a:off x="4597716" y="4757032"/>
            <a:ext cx="469900" cy="139700"/>
          </a:xfrm>
          <a:prstGeom prst="downArrow">
            <a:avLst>
              <a:gd name="adj1" fmla="val 50000"/>
              <a:gd name="adj2" fmla="val 50000"/>
            </a:avLst>
          </a:prstGeom>
          <a:noFill/>
          <a:ln w="22225" algn="ctr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3175"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 i="0"/>
          </a:p>
        </p:txBody>
      </p:sp>
    </p:spTree>
    <p:extLst>
      <p:ext uri="{BB962C8B-B14F-4D97-AF65-F5344CB8AC3E}">
        <p14:creationId xmlns:p14="http://schemas.microsoft.com/office/powerpoint/2010/main" val="1337785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3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765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1268760"/>
            <a:ext cx="32004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37"/>
          <a:stretch/>
        </p:blipFill>
        <p:spPr bwMode="auto">
          <a:xfrm>
            <a:off x="3708400" y="4730801"/>
            <a:ext cx="4919663" cy="1692025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glow rad="139700">
              <a:schemeClr val="accent1">
                <a:lumMod val="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010400" y="6370638"/>
            <a:ext cx="2133600" cy="476250"/>
          </a:xfrm>
        </p:spPr>
        <p:txBody>
          <a:bodyPr/>
          <a:lstStyle/>
          <a:p>
            <a:pPr>
              <a:defRPr/>
            </a:pPr>
            <a:fld id="{A452AA1A-45B2-4C4A-A951-1ADEBD66CA39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  <p:cxnSp>
        <p:nvCxnSpPr>
          <p:cNvPr id="28678" name="Straight Arrow Connector 2"/>
          <p:cNvCxnSpPr>
            <a:cxnSpLocks noChangeShapeType="1"/>
          </p:cNvCxnSpPr>
          <p:nvPr/>
        </p:nvCxnSpPr>
        <p:spPr bwMode="auto">
          <a:xfrm flipH="1">
            <a:off x="7643813" y="3316288"/>
            <a:ext cx="241300" cy="250825"/>
          </a:xfrm>
          <a:prstGeom prst="straightConnector1">
            <a:avLst/>
          </a:prstGeom>
          <a:noFill/>
          <a:ln w="28575" algn="ctr">
            <a:solidFill>
              <a:schemeClr val="accent2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682" name="Rectangle 2"/>
          <p:cNvSpPr>
            <a:spLocks noChangeArrowheads="1"/>
          </p:cNvSpPr>
          <p:nvPr/>
        </p:nvSpPr>
        <p:spPr bwMode="auto">
          <a:xfrm>
            <a:off x="4212000" y="4730801"/>
            <a:ext cx="756000" cy="168002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3175"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 i="0"/>
          </a:p>
        </p:txBody>
      </p:sp>
      <p:sp>
        <p:nvSpPr>
          <p:cNvPr id="28683" name="TextBox 1"/>
          <p:cNvSpPr txBox="1">
            <a:spLocks noChangeArrowheads="1"/>
          </p:cNvSpPr>
          <p:nvPr/>
        </p:nvSpPr>
        <p:spPr bwMode="auto">
          <a:xfrm>
            <a:off x="1763688" y="5042867"/>
            <a:ext cx="16557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000" i="0" dirty="0" smtClean="0"/>
              <a:t>The It system will prompt for a revised</a:t>
            </a:r>
            <a:br>
              <a:rPr lang="en-GB" altLang="en-US" sz="1000" i="0" dirty="0" smtClean="0"/>
            </a:br>
            <a:r>
              <a:rPr lang="en-GB" altLang="en-US" sz="1000" i="0" dirty="0" smtClean="0"/>
              <a:t>Annex 1 – description of Action.</a:t>
            </a:r>
            <a:endParaRPr lang="en-GB" altLang="en-US" sz="1000" i="0" dirty="0"/>
          </a:p>
        </p:txBody>
      </p:sp>
      <p:sp>
        <p:nvSpPr>
          <p:cNvPr id="5" name="Oval 4"/>
          <p:cNvSpPr/>
          <p:nvPr/>
        </p:nvSpPr>
        <p:spPr bwMode="auto">
          <a:xfrm>
            <a:off x="3581937" y="5733256"/>
            <a:ext cx="2016125" cy="356443"/>
          </a:xfrm>
          <a:prstGeom prst="ellips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/>
          <a:lstStyle/>
          <a:p>
            <a:pPr marL="3175">
              <a:defRPr/>
            </a:pPr>
            <a:endParaRPr lang="en-GB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51" b="36752"/>
          <a:stretch/>
        </p:blipFill>
        <p:spPr bwMode="auto">
          <a:xfrm>
            <a:off x="299290" y="2084976"/>
            <a:ext cx="7758017" cy="2290174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glow rad="139700">
              <a:schemeClr val="accent1">
                <a:lumMod val="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" name="TextBox 7"/>
          <p:cNvSpPr txBox="1">
            <a:spLocks noChangeArrowheads="1"/>
          </p:cNvSpPr>
          <p:nvPr/>
        </p:nvSpPr>
        <p:spPr bwMode="auto">
          <a:xfrm>
            <a:off x="5598062" y="3359487"/>
            <a:ext cx="24241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000" i="0" dirty="0" smtClean="0"/>
              <a:t>Inherent obligation:</a:t>
            </a:r>
            <a:br>
              <a:rPr lang="en-GB" altLang="en-US" sz="1000" i="0" dirty="0" smtClean="0"/>
            </a:br>
            <a:r>
              <a:rPr lang="en-GB" altLang="en-US" sz="1000" i="0" dirty="0" smtClean="0"/>
              <a:t>New Beneficiary must sign </a:t>
            </a:r>
            <a:br>
              <a:rPr lang="en-GB" altLang="en-US" sz="1000" i="0" dirty="0" smtClean="0"/>
            </a:br>
            <a:r>
              <a:rPr lang="en-GB" altLang="en-US" sz="1000" i="0" dirty="0" smtClean="0">
                <a:solidFill>
                  <a:srgbClr val="FF0000"/>
                </a:solidFill>
              </a:rPr>
              <a:t>Declaration of Honour</a:t>
            </a:r>
            <a:br>
              <a:rPr lang="en-GB" altLang="en-US" sz="1000" i="0" dirty="0" smtClean="0">
                <a:solidFill>
                  <a:srgbClr val="FF0000"/>
                </a:solidFill>
              </a:rPr>
            </a:br>
            <a:r>
              <a:rPr lang="en-GB" altLang="en-US" sz="1000" i="0" dirty="0" smtClean="0">
                <a:solidFill>
                  <a:srgbClr val="FF0000"/>
                </a:solidFill>
              </a:rPr>
              <a:t>Accession Form       </a:t>
            </a:r>
            <a:r>
              <a:rPr lang="en-GB" altLang="en-US" sz="1000" i="0" dirty="0"/>
              <a:t>see next slide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92"/>
          <a:stretch/>
        </p:blipFill>
        <p:spPr bwMode="auto">
          <a:xfrm>
            <a:off x="3511550" y="1268760"/>
            <a:ext cx="4545758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 bwMode="auto">
          <a:xfrm>
            <a:off x="1835696" y="2276872"/>
            <a:ext cx="2342604" cy="2453929"/>
          </a:xfrm>
          <a:prstGeom prst="straightConnector1">
            <a:avLst/>
          </a:prstGeom>
          <a:noFill/>
          <a:ln w="9525" cap="flat" cmpd="sng" algn="ctr">
            <a:solidFill>
              <a:schemeClr val="accent6">
                <a:lumMod val="60000"/>
                <a:lumOff val="40000"/>
              </a:schemeClr>
            </a:solidFill>
            <a:prstDash val="sysDash"/>
            <a:round/>
            <a:headEnd type="none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391" b="50000"/>
          <a:stretch/>
        </p:blipFill>
        <p:spPr bwMode="auto">
          <a:xfrm>
            <a:off x="2267744" y="2106542"/>
            <a:ext cx="5789563" cy="6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3520448" y="1294953"/>
            <a:ext cx="612000" cy="776287"/>
          </a:xfrm>
          <a:prstGeom prst="rect">
            <a:avLst/>
          </a:prstGeom>
          <a:noFill/>
          <a:ln w="4127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3175"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 i="0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-19244" y="-265856"/>
            <a:ext cx="9163244" cy="1534616"/>
          </a:xfrm>
          <a:prstGeom prst="rect">
            <a:avLst/>
          </a:prstGeom>
          <a:solidFill>
            <a:srgbClr val="0F549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1002632" y="140972"/>
            <a:ext cx="6593703" cy="983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r>
              <a:rPr lang="en-GB" altLang="en-US" sz="1800" i="1" dirty="0" smtClean="0">
                <a:solidFill>
                  <a:srgbClr val="FFC000"/>
                </a:solidFill>
              </a:rPr>
              <a:t>Preparing amendment  request:</a:t>
            </a:r>
            <a:br>
              <a:rPr lang="en-GB" altLang="en-US" sz="1800" i="1" dirty="0" smtClean="0">
                <a:solidFill>
                  <a:srgbClr val="FFC000"/>
                </a:solidFill>
              </a:rPr>
            </a:br>
            <a:r>
              <a:rPr lang="en-GB" altLang="en-US" sz="1800" i="1" dirty="0" smtClean="0">
                <a:solidFill>
                  <a:srgbClr val="FFC000"/>
                </a:solidFill>
              </a:rPr>
              <a:t> Example #2 - Addition of new beneficiary</a:t>
            </a:r>
          </a:p>
          <a:p>
            <a:pPr algn="ctr">
              <a:defRPr/>
            </a:pPr>
            <a:r>
              <a:rPr lang="en-GB" altLang="en-US" sz="1800" i="1" dirty="0" smtClean="0">
                <a:solidFill>
                  <a:srgbClr val="FFC000"/>
                </a:solidFill>
              </a:rPr>
              <a:t>… consequent tasks to do</a:t>
            </a:r>
            <a:endParaRPr lang="en-GB" altLang="en-US" sz="1800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74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1281"/>
            <a:ext cx="8964488" cy="5836719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glow rad="139700">
              <a:schemeClr val="accent1">
                <a:lumMod val="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004050" y="6308725"/>
            <a:ext cx="2133600" cy="476250"/>
          </a:xfrm>
        </p:spPr>
        <p:txBody>
          <a:bodyPr/>
          <a:lstStyle/>
          <a:p>
            <a:pPr>
              <a:defRPr/>
            </a:pPr>
            <a:fld id="{4032F9B0-391B-4CE9-B0E8-30F5DC013542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  <p:sp>
        <p:nvSpPr>
          <p:cNvPr id="19462" name="Rounded Rectangle 3"/>
          <p:cNvSpPr>
            <a:spLocks noChangeArrowheads="1"/>
          </p:cNvSpPr>
          <p:nvPr/>
        </p:nvSpPr>
        <p:spPr bwMode="auto">
          <a:xfrm>
            <a:off x="2594732" y="3314030"/>
            <a:ext cx="3384160" cy="310110"/>
          </a:xfrm>
          <a:prstGeom prst="roundRect">
            <a:avLst>
              <a:gd name="adj" fmla="val 16667"/>
            </a:avLst>
          </a:prstGeom>
          <a:noFill/>
          <a:ln w="4445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3175"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 i="0"/>
          </a:p>
        </p:txBody>
      </p:sp>
      <p:sp>
        <p:nvSpPr>
          <p:cNvPr id="11" name="Rounded Rectangle 3"/>
          <p:cNvSpPr>
            <a:spLocks noChangeArrowheads="1"/>
          </p:cNvSpPr>
          <p:nvPr/>
        </p:nvSpPr>
        <p:spPr bwMode="auto">
          <a:xfrm>
            <a:off x="2563986" y="5655420"/>
            <a:ext cx="3345419" cy="310110"/>
          </a:xfrm>
          <a:prstGeom prst="roundRect">
            <a:avLst>
              <a:gd name="adj" fmla="val 16667"/>
            </a:avLst>
          </a:prstGeom>
          <a:noFill/>
          <a:ln w="4445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3175"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 i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-19244" y="-214092"/>
            <a:ext cx="9163244" cy="1462608"/>
          </a:xfrm>
          <a:prstGeom prst="rect">
            <a:avLst/>
          </a:prstGeom>
          <a:solidFill>
            <a:srgbClr val="0F549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002632" y="140972"/>
            <a:ext cx="6593703" cy="983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r>
              <a:rPr lang="en-GB" altLang="en-US" sz="1800" i="1" dirty="0" smtClean="0">
                <a:solidFill>
                  <a:srgbClr val="FFC000"/>
                </a:solidFill>
              </a:rPr>
              <a:t>Preparing amendment  request:</a:t>
            </a:r>
            <a:br>
              <a:rPr lang="en-GB" altLang="en-US" sz="1800" i="1" dirty="0" smtClean="0">
                <a:solidFill>
                  <a:srgbClr val="FFC000"/>
                </a:solidFill>
              </a:rPr>
            </a:br>
            <a:r>
              <a:rPr lang="en-GB" altLang="en-US" sz="1800" i="1" dirty="0" smtClean="0">
                <a:solidFill>
                  <a:srgbClr val="FFC000"/>
                </a:solidFill>
              </a:rPr>
              <a:t> Example #2 - Addition of new beneficiary</a:t>
            </a:r>
          </a:p>
          <a:p>
            <a:pPr algn="ctr">
              <a:defRPr/>
            </a:pPr>
            <a:r>
              <a:rPr lang="en-GB" altLang="en-US" sz="1800" i="1" dirty="0" smtClean="0">
                <a:solidFill>
                  <a:srgbClr val="FFC000"/>
                </a:solidFill>
              </a:rPr>
              <a:t>New beneficiary must sign… </a:t>
            </a:r>
            <a:endParaRPr lang="en-GB" altLang="en-US" sz="1800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756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-19244" y="-214092"/>
            <a:ext cx="9163244" cy="1462608"/>
          </a:xfrm>
          <a:prstGeom prst="rect">
            <a:avLst/>
          </a:prstGeom>
          <a:solidFill>
            <a:srgbClr val="0F549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036141" y="-27384"/>
            <a:ext cx="6593703" cy="983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r>
              <a:rPr lang="en-GB" altLang="en-US" sz="1800" i="1" dirty="0" smtClean="0">
                <a:solidFill>
                  <a:srgbClr val="FFC000"/>
                </a:solidFill>
              </a:rPr>
              <a:t>Preparing amendment  request:</a:t>
            </a:r>
            <a:br>
              <a:rPr lang="en-GB" altLang="en-US" sz="1800" i="1" dirty="0" smtClean="0">
                <a:solidFill>
                  <a:srgbClr val="FFC000"/>
                </a:solidFill>
              </a:rPr>
            </a:br>
            <a:r>
              <a:rPr lang="en-GB" altLang="en-US" sz="1800" i="1" dirty="0" smtClean="0">
                <a:solidFill>
                  <a:srgbClr val="FFC000"/>
                </a:solidFill>
              </a:rPr>
              <a:t> Example #3 – changes to  work packages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0192"/>
            <a:ext cx="9144000" cy="610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ight Arrow 9"/>
          <p:cNvSpPr/>
          <p:nvPr/>
        </p:nvSpPr>
        <p:spPr bwMode="auto">
          <a:xfrm>
            <a:off x="7197796" y="2659184"/>
            <a:ext cx="864096" cy="252028"/>
          </a:xfrm>
          <a:prstGeom prst="rightArrow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175">
              <a:defRPr/>
            </a:pPr>
            <a:endParaRPr lang="en-GB">
              <a:solidFill>
                <a:srgbClr val="0F5494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44208" y="4293096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600" dirty="0" smtClean="0">
                <a:solidFill>
                  <a:srgbClr val="920000"/>
                </a:solidFill>
              </a:rPr>
              <a:t>Addition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600" dirty="0" smtClean="0">
                <a:solidFill>
                  <a:srgbClr val="920000"/>
                </a:solidFill>
              </a:rPr>
              <a:t>Revision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600" dirty="0" smtClean="0">
                <a:solidFill>
                  <a:srgbClr val="920000"/>
                </a:solidFill>
              </a:rPr>
              <a:t>Deletion</a:t>
            </a:r>
            <a:endParaRPr lang="en-GB" sz="1600" dirty="0">
              <a:solidFill>
                <a:srgbClr val="92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214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-19244" y="-214092"/>
            <a:ext cx="9163244" cy="1462608"/>
          </a:xfrm>
          <a:prstGeom prst="rect">
            <a:avLst/>
          </a:prstGeom>
          <a:solidFill>
            <a:srgbClr val="0F549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036141" y="-27384"/>
            <a:ext cx="6593703" cy="983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r>
              <a:rPr lang="en-GB" altLang="en-US" sz="1800" i="1" dirty="0" smtClean="0">
                <a:solidFill>
                  <a:srgbClr val="FFC000"/>
                </a:solidFill>
              </a:rPr>
              <a:t>Preparing amendment  request:</a:t>
            </a:r>
            <a:br>
              <a:rPr lang="en-GB" altLang="en-US" sz="1800" i="1" dirty="0" smtClean="0">
                <a:solidFill>
                  <a:srgbClr val="FFC000"/>
                </a:solidFill>
              </a:rPr>
            </a:br>
            <a:r>
              <a:rPr lang="en-GB" altLang="en-US" sz="1800" i="1" dirty="0" smtClean="0">
                <a:solidFill>
                  <a:srgbClr val="FFC000"/>
                </a:solidFill>
              </a:rPr>
              <a:t> Example #4 – changes to  deliverables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3568" y="5373216"/>
            <a:ext cx="7272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600" dirty="0">
                <a:solidFill>
                  <a:srgbClr val="920000"/>
                </a:solidFill>
              </a:rPr>
              <a:t>The coordinator may </a:t>
            </a:r>
            <a:r>
              <a:rPr lang="en-GB" sz="1600" dirty="0" smtClean="0">
                <a:solidFill>
                  <a:srgbClr val="920000"/>
                </a:solidFill>
              </a:rPr>
              <a:t>edit </a:t>
            </a:r>
            <a:r>
              <a:rPr lang="en-GB" sz="1600" dirty="0">
                <a:solidFill>
                  <a:srgbClr val="920000"/>
                </a:solidFill>
              </a:rPr>
              <a:t>exiting one: type, dissemination level</a:t>
            </a:r>
            <a:r>
              <a:rPr lang="en-GB" sz="1600" dirty="0" smtClean="0">
                <a:solidFill>
                  <a:srgbClr val="920000"/>
                </a:solidFill>
              </a:rPr>
              <a:t>, due date, description, link to WPs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1600" dirty="0">
              <a:solidFill>
                <a:srgbClr val="92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600" dirty="0" smtClean="0">
                <a:solidFill>
                  <a:srgbClr val="920000"/>
                </a:solidFill>
              </a:rPr>
              <a:t>'Ethics' type deliverables can only be modified by the EU officer</a:t>
            </a:r>
            <a:endParaRPr lang="en-GB" sz="1600" dirty="0">
              <a:solidFill>
                <a:srgbClr val="92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244" y="938011"/>
            <a:ext cx="9193514" cy="4335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6228184" y="1244467"/>
            <a:ext cx="576064" cy="672366"/>
          </a:xfrm>
          <a:prstGeom prst="rect">
            <a:avLst/>
          </a:prstGeom>
          <a:noFill/>
          <a:ln w="4127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3175"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 i="0"/>
          </a:p>
        </p:txBody>
      </p:sp>
    </p:spTree>
    <p:extLst>
      <p:ext uri="{BB962C8B-B14F-4D97-AF65-F5344CB8AC3E}">
        <p14:creationId xmlns:p14="http://schemas.microsoft.com/office/powerpoint/2010/main" val="270321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73888" y="6376988"/>
            <a:ext cx="2133600" cy="476250"/>
          </a:xfrm>
        </p:spPr>
        <p:txBody>
          <a:bodyPr/>
          <a:lstStyle/>
          <a:p>
            <a:pPr>
              <a:defRPr/>
            </a:pPr>
            <a:fld id="{9A119446-2599-4AA3-9937-DF6F128BF913}" type="slidenum">
              <a:rPr lang="en-GB" smtClean="0"/>
              <a:pPr>
                <a:defRPr/>
              </a:pPr>
              <a:t>17</a:t>
            </a:fld>
            <a:endParaRPr lang="en-GB" dirty="0"/>
          </a:p>
        </p:txBody>
      </p:sp>
      <p:sp>
        <p:nvSpPr>
          <p:cNvPr id="23556" name="Oval 1"/>
          <p:cNvSpPr>
            <a:spLocks noChangeArrowheads="1"/>
          </p:cNvSpPr>
          <p:nvPr/>
        </p:nvSpPr>
        <p:spPr bwMode="auto">
          <a:xfrm>
            <a:off x="560388" y="3789363"/>
            <a:ext cx="2498725" cy="57150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3175"/>
            <a:endParaRPr lang="en-US" altLang="en-US"/>
          </a:p>
        </p:txBody>
      </p:sp>
      <p:pic>
        <p:nvPicPr>
          <p:cNvPr id="23557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0"/>
            <a:ext cx="9134716" cy="5805264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3779838" y="3933056"/>
            <a:ext cx="3094037" cy="1295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fr-BE" altLang="en-US" sz="1200" dirty="0" smtClean="0">
                <a:sym typeface="Wingdings" panose="05000000000000000000" pitchFamily="2" charset="2"/>
              </a:rPr>
              <a:t> </a:t>
            </a:r>
            <a:r>
              <a:rPr lang="en-GB" altLang="en-US" sz="2000" dirty="0" smtClean="0">
                <a:solidFill>
                  <a:srgbClr val="FF0000"/>
                </a:solidFill>
              </a:rPr>
              <a:t>Amendment types are automatically selected</a:t>
            </a:r>
          </a:p>
          <a:p>
            <a:pPr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en-GB" altLang="en-US" sz="1200" dirty="0" smtClean="0">
                <a:sym typeface="Wingdings" panose="05000000000000000000" pitchFamily="2" charset="2"/>
              </a:rPr>
              <a:t> Overview of the modifications</a:t>
            </a:r>
            <a:endParaRPr lang="en-GB" altLang="en-US" sz="1200" dirty="0" smtClean="0"/>
          </a:p>
        </p:txBody>
      </p:sp>
      <p:sp>
        <p:nvSpPr>
          <p:cNvPr id="23559" name="Rectangle 2"/>
          <p:cNvSpPr>
            <a:spLocks noChangeArrowheads="1"/>
          </p:cNvSpPr>
          <p:nvPr/>
        </p:nvSpPr>
        <p:spPr bwMode="auto">
          <a:xfrm>
            <a:off x="1965127" y="332656"/>
            <a:ext cx="1126480" cy="1008112"/>
          </a:xfrm>
          <a:prstGeom prst="rect">
            <a:avLst/>
          </a:prstGeom>
          <a:noFill/>
          <a:ln w="9842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3175"/>
            <a:endParaRPr lang="en-US" altLang="en-US"/>
          </a:p>
        </p:txBody>
      </p:sp>
      <p:sp>
        <p:nvSpPr>
          <p:cNvPr id="23560" name="Oval 12"/>
          <p:cNvSpPr>
            <a:spLocks noChangeArrowheads="1"/>
          </p:cNvSpPr>
          <p:nvPr/>
        </p:nvSpPr>
        <p:spPr bwMode="auto">
          <a:xfrm>
            <a:off x="680046" y="4319059"/>
            <a:ext cx="2570162" cy="360362"/>
          </a:xfrm>
          <a:prstGeom prst="ellipse">
            <a:avLst/>
          </a:prstGeom>
          <a:noFill/>
          <a:ln w="22225" algn="ctr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3175"/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3559" grpId="0" animBg="1"/>
      <p:bldP spid="2356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72816"/>
            <a:ext cx="9001001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75475" y="6376988"/>
            <a:ext cx="2133600" cy="476250"/>
          </a:xfrm>
        </p:spPr>
        <p:txBody>
          <a:bodyPr/>
          <a:lstStyle/>
          <a:p>
            <a:pPr>
              <a:defRPr/>
            </a:pPr>
            <a:fld id="{6FAFF721-B86E-4F28-BACE-9469DA1C086C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2765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531"/>
          <a:stretch>
            <a:fillRect/>
          </a:stretch>
        </p:blipFill>
        <p:spPr bwMode="auto">
          <a:xfrm>
            <a:off x="1" y="44624"/>
            <a:ext cx="9108504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3244850"/>
            <a:ext cx="2847975" cy="339248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7655" name="Rectangle 2"/>
          <p:cNvSpPr>
            <a:spLocks noChangeArrowheads="1"/>
          </p:cNvSpPr>
          <p:nvPr/>
        </p:nvSpPr>
        <p:spPr bwMode="auto">
          <a:xfrm>
            <a:off x="827584" y="1268760"/>
            <a:ext cx="2376264" cy="576064"/>
          </a:xfrm>
          <a:prstGeom prst="rect">
            <a:avLst/>
          </a:prstGeom>
          <a:noFill/>
          <a:ln w="4445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3175"/>
            <a:endParaRPr lang="en-US" altLang="en-US">
              <a:cs typeface="+mn-cs"/>
            </a:endParaRPr>
          </a:p>
        </p:txBody>
      </p:sp>
      <p:pic>
        <p:nvPicPr>
          <p:cNvPr id="27656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3244850"/>
            <a:ext cx="2636838" cy="3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9" name="Oval 1"/>
          <p:cNvSpPr>
            <a:spLocks noChangeArrowheads="1"/>
          </p:cNvSpPr>
          <p:nvPr/>
        </p:nvSpPr>
        <p:spPr bwMode="auto">
          <a:xfrm>
            <a:off x="5651500" y="5445125"/>
            <a:ext cx="2233613" cy="576263"/>
          </a:xfrm>
          <a:prstGeom prst="ellipse">
            <a:avLst/>
          </a:prstGeom>
          <a:noFill/>
          <a:ln w="9525" algn="ctr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3175"/>
            <a:endParaRPr lang="en-US" altLang="en-US">
              <a:cs typeface="+mn-cs"/>
            </a:endParaRPr>
          </a:p>
        </p:txBody>
      </p:sp>
      <p:sp>
        <p:nvSpPr>
          <p:cNvPr id="27660" name="TextBox 2"/>
          <p:cNvSpPr txBox="1">
            <a:spLocks noChangeArrowheads="1"/>
          </p:cNvSpPr>
          <p:nvPr/>
        </p:nvSpPr>
        <p:spPr bwMode="auto">
          <a:xfrm>
            <a:off x="7929563" y="5589588"/>
            <a:ext cx="10239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fr-BE" altLang="en-US" sz="1100" dirty="0"/>
              <a:t>Justification</a:t>
            </a:r>
            <a:endParaRPr lang="en-GB" altLang="en-US" sz="1100" dirty="0"/>
          </a:p>
        </p:txBody>
      </p:sp>
      <p:sp>
        <p:nvSpPr>
          <p:cNvPr id="13" name="Oval 12"/>
          <p:cNvSpPr/>
          <p:nvPr/>
        </p:nvSpPr>
        <p:spPr bwMode="auto">
          <a:xfrm>
            <a:off x="-108520" y="2060848"/>
            <a:ext cx="2232248" cy="529895"/>
          </a:xfrm>
          <a:prstGeom prst="ellips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/>
          <a:lstStyle/>
          <a:p>
            <a:pPr marL="3175">
              <a:defRPr/>
            </a:pPr>
            <a:endParaRPr lang="en-GB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05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5" grpId="0" animBg="1"/>
      <p:bldP spid="27659" grpId="0" animBg="1"/>
      <p:bldP spid="27660" grpId="0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46576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0484" name="Rectangle 2"/>
          <p:cNvSpPr>
            <a:spLocks noChangeArrowheads="1"/>
          </p:cNvSpPr>
          <p:nvPr/>
        </p:nvSpPr>
        <p:spPr bwMode="auto">
          <a:xfrm>
            <a:off x="2108489" y="270290"/>
            <a:ext cx="830982" cy="991716"/>
          </a:xfrm>
          <a:prstGeom prst="rect">
            <a:avLst/>
          </a:prstGeom>
          <a:noFill/>
          <a:ln w="9842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3175"/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010400" y="6335713"/>
            <a:ext cx="2133600" cy="476250"/>
          </a:xfrm>
        </p:spPr>
        <p:txBody>
          <a:bodyPr/>
          <a:lstStyle/>
          <a:p>
            <a:pPr>
              <a:defRPr/>
            </a:pPr>
            <a:fld id="{F892E437-4DF9-43FE-A3B6-A150C68F2B13}" type="slidenum">
              <a:rPr lang="en-GB" smtClean="0"/>
              <a:pPr>
                <a:defRPr/>
              </a:pPr>
              <a:t>19</a:t>
            </a:fld>
            <a:endParaRPr lang="en-GB" dirty="0"/>
          </a:p>
        </p:txBody>
      </p:sp>
      <p:sp>
        <p:nvSpPr>
          <p:cNvPr id="2" name="Down Arrow 1"/>
          <p:cNvSpPr/>
          <p:nvPr/>
        </p:nvSpPr>
        <p:spPr bwMode="auto">
          <a:xfrm rot="16200000">
            <a:off x="2384650" y="2448000"/>
            <a:ext cx="701675" cy="1079500"/>
          </a:xfrm>
          <a:prstGeom prst="downArrow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vert" anchor="ctr"/>
          <a:lstStyle/>
          <a:p>
            <a:pPr marL="3175">
              <a:defRPr/>
            </a:pPr>
            <a:r>
              <a:rPr lang="fr-BE" sz="1000" dirty="0" smtClean="0">
                <a:solidFill>
                  <a:srgbClr val="FF0000"/>
                </a:solidFill>
              </a:rPr>
              <a:t>Justification</a:t>
            </a:r>
            <a:endParaRPr lang="en-GB" sz="1000" dirty="0">
              <a:solidFill>
                <a:srgbClr val="FF0000"/>
              </a:solidFill>
            </a:endParaRPr>
          </a:p>
        </p:txBody>
      </p:sp>
      <p:pic>
        <p:nvPicPr>
          <p:cNvPr id="20489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3429000"/>
            <a:ext cx="2763837" cy="32861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0490" name="Oval 3"/>
          <p:cNvSpPr>
            <a:spLocks noChangeArrowheads="1"/>
          </p:cNvSpPr>
          <p:nvPr/>
        </p:nvSpPr>
        <p:spPr bwMode="auto">
          <a:xfrm>
            <a:off x="6372225" y="4573588"/>
            <a:ext cx="1655763" cy="249237"/>
          </a:xfrm>
          <a:prstGeom prst="ellipse">
            <a:avLst/>
          </a:prstGeom>
          <a:noFill/>
          <a:ln w="19050" algn="ctr">
            <a:solidFill>
              <a:schemeClr val="accent2"/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3175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0691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animBg="1"/>
      <p:bldP spid="2" grpId="0" animBg="1"/>
      <p:bldP spid="2049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251520" y="2060848"/>
            <a:ext cx="8640960" cy="4104456"/>
          </a:xfrm>
        </p:spPr>
        <p:txBody>
          <a:bodyPr/>
          <a:lstStyle/>
          <a:p>
            <a:pPr marL="361950" lvl="2" indent="-361950" eaLnBrk="1" hangingPunct="1">
              <a:buFont typeface="Wingdings" panose="05000000000000000000" pitchFamily="2" charset="2"/>
              <a:buChar char="ü"/>
            </a:pPr>
            <a:r>
              <a:rPr lang="en-GB" altLang="en-US" sz="1800" b="1" dirty="0" smtClean="0">
                <a:solidFill>
                  <a:srgbClr val="0F5A96"/>
                </a:solidFill>
              </a:rPr>
              <a:t>E-flow</a:t>
            </a:r>
            <a:r>
              <a:rPr lang="en-GB" altLang="en-US" sz="1800" b="1" dirty="0">
                <a:solidFill>
                  <a:srgbClr val="0F5A96"/>
                </a:solidFill>
              </a:rPr>
              <a:t>, paperless, endorsed with </a:t>
            </a:r>
            <a:r>
              <a:rPr lang="en-GB" altLang="en-US" sz="1800" b="1" dirty="0" smtClean="0">
                <a:solidFill>
                  <a:srgbClr val="0F5A96"/>
                </a:solidFill>
              </a:rPr>
              <a:t>e-signature</a:t>
            </a:r>
            <a:endParaRPr lang="hu-HU" altLang="en-US" sz="1800" b="1" dirty="0" smtClean="0">
              <a:solidFill>
                <a:srgbClr val="0F5A96"/>
              </a:solidFill>
            </a:endParaRPr>
          </a:p>
          <a:p>
            <a:pPr marL="0" lvl="2" indent="0" eaLnBrk="1" hangingPunct="1">
              <a:buNone/>
            </a:pPr>
            <a:endParaRPr lang="en-GB" altLang="en-US" sz="1800" b="1" dirty="0">
              <a:solidFill>
                <a:srgbClr val="0F5A96"/>
              </a:solidFill>
            </a:endParaRPr>
          </a:p>
          <a:p>
            <a:pPr marL="361950" lvl="2" indent="-361950" eaLnBrk="1" hangingPunct="1">
              <a:buFont typeface="Wingdings" panose="05000000000000000000" pitchFamily="2" charset="2"/>
              <a:buChar char="ü"/>
            </a:pPr>
            <a:r>
              <a:rPr lang="en-GB" altLang="en-US" sz="1800" b="1" dirty="0" smtClean="0">
                <a:solidFill>
                  <a:srgbClr val="C00000"/>
                </a:solidFill>
              </a:rPr>
              <a:t>No </a:t>
            </a:r>
            <a:r>
              <a:rPr lang="en-GB" altLang="en-US" sz="1800" b="1" dirty="0">
                <a:solidFill>
                  <a:srgbClr val="C00000"/>
                </a:solidFill>
              </a:rPr>
              <a:t>evolution</a:t>
            </a:r>
            <a:r>
              <a:rPr lang="en-GB" altLang="en-US" sz="1800" dirty="0">
                <a:solidFill>
                  <a:srgbClr val="0F5A96"/>
                </a:solidFill>
              </a:rPr>
              <a:t>, no negotiation of requests: </a:t>
            </a:r>
            <a:r>
              <a:rPr lang="en-GB" altLang="en-US" sz="1800" b="1" dirty="0">
                <a:solidFill>
                  <a:srgbClr val="C00000"/>
                </a:solidFill>
              </a:rPr>
              <a:t>no modification</a:t>
            </a:r>
          </a:p>
          <a:p>
            <a:pPr marL="361950" lvl="2" indent="-361950" eaLnBrk="1" hangingPunct="1">
              <a:buFont typeface="Wingdings" panose="05000000000000000000" pitchFamily="2" charset="2"/>
              <a:buChar char="ü"/>
            </a:pPr>
            <a:endParaRPr lang="en-GB" altLang="en-US" sz="1800" b="1" dirty="0">
              <a:solidFill>
                <a:srgbClr val="C00000"/>
              </a:solidFill>
            </a:endParaRPr>
          </a:p>
          <a:p>
            <a:pPr marL="361950" lvl="2" indent="-361950" eaLnBrk="1" hangingPunct="1">
              <a:buFont typeface="Wingdings" panose="05000000000000000000" pitchFamily="2" charset="2"/>
              <a:buChar char="ü"/>
            </a:pPr>
            <a:r>
              <a:rPr lang="en-GB" altLang="en-US" sz="1800" b="1" dirty="0">
                <a:solidFill>
                  <a:srgbClr val="C00000"/>
                </a:solidFill>
              </a:rPr>
              <a:t>Agreement   or    </a:t>
            </a:r>
            <a:r>
              <a:rPr lang="en-GB" altLang="en-US" sz="1800" b="1" dirty="0" smtClean="0">
                <a:solidFill>
                  <a:srgbClr val="C00000"/>
                </a:solidFill>
              </a:rPr>
              <a:t>rejection</a:t>
            </a:r>
            <a:endParaRPr lang="hu-HU" altLang="en-US" sz="1800" b="1" dirty="0" smtClean="0">
              <a:solidFill>
                <a:srgbClr val="C00000"/>
              </a:solidFill>
            </a:endParaRPr>
          </a:p>
          <a:p>
            <a:pPr marL="361950" lvl="2" indent="-361950" eaLnBrk="1" hangingPunct="1">
              <a:buFont typeface="Wingdings" panose="05000000000000000000" pitchFamily="2" charset="2"/>
              <a:buChar char="ü"/>
            </a:pPr>
            <a:endParaRPr lang="hu-HU" altLang="en-US" sz="1800" b="1" dirty="0">
              <a:solidFill>
                <a:srgbClr val="C00000"/>
              </a:solidFill>
            </a:endParaRPr>
          </a:p>
          <a:p>
            <a:pPr marL="361950" lvl="2" indent="-361950" eaLnBrk="1" hangingPunct="1">
              <a:buFont typeface="Wingdings" panose="05000000000000000000" pitchFamily="2" charset="2"/>
              <a:buChar char="ü"/>
            </a:pPr>
            <a:r>
              <a:rPr lang="en-GB" altLang="en-US" sz="1800" dirty="0" smtClean="0">
                <a:solidFill>
                  <a:srgbClr val="0F5A96"/>
                </a:solidFill>
              </a:rPr>
              <a:t>Request for complementary information</a:t>
            </a:r>
          </a:p>
          <a:p>
            <a:pPr marL="0" lvl="2" indent="0" eaLnBrk="1" hangingPunct="1">
              <a:buNone/>
            </a:pPr>
            <a:endParaRPr lang="en-GB" altLang="en-US" sz="1800" dirty="0">
              <a:solidFill>
                <a:srgbClr val="0F5A96"/>
              </a:solidFill>
            </a:endParaRPr>
          </a:p>
          <a:p>
            <a:pPr marL="361950" lvl="2" indent="-361950" eaLnBrk="1" hangingPunct="1">
              <a:buFont typeface="Wingdings" panose="05000000000000000000" pitchFamily="2" charset="2"/>
              <a:buChar char="ü"/>
            </a:pPr>
            <a:r>
              <a:rPr lang="en-GB" altLang="en-US" sz="1800" b="1" u="sng" dirty="0">
                <a:solidFill>
                  <a:srgbClr val="C00000"/>
                </a:solidFill>
              </a:rPr>
              <a:t>Time-bound</a:t>
            </a:r>
            <a:r>
              <a:rPr lang="en-GB" altLang="en-US" sz="1800" b="1" dirty="0">
                <a:solidFill>
                  <a:srgbClr val="C00000"/>
                </a:solidFill>
              </a:rPr>
              <a:t> process</a:t>
            </a:r>
            <a:r>
              <a:rPr lang="en-GB" altLang="en-US" sz="1800" b="1" dirty="0">
                <a:solidFill>
                  <a:srgbClr val="0F5A96"/>
                </a:solidFill>
              </a:rPr>
              <a:t>: </a:t>
            </a:r>
            <a:r>
              <a:rPr lang="en-GB" sz="1800" dirty="0">
                <a:solidFill>
                  <a:srgbClr val="0F5A96"/>
                </a:solidFill>
              </a:rPr>
              <a:t>45‑day</a:t>
            </a:r>
            <a:r>
              <a:rPr lang="en-GB" sz="1800" dirty="0">
                <a:solidFill>
                  <a:srgbClr val="0070C0"/>
                </a:solidFill>
              </a:rPr>
              <a:t> </a:t>
            </a:r>
            <a:r>
              <a:rPr lang="en-GB" sz="1800" dirty="0">
                <a:solidFill>
                  <a:srgbClr val="0F5A96"/>
                </a:solidFill>
              </a:rPr>
              <a:t>time </a:t>
            </a:r>
            <a:r>
              <a:rPr lang="en-GB" altLang="en-US" sz="1800" dirty="0">
                <a:solidFill>
                  <a:srgbClr val="0F5A96"/>
                </a:solidFill>
              </a:rPr>
              <a:t>limit for </a:t>
            </a:r>
            <a:r>
              <a:rPr lang="en-GB" altLang="en-US" sz="1800" dirty="0" smtClean="0">
                <a:solidFill>
                  <a:srgbClr val="0F5A96"/>
                </a:solidFill>
              </a:rPr>
              <a:t>processing</a:t>
            </a:r>
            <a:r>
              <a:rPr lang="hu-HU" altLang="en-US" sz="1800" dirty="0" smtClean="0">
                <a:solidFill>
                  <a:srgbClr val="0F5A96"/>
                </a:solidFill>
              </a:rPr>
              <a:t> </a:t>
            </a:r>
          </a:p>
          <a:p>
            <a:pPr marL="0" lvl="2" indent="0" eaLnBrk="1" hangingPunct="1">
              <a:buNone/>
            </a:pPr>
            <a:r>
              <a:rPr lang="hu-HU" altLang="en-US" sz="1800" dirty="0" smtClean="0">
                <a:solidFill>
                  <a:srgbClr val="0F5A96"/>
                </a:solidFill>
              </a:rPr>
              <a:t>	</a:t>
            </a:r>
            <a:r>
              <a:rPr lang="en-GB" altLang="en-US" sz="1600" i="1" dirty="0" smtClean="0"/>
              <a:t>Extension possible</a:t>
            </a:r>
            <a:br>
              <a:rPr lang="en-GB" altLang="en-US" sz="1600" i="1" dirty="0" smtClean="0"/>
            </a:br>
            <a:r>
              <a:rPr lang="hu-HU" altLang="en-US" sz="1800" dirty="0" smtClean="0">
                <a:solidFill>
                  <a:srgbClr val="0F5A96"/>
                </a:solidFill>
              </a:rPr>
              <a:t>	</a:t>
            </a:r>
            <a:r>
              <a:rPr lang="en-GB" altLang="en-US" sz="1600" i="1" dirty="0" smtClean="0"/>
              <a:t>Tacit </a:t>
            </a:r>
            <a:r>
              <a:rPr lang="en-GB" altLang="en-US" sz="1600" i="1" dirty="0"/>
              <a:t>rejection - if no reaction within 45 days deadline </a:t>
            </a:r>
            <a:endParaRPr lang="en-GB" altLang="en-US" sz="1800" i="1" dirty="0">
              <a:solidFill>
                <a:srgbClr val="0F5A96"/>
              </a:solidFill>
            </a:endParaRPr>
          </a:p>
          <a:p>
            <a:pPr marL="0" lvl="2" indent="0" eaLnBrk="1" hangingPunct="1">
              <a:buNone/>
            </a:pPr>
            <a:endParaRPr lang="en-GB" sz="1800" dirty="0"/>
          </a:p>
          <a:p>
            <a:pPr marL="361950" lvl="2" indent="-361950" eaLnBrk="1" hangingPunct="1">
              <a:buFont typeface="Wingdings" panose="05000000000000000000" pitchFamily="2" charset="2"/>
              <a:buChar char="ü"/>
            </a:pPr>
            <a:r>
              <a:rPr lang="en-GB" altLang="en-US" sz="1800" b="1" dirty="0">
                <a:solidFill>
                  <a:srgbClr val="C00000"/>
                </a:solidFill>
              </a:rPr>
              <a:t>Withdrawal </a:t>
            </a:r>
            <a:r>
              <a:rPr lang="en-GB" altLang="en-US" sz="1800" dirty="0">
                <a:solidFill>
                  <a:srgbClr val="0F5A96"/>
                </a:solidFill>
              </a:rPr>
              <a:t>is possible by the requesting party</a:t>
            </a:r>
          </a:p>
          <a:p>
            <a:pPr marL="361950" lvl="2" indent="-361950" eaLnBrk="1" hangingPunct="1">
              <a:buFont typeface="Wingdings" panose="05000000000000000000" pitchFamily="2" charset="2"/>
              <a:buChar char="ü"/>
            </a:pPr>
            <a:endParaRPr lang="en-GB" altLang="en-US" sz="1800" dirty="0" smtClean="0">
              <a:solidFill>
                <a:srgbClr val="0F5A96"/>
              </a:solidFill>
            </a:endParaRPr>
          </a:p>
          <a:p>
            <a:pPr marL="361950" lvl="2" indent="0" eaLnBrk="1" hangingPunct="1">
              <a:buNone/>
            </a:pPr>
            <a:endParaRPr lang="en-GB" altLang="en-US" b="1" dirty="0">
              <a:solidFill>
                <a:srgbClr val="0F5A96"/>
              </a:solidFill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1691680" y="1403994"/>
            <a:ext cx="67687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8775" indent="-358775" algn="ctr" eaLnBrk="0" hangingPunct="0"/>
            <a:r>
              <a:rPr lang="en-GB" sz="2400" b="1" dirty="0" smtClean="0">
                <a:solidFill>
                  <a:srgbClr val="0F5A96"/>
                </a:solidFill>
                <a:latin typeface="+mn-lt"/>
              </a:rPr>
              <a:t>Amendments - key characteristics</a:t>
            </a:r>
            <a:endParaRPr lang="en-GB" sz="2400" b="1" dirty="0">
              <a:solidFill>
                <a:srgbClr val="0F5A9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41711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5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5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1817441" y="-26988"/>
            <a:ext cx="7363072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GB" altLang="en-US" sz="2400" kern="0" dirty="0" smtClean="0">
                <a:solidFill>
                  <a:srgbClr val="C00000"/>
                </a:solidFill>
              </a:rPr>
              <a:t>STEP 3: Consultation </a:t>
            </a:r>
            <a:r>
              <a:rPr lang="en-GB" altLang="en-US" sz="1800" b="0" kern="0" dirty="0" smtClean="0">
                <a:solidFill>
                  <a:srgbClr val="C00000"/>
                </a:solidFill>
              </a:rPr>
              <a:t>(optional)</a:t>
            </a:r>
          </a:p>
        </p:txBody>
      </p:sp>
      <p:pic>
        <p:nvPicPr>
          <p:cNvPr id="11266" name="Picture 2" descr="H:\p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531813"/>
            <a:ext cx="9170988" cy="7923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1780928" y="-81580"/>
            <a:ext cx="5239344" cy="84628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GB" altLang="en-US" sz="2400" kern="0" dirty="0" smtClean="0">
                <a:solidFill>
                  <a:srgbClr val="C00000"/>
                </a:solidFill>
              </a:rPr>
              <a:t>STEP 3: Consultation </a:t>
            </a:r>
            <a:r>
              <a:rPr lang="en-GB" altLang="en-US" sz="1800" b="0" kern="0" dirty="0" smtClean="0">
                <a:solidFill>
                  <a:srgbClr val="C00000"/>
                </a:solidFill>
              </a:rPr>
              <a:t>(optional)</a:t>
            </a:r>
          </a:p>
        </p:txBody>
      </p:sp>
      <p:sp>
        <p:nvSpPr>
          <p:cNvPr id="8" name="Up Arrow 7"/>
          <p:cNvSpPr/>
          <p:nvPr/>
        </p:nvSpPr>
        <p:spPr bwMode="auto">
          <a:xfrm>
            <a:off x="7236296" y="2348880"/>
            <a:ext cx="576064" cy="864096"/>
          </a:xfrm>
          <a:prstGeom prst="upArrow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175">
              <a:defRPr/>
            </a:pPr>
            <a:endParaRPr lang="en-GB">
              <a:solidFill>
                <a:srgbClr val="FF0000"/>
              </a:solidFill>
            </a:endParaRPr>
          </a:p>
        </p:txBody>
      </p:sp>
      <p:sp>
        <p:nvSpPr>
          <p:cNvPr id="9" name="Right Arrow 8"/>
          <p:cNvSpPr/>
          <p:nvPr/>
        </p:nvSpPr>
        <p:spPr bwMode="auto">
          <a:xfrm>
            <a:off x="1815214" y="3953907"/>
            <a:ext cx="864096" cy="504056"/>
          </a:xfrm>
          <a:prstGeom prst="rightArrow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175">
              <a:defRPr/>
            </a:pPr>
            <a:endParaRPr lang="en-GB">
              <a:solidFill>
                <a:srgbClr val="0F54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18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42" presetClass="path" presetSubtype="0" accel="50000" de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3.61111E-6 -3.33333E-6 L 0.49027 -0.2888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14" y="-1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 bwMode="auto">
          <a:xfrm>
            <a:off x="1631008" y="4509120"/>
            <a:ext cx="864096" cy="504056"/>
          </a:xfrm>
          <a:prstGeom prst="rightArrow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175">
              <a:defRPr/>
            </a:pPr>
            <a:endParaRPr lang="en-GB">
              <a:solidFill>
                <a:srgbClr val="0F5494"/>
              </a:solidFill>
            </a:endParaRPr>
          </a:p>
        </p:txBody>
      </p:sp>
      <p:sp>
        <p:nvSpPr>
          <p:cNvPr id="4" name="Up Arrow 3"/>
          <p:cNvSpPr/>
          <p:nvPr/>
        </p:nvSpPr>
        <p:spPr bwMode="auto">
          <a:xfrm>
            <a:off x="7236296" y="2852936"/>
            <a:ext cx="576064" cy="720080"/>
          </a:xfrm>
          <a:prstGeom prst="upArrow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175">
              <a:defRPr/>
            </a:pPr>
            <a:endParaRPr lang="en-GB">
              <a:solidFill>
                <a:srgbClr val="FF0000"/>
              </a:solidFill>
            </a:endParaRPr>
          </a:p>
        </p:txBody>
      </p:sp>
      <p:pic>
        <p:nvPicPr>
          <p:cNvPr id="12290" name="Picture 2" descr="H:\p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531813"/>
            <a:ext cx="9170988" cy="7923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Up Arrow 5"/>
          <p:cNvSpPr/>
          <p:nvPr/>
        </p:nvSpPr>
        <p:spPr bwMode="auto">
          <a:xfrm>
            <a:off x="7187516" y="2327080"/>
            <a:ext cx="576064" cy="1088504"/>
          </a:xfrm>
          <a:prstGeom prst="upArrow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175">
              <a:defRPr/>
            </a:pPr>
            <a:endParaRPr lang="en-GB">
              <a:solidFill>
                <a:srgbClr val="FF0000"/>
              </a:solidFill>
            </a:endParaRPr>
          </a:p>
        </p:txBody>
      </p:sp>
      <p:sp>
        <p:nvSpPr>
          <p:cNvPr id="7" name="Right Arrow 6"/>
          <p:cNvSpPr/>
          <p:nvPr/>
        </p:nvSpPr>
        <p:spPr bwMode="auto">
          <a:xfrm>
            <a:off x="1794926" y="4005064"/>
            <a:ext cx="864096" cy="504056"/>
          </a:xfrm>
          <a:prstGeom prst="rightArrow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175">
              <a:defRPr/>
            </a:pPr>
            <a:endParaRPr lang="en-GB">
              <a:solidFill>
                <a:srgbClr val="0F5494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2063056" y="0"/>
            <a:ext cx="4797840" cy="83899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ctr"/>
            <a:endParaRPr lang="en-GB" altLang="en-US" sz="2400" kern="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721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3" presetID="42" presetClass="path" presetSubtype="0" accel="50000" de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8.33333E-7 -2.96296E-6 L -0.00121 -0.078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5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000"/>
                            </p:stCondLst>
                            <p:childTnLst>
                              <p:par>
                                <p:cTn id="44" presetID="42" presetClass="path" presetSubtype="0" accel="50000" de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8.33333E-7 -2.96296E-6 L -0.00121 -0.0787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72575" cy="792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/>
          <p:cNvSpPr/>
          <p:nvPr/>
        </p:nvSpPr>
        <p:spPr bwMode="auto">
          <a:xfrm>
            <a:off x="7092280" y="2492896"/>
            <a:ext cx="864096" cy="504056"/>
          </a:xfrm>
          <a:prstGeom prst="rightArrow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175">
              <a:defRPr/>
            </a:pPr>
            <a:endParaRPr lang="en-GB">
              <a:solidFill>
                <a:srgbClr val="0F5494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051720" y="404664"/>
            <a:ext cx="4797840" cy="83899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ctr"/>
            <a:endParaRPr lang="en-GB" altLang="en-US" sz="2400" kern="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246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13E8CD-87A8-45B2-B38A-CE1548A9D0AE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5084763" y="0"/>
            <a:ext cx="4051300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r>
              <a:rPr lang="fr-BE" altLang="en-US" sz="2800" kern="0" dirty="0" smtClean="0">
                <a:solidFill>
                  <a:srgbClr val="FFFFFF"/>
                </a:solidFill>
                <a:latin typeface="Calibri" panose="020F0502020204030204" pitchFamily="34" charset="0"/>
                <a:cs typeface="Arial" charset="0"/>
              </a:rPr>
              <a:t/>
            </a:r>
            <a:br>
              <a:rPr lang="fr-BE" altLang="en-US" sz="2800" kern="0" dirty="0" smtClean="0">
                <a:solidFill>
                  <a:srgbClr val="FFFFFF"/>
                </a:solidFill>
                <a:latin typeface="Calibri" panose="020F0502020204030204" pitchFamily="34" charset="0"/>
                <a:cs typeface="Arial" charset="0"/>
              </a:rPr>
            </a:br>
            <a:endParaRPr lang="en-GB" altLang="en-US" sz="2000" kern="0" cap="all" dirty="0" smtClean="0">
              <a:solidFill>
                <a:srgbClr val="FFFFFF"/>
              </a:solidFill>
              <a:latin typeface="Calibri" panose="020F0502020204030204" pitchFamily="34" charset="0"/>
              <a:cs typeface="Arial" charset="0"/>
            </a:endParaRPr>
          </a:p>
        </p:txBody>
      </p:sp>
      <p:pic>
        <p:nvPicPr>
          <p:cNvPr id="1536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533"/>
          <a:stretch>
            <a:fillRect/>
          </a:stretch>
        </p:blipFill>
        <p:spPr bwMode="auto">
          <a:xfrm>
            <a:off x="0" y="3949440"/>
            <a:ext cx="9036496" cy="290856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366" name="Rounded Rectangle 1"/>
          <p:cNvSpPr>
            <a:spLocks noChangeArrowheads="1"/>
          </p:cNvSpPr>
          <p:nvPr/>
        </p:nvSpPr>
        <p:spPr bwMode="auto">
          <a:xfrm>
            <a:off x="614264" y="3861048"/>
            <a:ext cx="1949896" cy="540585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3175"/>
            <a:endParaRPr lang="en-US" altLang="en-US">
              <a:cs typeface="+mn-cs"/>
            </a:endParaRPr>
          </a:p>
        </p:txBody>
      </p:sp>
      <p:sp>
        <p:nvSpPr>
          <p:cNvPr id="15367" name="Rounded Rectangle 9"/>
          <p:cNvSpPr>
            <a:spLocks noChangeArrowheads="1"/>
          </p:cNvSpPr>
          <p:nvPr/>
        </p:nvSpPr>
        <p:spPr bwMode="auto">
          <a:xfrm>
            <a:off x="614264" y="6525344"/>
            <a:ext cx="2759899" cy="237379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3175"/>
            <a:endParaRPr lang="en-US" altLang="en-US">
              <a:cs typeface="+mn-cs"/>
            </a:endParaRPr>
          </a:p>
        </p:txBody>
      </p:sp>
      <p:pic>
        <p:nvPicPr>
          <p:cNvPr id="1536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4" y="1015415"/>
            <a:ext cx="9170212" cy="2701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Right Arrow 5"/>
          <p:cNvSpPr>
            <a:spLocks noChangeArrowheads="1"/>
          </p:cNvSpPr>
          <p:nvPr/>
        </p:nvSpPr>
        <p:spPr bwMode="auto">
          <a:xfrm>
            <a:off x="20358" y="2077298"/>
            <a:ext cx="755650" cy="288925"/>
          </a:xfrm>
          <a:prstGeom prst="rightArrow">
            <a:avLst>
              <a:gd name="adj1" fmla="val 50000"/>
              <a:gd name="adj2" fmla="val 49813"/>
            </a:avLst>
          </a:prstGeom>
          <a:solidFill>
            <a:srgbClr val="FF0000"/>
          </a:solidFill>
          <a:ln w="44450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marL="3175"/>
            <a:endParaRPr lang="en-US" altLang="en-US">
              <a:cs typeface="+mn-cs"/>
            </a:endParaRPr>
          </a:p>
        </p:txBody>
      </p:sp>
      <p:cxnSp>
        <p:nvCxnSpPr>
          <p:cNvPr id="15370" name="Straight Arrow Connector 3"/>
          <p:cNvCxnSpPr>
            <a:cxnSpLocks noChangeShapeType="1"/>
          </p:cNvCxnSpPr>
          <p:nvPr/>
        </p:nvCxnSpPr>
        <p:spPr bwMode="auto">
          <a:xfrm>
            <a:off x="1331640" y="4433869"/>
            <a:ext cx="1800200" cy="2091475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Rounded Rectangle 1"/>
          <p:cNvSpPr>
            <a:spLocks noChangeArrowheads="1"/>
          </p:cNvSpPr>
          <p:nvPr/>
        </p:nvSpPr>
        <p:spPr bwMode="auto">
          <a:xfrm>
            <a:off x="-15102" y="503893"/>
            <a:ext cx="9159102" cy="47667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/>
          <a:extLst/>
        </p:spPr>
        <p:txBody>
          <a:bodyPr anchor="ctr"/>
          <a:lstStyle/>
          <a:p>
            <a:pPr marL="3175" algn="ctr"/>
            <a:r>
              <a:rPr lang="en-GB" altLang="en-US" sz="1800" b="1" i="1" dirty="0">
                <a:solidFill>
                  <a:srgbClr val="920000"/>
                </a:solidFill>
                <a:latin typeface="+mj-lt"/>
                <a:ea typeface="+mj-ea"/>
                <a:cs typeface="+mj-cs"/>
              </a:rPr>
              <a:t>Possibility to cancel at any moment before Signature</a:t>
            </a: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-19244" y="-265856"/>
            <a:ext cx="9163244" cy="769749"/>
          </a:xfrm>
          <a:prstGeom prst="rect">
            <a:avLst/>
          </a:prstGeom>
          <a:solidFill>
            <a:srgbClr val="0F549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707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 animBg="1"/>
      <p:bldP spid="15367" grpId="0" animBg="1"/>
      <p:bldP spid="1536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D101D6-85EA-47B2-9601-3E891E0AC942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395536" y="1124744"/>
            <a:ext cx="82296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r>
              <a:rPr lang="en-GB" altLang="en-US" sz="2400" kern="0" dirty="0">
                <a:solidFill>
                  <a:srgbClr val="C00000"/>
                </a:solidFill>
              </a:rPr>
              <a:t>STEP 4: Sign and submit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84722" y="2420888"/>
            <a:ext cx="784887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</a:t>
            </a:r>
            <a:r>
              <a:rPr lang="en-GB" sz="1800" dirty="0" smtClean="0"/>
              <a:t>: The coordinator PLSIGN </a:t>
            </a:r>
            <a:r>
              <a:rPr lang="en-GB" sz="1800" i="1" dirty="0" smtClean="0"/>
              <a:t>(on behalf of the consortium)</a:t>
            </a:r>
          </a:p>
          <a:p>
            <a:endParaRPr lang="en-GB" sz="18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</a:t>
            </a:r>
            <a:r>
              <a:rPr lang="en-GB" sz="1800" dirty="0" smtClean="0"/>
              <a:t>: prompted for e-signature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GB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</a:t>
            </a:r>
            <a:r>
              <a:rPr lang="en-GB" sz="1800" dirty="0" smtClean="0"/>
              <a:t>: amendment request letter</a:t>
            </a:r>
          </a:p>
          <a:p>
            <a:r>
              <a:rPr lang="en-GB" sz="1800" dirty="0"/>
              <a:t>	</a:t>
            </a:r>
            <a:r>
              <a:rPr lang="en-GB" sz="1800" dirty="0" smtClean="0"/>
              <a:t>	+</a:t>
            </a:r>
          </a:p>
          <a:p>
            <a:r>
              <a:rPr lang="en-GB" sz="1800" dirty="0"/>
              <a:t>	</a:t>
            </a:r>
            <a:r>
              <a:rPr lang="en-GB" sz="1800" dirty="0" smtClean="0"/>
              <a:t>  core amendment </a:t>
            </a:r>
            <a:r>
              <a:rPr lang="en-GB" sz="1800" b="1" dirty="0" smtClean="0">
                <a:solidFill>
                  <a:srgbClr val="920000"/>
                </a:solidFill>
              </a:rPr>
              <a:t>sealed, signed</a:t>
            </a:r>
          </a:p>
          <a:p>
            <a:endParaRPr lang="en-GB" sz="18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800" dirty="0" smtClean="0">
                <a:solidFill>
                  <a:srgbClr val="3696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formal submission triggers the 45-days clock 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151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72575" cy="792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Up Arrow 3"/>
          <p:cNvSpPr/>
          <p:nvPr/>
        </p:nvSpPr>
        <p:spPr bwMode="auto">
          <a:xfrm>
            <a:off x="8316416" y="2852936"/>
            <a:ext cx="576064" cy="720080"/>
          </a:xfrm>
          <a:prstGeom prst="upArrow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175">
              <a:defRPr/>
            </a:pPr>
            <a:endParaRPr lang="en-GB">
              <a:solidFill>
                <a:srgbClr val="FF0000"/>
              </a:solidFill>
            </a:endParaRPr>
          </a:p>
        </p:txBody>
      </p:sp>
      <p:sp>
        <p:nvSpPr>
          <p:cNvPr id="5" name="Up Arrow 4"/>
          <p:cNvSpPr/>
          <p:nvPr/>
        </p:nvSpPr>
        <p:spPr bwMode="auto">
          <a:xfrm>
            <a:off x="3386909" y="2839633"/>
            <a:ext cx="576064" cy="720080"/>
          </a:xfrm>
          <a:prstGeom prst="upArrow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175">
              <a:defRPr/>
            </a:pPr>
            <a:endParaRPr lang="en-GB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545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3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E64BCF-D5D8-4EB5-A1C3-F9EB38569A25}" type="slidenum">
              <a:rPr lang="en-GB" smtClean="0"/>
              <a:pPr>
                <a:defRPr/>
              </a:pPr>
              <a:t>26</a:t>
            </a:fld>
            <a:endParaRPr lang="en-GB"/>
          </a:p>
        </p:txBody>
      </p:sp>
      <p:pic>
        <p:nvPicPr>
          <p:cNvPr id="3686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8316416" cy="2250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ight Arrow 10"/>
          <p:cNvSpPr/>
          <p:nvPr/>
        </p:nvSpPr>
        <p:spPr bwMode="auto">
          <a:xfrm rot="7377464" flipV="1">
            <a:off x="5758487" y="1996432"/>
            <a:ext cx="2023007" cy="436621"/>
          </a:xfrm>
          <a:prstGeom prst="rightArrow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175">
              <a:defRPr/>
            </a:pPr>
            <a:endParaRPr lang="en-GB">
              <a:solidFill>
                <a:srgbClr val="0F5494"/>
              </a:solidFill>
            </a:endParaRPr>
          </a:p>
        </p:txBody>
      </p:sp>
      <p:pic>
        <p:nvPicPr>
          <p:cNvPr id="36873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42"/>
          <a:stretch>
            <a:fillRect/>
          </a:stretch>
        </p:blipFill>
        <p:spPr bwMode="auto">
          <a:xfrm>
            <a:off x="1468438" y="3098800"/>
            <a:ext cx="6457950" cy="347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4" name="Rounded Rectangle 3"/>
          <p:cNvSpPr>
            <a:spLocks noChangeArrowheads="1"/>
          </p:cNvSpPr>
          <p:nvPr/>
        </p:nvSpPr>
        <p:spPr bwMode="auto">
          <a:xfrm>
            <a:off x="5362575" y="3213100"/>
            <a:ext cx="793750" cy="471488"/>
          </a:xfrm>
          <a:prstGeom prst="roundRect">
            <a:avLst>
              <a:gd name="adj" fmla="val 16667"/>
            </a:avLst>
          </a:prstGeom>
          <a:noFill/>
          <a:ln w="4445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3175"/>
            <a:endParaRPr lang="en-US" altLang="en-US"/>
          </a:p>
        </p:txBody>
      </p:sp>
      <p:sp>
        <p:nvSpPr>
          <p:cNvPr id="36875" name="Down Arrow 1"/>
          <p:cNvSpPr>
            <a:spLocks noChangeArrowheads="1"/>
          </p:cNvSpPr>
          <p:nvPr/>
        </p:nvSpPr>
        <p:spPr bwMode="auto">
          <a:xfrm rot="-5400000">
            <a:off x="975519" y="2867819"/>
            <a:ext cx="352425" cy="1512887"/>
          </a:xfrm>
          <a:prstGeom prst="downArrow">
            <a:avLst>
              <a:gd name="adj1" fmla="val 50000"/>
              <a:gd name="adj2" fmla="val 49844"/>
            </a:avLst>
          </a:prstGeom>
          <a:solidFill>
            <a:srgbClr val="FFC000"/>
          </a:solidFill>
          <a:ln w="15875" algn="ctr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 anchor="ctr"/>
          <a:lstStyle/>
          <a:p>
            <a:pPr marL="3175"/>
            <a:endParaRPr lang="en-US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62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6874" grpId="0" animBg="1"/>
      <p:bldP spid="3687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06C23C-9A09-4180-8EED-71AD0EDA3341}" type="slidenum">
              <a:rPr lang="en-GB" smtClean="0"/>
              <a:pPr>
                <a:defRPr/>
              </a:pPr>
              <a:t>27</a:t>
            </a:fld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683568" y="2060848"/>
            <a:ext cx="78488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920000"/>
                </a:solidFill>
              </a:rPr>
              <a:t>What happens after the submission of the amendment request?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sz="1600" b="1" dirty="0">
                <a:solidFill>
                  <a:srgbClr val="36965B"/>
                </a:solidFill>
              </a:rPr>
              <a:t>The </a:t>
            </a:r>
            <a:r>
              <a:rPr lang="en-GB" sz="1600" b="1" dirty="0" smtClean="0">
                <a:solidFill>
                  <a:srgbClr val="36965B"/>
                </a:solidFill>
              </a:rPr>
              <a:t>EU services have 45 (*) calendar days to assess the request.</a:t>
            </a:r>
          </a:p>
          <a:p>
            <a:endParaRPr lang="en-GB" sz="1600" b="1" dirty="0" smtClean="0">
              <a:solidFill>
                <a:srgbClr val="36965B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600" b="1" dirty="0" smtClean="0">
                <a:solidFill>
                  <a:srgbClr val="36965B"/>
                </a:solidFill>
              </a:rPr>
              <a:t>May request additional information/clarification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600" b="1" dirty="0" smtClean="0">
                <a:solidFill>
                  <a:srgbClr val="36965B"/>
                </a:solidFill>
              </a:rPr>
              <a:t>May reject the request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600" b="1" dirty="0" smtClean="0">
                <a:solidFill>
                  <a:srgbClr val="36965B"/>
                </a:solidFill>
              </a:rPr>
              <a:t>May agree and accept it</a:t>
            </a:r>
            <a:endParaRPr lang="en-GB" sz="1600" b="1" dirty="0">
              <a:solidFill>
                <a:srgbClr val="36965B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511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559"/>
          <a:stretch>
            <a:fillRect/>
          </a:stretch>
        </p:blipFill>
        <p:spPr bwMode="auto">
          <a:xfrm>
            <a:off x="39151" y="0"/>
            <a:ext cx="8997345" cy="5006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/>
          <p:cNvSpPr/>
          <p:nvPr/>
        </p:nvSpPr>
        <p:spPr bwMode="auto">
          <a:xfrm>
            <a:off x="1763688" y="2388779"/>
            <a:ext cx="864096" cy="504056"/>
          </a:xfrm>
          <a:prstGeom prst="rightArrow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175">
              <a:defRPr/>
            </a:pPr>
            <a:endParaRPr lang="en-GB">
              <a:solidFill>
                <a:srgbClr val="0F5494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DB7C71-684A-4BA8-95CA-8971D6F99878}" type="slidenum">
              <a:rPr lang="en-GB" smtClean="0"/>
              <a:pPr>
                <a:defRPr/>
              </a:pPr>
              <a:t>28</a:t>
            </a:fld>
            <a:endParaRPr lang="en-GB"/>
          </a:p>
        </p:txBody>
      </p:sp>
      <p:sp>
        <p:nvSpPr>
          <p:cNvPr id="4" name="Oval 3"/>
          <p:cNvSpPr/>
          <p:nvPr/>
        </p:nvSpPr>
        <p:spPr bwMode="auto">
          <a:xfrm>
            <a:off x="7812360" y="2276476"/>
            <a:ext cx="1188567" cy="728662"/>
          </a:xfrm>
          <a:prstGeom prst="ellipse">
            <a:avLst/>
          </a:prstGeom>
          <a:noFill/>
          <a:ln w="88900" cap="flat" cmpd="sng" algn="ctr">
            <a:solidFill>
              <a:schemeClr val="accent1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3175">
              <a:defRPr/>
            </a:pPr>
            <a:endParaRPr lang="en-GB"/>
          </a:p>
        </p:txBody>
      </p:sp>
      <p:pic>
        <p:nvPicPr>
          <p:cNvPr id="40970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133" y="1484784"/>
            <a:ext cx="2609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/>
        </p:nvSpPr>
        <p:spPr bwMode="auto">
          <a:xfrm>
            <a:off x="2411760" y="4176754"/>
            <a:ext cx="6248994" cy="830029"/>
          </a:xfrm>
          <a:prstGeom prst="ellips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/>
          <a:lstStyle/>
          <a:p>
            <a:pPr marL="3175">
              <a:defRPr/>
            </a:pPr>
            <a:endParaRPr lang="en-GB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907704" y="371868"/>
            <a:ext cx="7065016" cy="89689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GB" altLang="en-US" sz="2400" kern="0" dirty="0" smtClean="0">
                <a:solidFill>
                  <a:srgbClr val="C00000"/>
                </a:solidFill>
              </a:rPr>
              <a:t>Request for additional information</a:t>
            </a:r>
            <a:endParaRPr lang="en-GB" altLang="en-US" sz="2400" kern="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295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72575" cy="792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Up Arrow 3"/>
          <p:cNvSpPr/>
          <p:nvPr/>
        </p:nvSpPr>
        <p:spPr bwMode="auto">
          <a:xfrm>
            <a:off x="2987824" y="3356992"/>
            <a:ext cx="576064" cy="720080"/>
          </a:xfrm>
          <a:prstGeom prst="upArrow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175">
              <a:defRPr/>
            </a:pPr>
            <a:endParaRPr lang="en-GB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706" y="2852936"/>
            <a:ext cx="2082299" cy="6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2051720" y="476672"/>
            <a:ext cx="4797840" cy="83899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ctr"/>
            <a:endParaRPr lang="en-GB" altLang="en-US" sz="2400" kern="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221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2855" y="1340768"/>
            <a:ext cx="8229600" cy="936625"/>
          </a:xfrm>
        </p:spPr>
        <p:txBody>
          <a:bodyPr/>
          <a:lstStyle/>
          <a:p>
            <a:pPr indent="0" algn="ctr" eaLnBrk="1" hangingPunct="1"/>
            <a:r>
              <a:rPr lang="en-US" altLang="en-US" sz="2400" dirty="0" smtClean="0"/>
              <a:t>Request for amendment – in 4 steps </a:t>
            </a:r>
            <a:endParaRPr lang="en-GB" altLang="en-US" sz="2800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3202" y="2636912"/>
            <a:ext cx="8578850" cy="2448272"/>
          </a:xfrm>
        </p:spPr>
        <p:txBody>
          <a:bodyPr/>
          <a:lstStyle/>
          <a:p>
            <a:pPr marL="914400" lvl="1" indent="-457200" eaLnBrk="1" hangingPunct="1">
              <a:buFont typeface="+mj-lt"/>
              <a:buAutoNum type="arabicPeriod"/>
            </a:pPr>
            <a:r>
              <a:rPr lang="en-US" altLang="en-US" sz="1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Launch</a:t>
            </a:r>
            <a:r>
              <a:rPr lang="en-US" altLang="en-US" sz="1800" dirty="0" smtClean="0"/>
              <a:t> the amendment preparation in PPGMS</a:t>
            </a:r>
          </a:p>
          <a:p>
            <a:pPr marL="914400" lvl="1" indent="-457200" eaLnBrk="1" hangingPunct="1">
              <a:buFont typeface="+mj-lt"/>
              <a:buAutoNum type="arabicPeriod"/>
            </a:pPr>
            <a:endParaRPr lang="en-US" altLang="en-US" sz="1800" dirty="0"/>
          </a:p>
          <a:p>
            <a:pPr marL="914400" lvl="1" indent="-457200" eaLnBrk="1" hangingPunct="1">
              <a:buFont typeface="+mj-lt"/>
              <a:buAutoNum type="arabicPeriod"/>
            </a:pPr>
            <a:r>
              <a:rPr lang="hu-HU" altLang="en-US" sz="18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Prepare</a:t>
            </a:r>
            <a:r>
              <a:rPr lang="en-US" altLang="en-US" sz="1800" dirty="0" smtClean="0"/>
              <a:t> </a:t>
            </a:r>
            <a:r>
              <a:rPr lang="hu-HU" altLang="en-US" sz="1800" dirty="0" smtClean="0"/>
              <a:t>– </a:t>
            </a:r>
            <a:r>
              <a:rPr lang="en-GB" altLang="en-US" sz="1800" dirty="0" smtClean="0"/>
              <a:t>compose </a:t>
            </a:r>
            <a:r>
              <a:rPr lang="en-US" altLang="en-US" sz="1800" dirty="0" smtClean="0"/>
              <a:t>amendment</a:t>
            </a:r>
          </a:p>
          <a:p>
            <a:pPr marL="914400" lvl="1" indent="-457200" eaLnBrk="1" hangingPunct="1">
              <a:buFont typeface="+mj-lt"/>
              <a:buAutoNum type="arabicPeriod"/>
            </a:pPr>
            <a:endParaRPr lang="en-US" altLang="en-US" sz="1800" dirty="0" smtClean="0"/>
          </a:p>
          <a:p>
            <a:pPr marL="914400" lvl="1" indent="-457200" eaLnBrk="1" hangingPunct="1">
              <a:buFont typeface="+mj-lt"/>
              <a:buAutoNum type="arabicPeriod"/>
            </a:pPr>
            <a:r>
              <a:rPr lang="en-GB" altLang="en-US" sz="1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Consultation </a:t>
            </a:r>
            <a:r>
              <a:rPr lang="en-US" altLang="en-US" sz="1800" dirty="0" smtClean="0"/>
              <a:t>– </a:t>
            </a:r>
            <a:r>
              <a:rPr lang="en-US" altLang="en-US" sz="1600" i="1" dirty="0" smtClean="0"/>
              <a:t>optional</a:t>
            </a:r>
          </a:p>
          <a:p>
            <a:pPr marL="914400" lvl="1" indent="-457200" eaLnBrk="1" hangingPunct="1">
              <a:buFont typeface="+mj-lt"/>
              <a:buAutoNum type="arabicPeriod"/>
            </a:pPr>
            <a:endParaRPr lang="en-US" altLang="en-US" sz="16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1" indent="-457200" eaLnBrk="1" hangingPunct="1">
              <a:buFont typeface="+mj-lt"/>
              <a:buAutoNum type="arabicPeriod"/>
            </a:pPr>
            <a:r>
              <a:rPr lang="en-US" altLang="en-US" sz="1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 &amp; Submit </a:t>
            </a:r>
            <a:r>
              <a:rPr lang="en-US" altLang="en-US" sz="1800" dirty="0" smtClean="0"/>
              <a:t>the amendment to EU services</a:t>
            </a:r>
          </a:p>
          <a:p>
            <a:pPr eaLnBrk="1" hangingPunct="1"/>
            <a:endParaRPr lang="en-US" altLang="en-US" dirty="0" smtClean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97825" y="6251926"/>
            <a:ext cx="8422645" cy="302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indent="0" algn="ctr" eaLnBrk="1" hangingPunct="1"/>
            <a:r>
              <a:rPr lang="en-US" altLang="en-US" sz="1400" b="0" i="1" kern="0" dirty="0" smtClean="0">
                <a:solidFill>
                  <a:srgbClr val="FF0000"/>
                </a:solidFill>
              </a:rPr>
              <a:t>Disclaimer: The following screenshots are used for demonstration purposes only.</a:t>
            </a:r>
          </a:p>
        </p:txBody>
      </p:sp>
    </p:spTree>
    <p:extLst>
      <p:ext uri="{BB962C8B-B14F-4D97-AF65-F5344CB8AC3E}">
        <p14:creationId xmlns:p14="http://schemas.microsoft.com/office/powerpoint/2010/main" val="549807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72575" cy="792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Up Arrow 3"/>
          <p:cNvSpPr/>
          <p:nvPr/>
        </p:nvSpPr>
        <p:spPr bwMode="auto">
          <a:xfrm>
            <a:off x="2987824" y="2996952"/>
            <a:ext cx="576064" cy="720080"/>
          </a:xfrm>
          <a:prstGeom prst="upArrow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175">
              <a:defRPr/>
            </a:pPr>
            <a:endParaRPr lang="en-GB">
              <a:solidFill>
                <a:srgbClr val="FF000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123728" y="476672"/>
            <a:ext cx="4536504" cy="77417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3200" kern="0" dirty="0" smtClean="0">
                <a:solidFill>
                  <a:srgbClr val="920000"/>
                </a:solidFill>
              </a:rPr>
              <a:t>Rejection</a:t>
            </a:r>
            <a:endParaRPr lang="en-GB" altLang="en-US" sz="3200" kern="0" dirty="0">
              <a:solidFill>
                <a:srgbClr val="92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547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123728" y="3789363"/>
            <a:ext cx="680641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000" b="1" dirty="0"/>
              <a:t>STEP 1: Launch the amendment preparation </a:t>
            </a:r>
          </a:p>
          <a:p>
            <a:pPr eaLnBrk="1" hangingPunct="1"/>
            <a:endParaRPr lang="en-GB" altLang="en-US" sz="1800" dirty="0"/>
          </a:p>
          <a:p>
            <a:pPr eaLnBrk="1" hangingPunct="1"/>
            <a:r>
              <a:rPr lang="en-GB" altLang="en-US" sz="1800" dirty="0" smtClean="0"/>
              <a:t>Precondition: The GA is valid and signed by both parties.</a:t>
            </a:r>
          </a:p>
        </p:txBody>
      </p:sp>
      <p:sp>
        <p:nvSpPr>
          <p:cNvPr id="8" name="Right Arrow 7"/>
          <p:cNvSpPr/>
          <p:nvPr/>
        </p:nvSpPr>
        <p:spPr bwMode="auto">
          <a:xfrm>
            <a:off x="5868144" y="1268760"/>
            <a:ext cx="864096" cy="504056"/>
          </a:xfrm>
          <a:prstGeom prst="rightArrow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175">
              <a:defRPr/>
            </a:pPr>
            <a:endParaRPr lang="en-GB">
              <a:solidFill>
                <a:srgbClr val="0F5494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181"/>
            <a:ext cx="9144000" cy="6767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Up Arrow 8"/>
          <p:cNvSpPr/>
          <p:nvPr/>
        </p:nvSpPr>
        <p:spPr bwMode="auto">
          <a:xfrm rot="13697474">
            <a:off x="7644345" y="1136885"/>
            <a:ext cx="306404" cy="1471634"/>
          </a:xfrm>
          <a:prstGeom prst="upArrow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175">
              <a:defRPr/>
            </a:pPr>
            <a:endParaRPr lang="en-GB">
              <a:solidFill>
                <a:srgbClr val="FF000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137" y="2476645"/>
            <a:ext cx="6401409" cy="4024766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glow rad="139700">
              <a:schemeClr val="accent1">
                <a:lumMod val="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Oval 10"/>
          <p:cNvSpPr/>
          <p:nvPr/>
        </p:nvSpPr>
        <p:spPr bwMode="auto">
          <a:xfrm>
            <a:off x="1693480" y="2924944"/>
            <a:ext cx="5542816" cy="1341472"/>
          </a:xfrm>
          <a:prstGeom prst="ellipse">
            <a:avLst/>
          </a:prstGeom>
          <a:noFill/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/>
          <a:lstStyle/>
          <a:p>
            <a:pPr marL="3175">
              <a:defRPr/>
            </a:pPr>
            <a:endParaRPr lang="en-GB"/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1693480" y="134694"/>
            <a:ext cx="6946310" cy="99968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GB" altLang="en-US" sz="2400" kern="0" dirty="0" smtClean="0">
                <a:solidFill>
                  <a:srgbClr val="920000"/>
                </a:solidFill>
              </a:rPr>
              <a:t>Launching new request after rejection</a:t>
            </a:r>
            <a:endParaRPr lang="en-GB" altLang="en-US" sz="2400" kern="0" dirty="0">
              <a:solidFill>
                <a:srgbClr val="92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350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06C23C-9A09-4180-8EED-71AD0EDA3341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1772816"/>
            <a:ext cx="8496944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kern="0" dirty="0" smtClean="0">
                <a:solidFill>
                  <a:srgbClr val="920000"/>
                </a:solidFill>
                <a:latin typeface="Verdana"/>
              </a:rPr>
              <a:t>Agreement: acceptance of the request</a:t>
            </a:r>
            <a:endParaRPr lang="en-US" sz="2800" b="1" kern="0" dirty="0">
              <a:solidFill>
                <a:srgbClr val="920000"/>
              </a:solidFill>
              <a:latin typeface="Verdan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 smtClean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 smtClean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GB" sz="1800" b="1" i="0" u="none" strike="noStrike" kern="1200" cap="none" spc="0" normalizeH="0" baseline="0" noProof="0" dirty="0" smtClean="0">
              <a:ln>
                <a:noFill/>
              </a:ln>
              <a:solidFill>
                <a:srgbClr val="36965B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6965B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The request will be counter-signed electronically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lang="en-GB" sz="1800" b="1" dirty="0">
              <a:solidFill>
                <a:srgbClr val="36965B"/>
              </a:solidFill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6965B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The coordinator is informed about the acceptance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lang="en-GB" sz="1800" b="1" dirty="0">
              <a:solidFill>
                <a:srgbClr val="36965B"/>
              </a:solidFill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6965B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The grant agreement data is updated in the system according to the amendment.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 smtClean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327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1878" y="1412776"/>
            <a:ext cx="800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1" dirty="0" smtClean="0"/>
              <a:t>…"</a:t>
            </a:r>
            <a:r>
              <a:rPr lang="en-GB" sz="2000" b="0" i="1" dirty="0"/>
              <a:t>The coordinator must formally notify </a:t>
            </a:r>
            <a:r>
              <a:rPr lang="en-GB" sz="2000" b="0" i="1" dirty="0" smtClean="0"/>
              <a:t>termination…</a:t>
            </a:r>
            <a:endParaRPr lang="en-GB" sz="20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1988840"/>
            <a:ext cx="856895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dirty="0" smtClean="0">
                <a:solidFill>
                  <a:srgbClr val="002060"/>
                </a:solidFill>
              </a:rPr>
              <a:t>How?</a:t>
            </a:r>
            <a:endParaRPr lang="en-GB" sz="2000" dirty="0">
              <a:solidFill>
                <a:srgbClr val="002060"/>
              </a:solidFill>
            </a:endParaRPr>
          </a:p>
          <a:p>
            <a:pPr algn="just"/>
            <a:r>
              <a:rPr lang="en-GB" sz="2000" b="0" dirty="0" smtClean="0">
                <a:solidFill>
                  <a:srgbClr val="002060"/>
                </a:solidFill>
              </a:rPr>
              <a:t>The formal notification of termination is </a:t>
            </a:r>
            <a:r>
              <a:rPr lang="en-GB" sz="2000" b="0" u="sng" dirty="0" smtClean="0">
                <a:solidFill>
                  <a:srgbClr val="002060"/>
                </a:solidFill>
              </a:rPr>
              <a:t>part of an amendment request</a:t>
            </a:r>
            <a:r>
              <a:rPr lang="en-GB" sz="2000" b="0" dirty="0" smtClean="0">
                <a:solidFill>
                  <a:srgbClr val="002060"/>
                </a:solidFill>
              </a:rPr>
              <a:t>. This design allows reflecting the necessary changes which are the results of (due to) the termination of participation and minimize the risk of improper termination. </a:t>
            </a:r>
          </a:p>
          <a:p>
            <a:pPr algn="just"/>
            <a:endParaRPr lang="en-GB" sz="2000" b="0" dirty="0">
              <a:solidFill>
                <a:srgbClr val="002060"/>
              </a:solidFill>
            </a:endParaRPr>
          </a:p>
          <a:p>
            <a:pPr algn="just"/>
            <a:r>
              <a:rPr lang="en-GB" sz="2000" dirty="0" smtClean="0">
                <a:solidFill>
                  <a:srgbClr val="002060"/>
                </a:solidFill>
              </a:rPr>
              <a:t>W</a:t>
            </a:r>
            <a:r>
              <a:rPr lang="en-GB" sz="2000" b="0" i="1" dirty="0" smtClean="0">
                <a:solidFill>
                  <a:srgbClr val="002060"/>
                </a:solidFill>
              </a:rPr>
              <a:t>hat happens if the amendment request </a:t>
            </a:r>
            <a:r>
              <a:rPr lang="en-GB" sz="1800" b="0" i="1" dirty="0" smtClean="0">
                <a:solidFill>
                  <a:srgbClr val="002060"/>
                </a:solidFill>
              </a:rPr>
              <a:t>(to which the formal notification is linked) </a:t>
            </a:r>
            <a:r>
              <a:rPr lang="en-GB" sz="2000" b="0" i="1" dirty="0" smtClean="0">
                <a:solidFill>
                  <a:srgbClr val="002060"/>
                </a:solidFill>
              </a:rPr>
              <a:t>is being withdrawn or rejected?</a:t>
            </a:r>
          </a:p>
          <a:p>
            <a:pPr algn="just"/>
            <a:endParaRPr lang="en-GB" sz="2000" b="0" dirty="0" smtClean="0">
              <a:solidFill>
                <a:srgbClr val="002060"/>
              </a:solidFill>
            </a:endParaRPr>
          </a:p>
          <a:p>
            <a:pPr algn="just"/>
            <a:r>
              <a:rPr lang="en-GB" sz="2000" dirty="0" smtClean="0">
                <a:solidFill>
                  <a:srgbClr val="002060"/>
                </a:solidFill>
              </a:rPr>
              <a:t>T</a:t>
            </a:r>
            <a:r>
              <a:rPr lang="en-GB" sz="2000" b="0" dirty="0" smtClean="0">
                <a:solidFill>
                  <a:srgbClr val="002060"/>
                </a:solidFill>
              </a:rPr>
              <a:t>he notification of termination is valid. The amendment request may be withdrawn  or rejected but the termination remains effective and the system captures the termination date accordingly.</a:t>
            </a:r>
            <a:endParaRPr lang="en-GB" sz="2000" b="0" dirty="0">
              <a:solidFill>
                <a:srgbClr val="002060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9244" y="-214092"/>
            <a:ext cx="9163244" cy="1482852"/>
          </a:xfrm>
          <a:prstGeom prst="rect">
            <a:avLst/>
          </a:prstGeom>
          <a:solidFill>
            <a:srgbClr val="0F549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2404" y="173391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2000" b="1" kern="0" dirty="0" smtClean="0">
                <a:solidFill>
                  <a:srgbClr val="FFC000"/>
                </a:solidFill>
                <a:latin typeface="+mj-lt"/>
              </a:rPr>
              <a:t>Clarification:</a:t>
            </a:r>
          </a:p>
          <a:p>
            <a:r>
              <a:rPr lang="en-GB" altLang="en-US" sz="2000" b="1" kern="0" dirty="0" smtClean="0">
                <a:solidFill>
                  <a:srgbClr val="FFC000"/>
                </a:solidFill>
                <a:latin typeface="+mj-lt"/>
              </a:rPr>
              <a:t> </a:t>
            </a:r>
            <a:r>
              <a:rPr lang="en-GB" sz="2000" b="1" kern="0" dirty="0">
                <a:solidFill>
                  <a:srgbClr val="FFC000"/>
                </a:solidFill>
                <a:latin typeface="+mj-lt"/>
              </a:rPr>
              <a:t>Termination of participation – MGA Art.50.2</a:t>
            </a:r>
          </a:p>
        </p:txBody>
      </p:sp>
    </p:spTree>
    <p:extLst>
      <p:ext uri="{BB962C8B-B14F-4D97-AF65-F5344CB8AC3E}">
        <p14:creationId xmlns:p14="http://schemas.microsoft.com/office/powerpoint/2010/main" val="3346879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16"/>
          <a:stretch/>
        </p:blipFill>
        <p:spPr bwMode="auto">
          <a:xfrm>
            <a:off x="379215" y="2695258"/>
            <a:ext cx="8168640" cy="1164473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glow rad="139700">
              <a:schemeClr val="accent1">
                <a:lumMod val="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73888" y="6376988"/>
            <a:ext cx="2133600" cy="476250"/>
          </a:xfrm>
        </p:spPr>
        <p:txBody>
          <a:bodyPr/>
          <a:lstStyle/>
          <a:p>
            <a:pPr>
              <a:defRPr/>
            </a:pPr>
            <a:fld id="{CE0E1D3C-310D-4ED8-AFF8-34B43D576F77}" type="slidenum">
              <a:rPr lang="en-GB" smtClean="0"/>
              <a:pPr>
                <a:defRPr/>
              </a:pPr>
              <a:t>34</a:t>
            </a:fld>
            <a:endParaRPr lang="en-GB" dirty="0"/>
          </a:p>
        </p:txBody>
      </p:sp>
      <p:sp>
        <p:nvSpPr>
          <p:cNvPr id="26631" name="Rectangle 2"/>
          <p:cNvSpPr>
            <a:spLocks noChangeArrowheads="1"/>
          </p:cNvSpPr>
          <p:nvPr/>
        </p:nvSpPr>
        <p:spPr bwMode="auto">
          <a:xfrm>
            <a:off x="2569688" y="1596432"/>
            <a:ext cx="635053" cy="752448"/>
          </a:xfrm>
          <a:prstGeom prst="rect">
            <a:avLst/>
          </a:prstGeom>
          <a:noFill/>
          <a:ln w="9842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3175"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 i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415" y="4059682"/>
            <a:ext cx="4423410" cy="2599182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glow rad="139700">
              <a:schemeClr val="accent1">
                <a:lumMod val="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86514" y="4858127"/>
            <a:ext cx="31683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End Date must </a:t>
            </a:r>
            <a:r>
              <a:rPr lang="fr-BE" dirty="0" err="1" smtClean="0"/>
              <a:t>be</a:t>
            </a:r>
            <a:r>
              <a:rPr lang="fr-BE" dirty="0" smtClean="0"/>
              <a:t> in the future !!</a:t>
            </a:r>
            <a:endParaRPr lang="en-GB" dirty="0"/>
          </a:p>
        </p:txBody>
      </p:sp>
      <p:cxnSp>
        <p:nvCxnSpPr>
          <p:cNvPr id="5" name="Straight Arrow Connector 4"/>
          <p:cNvCxnSpPr/>
          <p:nvPr/>
        </p:nvCxnSpPr>
        <p:spPr bwMode="auto">
          <a:xfrm flipH="1">
            <a:off x="7164288" y="3550739"/>
            <a:ext cx="827261" cy="814365"/>
          </a:xfrm>
          <a:prstGeom prst="straightConnector1">
            <a:avLst/>
          </a:prstGeom>
          <a:noFill/>
          <a:ln w="2222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27" y="1223074"/>
            <a:ext cx="8202168" cy="1472184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glow rad="139700">
              <a:schemeClr val="accent1">
                <a:lumMod val="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357" y="1556496"/>
            <a:ext cx="621178" cy="864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391" b="50000"/>
          <a:stretch/>
        </p:blipFill>
        <p:spPr bwMode="auto">
          <a:xfrm>
            <a:off x="2493023" y="2465966"/>
            <a:ext cx="6048672" cy="140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3819198" y="1557719"/>
            <a:ext cx="680793" cy="863169"/>
          </a:xfrm>
          <a:prstGeom prst="rect">
            <a:avLst/>
          </a:prstGeom>
          <a:noFill/>
          <a:ln w="4127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3175"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 i="0"/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-19244" y="-214092"/>
            <a:ext cx="9163244" cy="1437166"/>
          </a:xfrm>
          <a:prstGeom prst="rect">
            <a:avLst/>
          </a:prstGeom>
          <a:solidFill>
            <a:srgbClr val="0F549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2404" y="173391"/>
            <a:ext cx="800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kern="0" dirty="0" smtClean="0">
                <a:solidFill>
                  <a:srgbClr val="FFC000"/>
                </a:solidFill>
                <a:latin typeface="+mj-lt"/>
              </a:rPr>
              <a:t>Termination </a:t>
            </a:r>
            <a:r>
              <a:rPr lang="en-GB" sz="2000" b="1" kern="0" dirty="0">
                <a:solidFill>
                  <a:srgbClr val="FFC000"/>
                </a:solidFill>
                <a:latin typeface="+mj-lt"/>
              </a:rPr>
              <a:t>of participation – MGA Art.50.2</a:t>
            </a:r>
          </a:p>
        </p:txBody>
      </p:sp>
    </p:spTree>
    <p:extLst>
      <p:ext uri="{BB962C8B-B14F-4D97-AF65-F5344CB8AC3E}">
        <p14:creationId xmlns:p14="http://schemas.microsoft.com/office/powerpoint/2010/main" val="4293671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19"/>
          <a:stretch/>
        </p:blipFill>
        <p:spPr bwMode="auto">
          <a:xfrm>
            <a:off x="323528" y="2924944"/>
            <a:ext cx="8202166" cy="3153712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glow rad="139700">
              <a:schemeClr val="accent1">
                <a:lumMod val="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73888" y="6376988"/>
            <a:ext cx="2133600" cy="476250"/>
          </a:xfrm>
        </p:spPr>
        <p:txBody>
          <a:bodyPr/>
          <a:lstStyle/>
          <a:p>
            <a:pPr>
              <a:defRPr/>
            </a:pPr>
            <a:fld id="{CE0E1D3C-310D-4ED8-AFF8-34B43D576F77}" type="slidenum">
              <a:rPr lang="en-GB" smtClean="0"/>
              <a:pPr>
                <a:defRPr/>
              </a:pPr>
              <a:t>35</a:t>
            </a:fld>
            <a:endParaRPr lang="en-GB" dirty="0"/>
          </a:p>
        </p:txBody>
      </p:sp>
      <p:sp>
        <p:nvSpPr>
          <p:cNvPr id="26628" name="Oval 1"/>
          <p:cNvSpPr>
            <a:spLocks noChangeArrowheads="1"/>
          </p:cNvSpPr>
          <p:nvPr/>
        </p:nvSpPr>
        <p:spPr bwMode="auto">
          <a:xfrm>
            <a:off x="6300192" y="5504932"/>
            <a:ext cx="2160240" cy="288033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3175"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 i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6" y="1628800"/>
            <a:ext cx="8202168" cy="1472184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glow rad="139700">
              <a:schemeClr val="accent1">
                <a:lumMod val="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981962"/>
            <a:ext cx="621178" cy="864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391" b="50000"/>
          <a:stretch/>
        </p:blipFill>
        <p:spPr bwMode="auto">
          <a:xfrm>
            <a:off x="2460832" y="2910917"/>
            <a:ext cx="6048672" cy="140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3816000" y="1976748"/>
            <a:ext cx="684000" cy="869606"/>
          </a:xfrm>
          <a:prstGeom prst="rect">
            <a:avLst/>
          </a:prstGeom>
          <a:noFill/>
          <a:ln w="4127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3175"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 i="0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-19244" y="-214092"/>
            <a:ext cx="9163244" cy="1437166"/>
          </a:xfrm>
          <a:prstGeom prst="rect">
            <a:avLst/>
          </a:prstGeom>
          <a:solidFill>
            <a:srgbClr val="0F549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2404" y="173391"/>
            <a:ext cx="800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kern="0" dirty="0" smtClean="0">
                <a:solidFill>
                  <a:srgbClr val="FFC000"/>
                </a:solidFill>
                <a:latin typeface="+mj-lt"/>
              </a:rPr>
              <a:t>Termination </a:t>
            </a:r>
            <a:r>
              <a:rPr lang="en-GB" sz="2000" b="1" kern="0" dirty="0">
                <a:solidFill>
                  <a:srgbClr val="FFC000"/>
                </a:solidFill>
                <a:latin typeface="+mj-lt"/>
              </a:rPr>
              <a:t>of participation – MGA Art.50.2</a:t>
            </a:r>
          </a:p>
        </p:txBody>
      </p:sp>
    </p:spTree>
    <p:extLst>
      <p:ext uri="{BB962C8B-B14F-4D97-AF65-F5344CB8AC3E}">
        <p14:creationId xmlns:p14="http://schemas.microsoft.com/office/powerpoint/2010/main" val="2044702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01"/>
          <a:stretch/>
        </p:blipFill>
        <p:spPr bwMode="auto">
          <a:xfrm>
            <a:off x="179517" y="2676525"/>
            <a:ext cx="8638413" cy="2690085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glow rad="139700">
              <a:schemeClr val="accent1">
                <a:lumMod val="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73888" y="6376988"/>
            <a:ext cx="2133600" cy="476250"/>
          </a:xfrm>
        </p:spPr>
        <p:txBody>
          <a:bodyPr/>
          <a:lstStyle/>
          <a:p>
            <a:pPr>
              <a:defRPr/>
            </a:pPr>
            <a:fld id="{CE0E1D3C-310D-4ED8-AFF8-34B43D576F77}" type="slidenum">
              <a:rPr lang="en-GB" smtClean="0"/>
              <a:pPr>
                <a:defRPr/>
              </a:pPr>
              <a:t>36</a:t>
            </a:fld>
            <a:endParaRPr lang="en-GB" dirty="0"/>
          </a:p>
        </p:txBody>
      </p:sp>
      <p:sp>
        <p:nvSpPr>
          <p:cNvPr id="26628" name="Oval 1"/>
          <p:cNvSpPr>
            <a:spLocks noChangeArrowheads="1"/>
          </p:cNvSpPr>
          <p:nvPr/>
        </p:nvSpPr>
        <p:spPr bwMode="auto">
          <a:xfrm>
            <a:off x="107505" y="4221088"/>
            <a:ext cx="4104456" cy="792088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3175"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 i="0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971600" y="2676524"/>
            <a:ext cx="1512168" cy="212229"/>
          </a:xfrm>
          <a:prstGeom prst="rect">
            <a:avLst/>
          </a:prstGeom>
          <a:noFill/>
          <a:ln w="635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3175"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 i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045" y="4077877"/>
            <a:ext cx="2398300" cy="2577465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glow rad="139700">
              <a:schemeClr val="accent1">
                <a:lumMod val="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 bwMode="auto">
          <a:xfrm flipH="1">
            <a:off x="7784915" y="4788000"/>
            <a:ext cx="436690" cy="0"/>
          </a:xfrm>
          <a:prstGeom prst="straightConnector1">
            <a:avLst/>
          </a:prstGeom>
          <a:noFill/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-19244" y="-214092"/>
            <a:ext cx="9163244" cy="1437166"/>
          </a:xfrm>
          <a:prstGeom prst="rect">
            <a:avLst/>
          </a:prstGeom>
          <a:solidFill>
            <a:srgbClr val="0F549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2404" y="173391"/>
            <a:ext cx="800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kern="0" dirty="0" smtClean="0">
                <a:solidFill>
                  <a:srgbClr val="FFC000"/>
                </a:solidFill>
                <a:latin typeface="+mj-lt"/>
              </a:rPr>
              <a:t>Termination </a:t>
            </a:r>
            <a:r>
              <a:rPr lang="en-GB" sz="2000" b="1" kern="0" dirty="0">
                <a:solidFill>
                  <a:srgbClr val="FFC000"/>
                </a:solidFill>
                <a:latin typeface="+mj-lt"/>
              </a:rPr>
              <a:t>of participation – MGA Art.50.2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27584" y="1484784"/>
            <a:ext cx="7272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Compulsory supporting document: 'evidence' letter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205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052215"/>
            <a:ext cx="8856984" cy="936625"/>
          </a:xfrm>
        </p:spPr>
        <p:txBody>
          <a:bodyPr/>
          <a:lstStyle/>
          <a:p>
            <a:r>
              <a:rPr lang="en-US" sz="2400" dirty="0" smtClean="0"/>
              <a:t>Residual obligation:</a:t>
            </a:r>
            <a:br>
              <a:rPr lang="en-US" sz="2400" dirty="0" smtClean="0"/>
            </a:br>
            <a:r>
              <a:rPr lang="en-US" sz="2400" dirty="0"/>
              <a:t>	</a:t>
            </a:r>
            <a:r>
              <a:rPr lang="en-US" sz="2400" dirty="0" smtClean="0"/>
              <a:t>	 reporting for terminated beneficiaries</a:t>
            </a:r>
            <a:endParaRPr lang="en-US" sz="2400" i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2722" y="2060848"/>
            <a:ext cx="9131278" cy="4608512"/>
          </a:xfrm>
        </p:spPr>
        <p:txBody>
          <a:bodyPr/>
          <a:lstStyle/>
          <a:p>
            <a:pPr>
              <a:buClr>
                <a:srgbClr val="0F5494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000" b="1" i="0" dirty="0" smtClean="0">
                <a:latin typeface="+mj-lt"/>
              </a:rPr>
              <a:t>Effective date triggers the reporting obligations</a:t>
            </a:r>
            <a:r>
              <a:rPr lang="en-US" altLang="en-US" b="1" i="0" dirty="0" smtClean="0">
                <a:latin typeface="+mj-lt"/>
              </a:rPr>
              <a:t/>
            </a:r>
            <a:br>
              <a:rPr lang="en-US" altLang="en-US" b="1" i="0" dirty="0" smtClean="0">
                <a:latin typeface="+mj-lt"/>
              </a:rPr>
            </a:br>
            <a:endParaRPr lang="en-US" altLang="en-US" sz="700" b="1" i="0" dirty="0" smtClean="0">
              <a:latin typeface="+mj-lt"/>
            </a:endParaRPr>
          </a:p>
          <a:p>
            <a:pPr lvl="1">
              <a:defRPr/>
            </a:pPr>
            <a:r>
              <a:rPr lang="en-US" altLang="en-US" sz="1800" dirty="0" smtClean="0">
                <a:latin typeface="+mj-lt"/>
              </a:rPr>
              <a:t>Deadline</a:t>
            </a:r>
          </a:p>
          <a:p>
            <a:pPr marL="457200" lvl="1" indent="0">
              <a:buNone/>
              <a:defRPr/>
            </a:pPr>
            <a:endParaRPr lang="en-US" altLang="en-US" sz="700" dirty="0" smtClean="0">
              <a:latin typeface="+mj-lt"/>
            </a:endParaRPr>
          </a:p>
          <a:p>
            <a:pPr marL="457200" lvl="1" indent="0">
              <a:buNone/>
              <a:defRPr/>
            </a:pPr>
            <a:endParaRPr lang="en-US" altLang="en-US" sz="700" dirty="0" smtClean="0">
              <a:latin typeface="+mj-lt"/>
            </a:endParaRPr>
          </a:p>
          <a:p>
            <a:pPr lvl="1">
              <a:defRPr/>
            </a:pPr>
            <a:r>
              <a:rPr lang="en-US" altLang="en-US" sz="1800" dirty="0" smtClean="0">
                <a:latin typeface="+mj-lt"/>
              </a:rPr>
              <a:t>Beneficiary: </a:t>
            </a:r>
            <a:r>
              <a:rPr lang="en-US" altLang="en-US" sz="1600" b="0" dirty="0" smtClean="0">
                <a:latin typeface="+mj-lt"/>
              </a:rPr>
              <a:t>"Termination report" containing an overview of the progress of the work, use of resources, individual financial statement of beneficiary (+ any LTP), CFS (when required)</a:t>
            </a:r>
          </a:p>
          <a:p>
            <a:pPr lvl="1">
              <a:defRPr/>
            </a:pPr>
            <a:endParaRPr lang="en-US" altLang="en-US" sz="1800" dirty="0" smtClean="0">
              <a:latin typeface="+mj-lt"/>
            </a:endParaRPr>
          </a:p>
          <a:p>
            <a:pPr lvl="1">
              <a:defRPr/>
            </a:pPr>
            <a:r>
              <a:rPr lang="en-US" altLang="en-US" sz="1800" dirty="0" smtClean="0">
                <a:latin typeface="+mj-lt"/>
              </a:rPr>
              <a:t>Coordinator: </a:t>
            </a:r>
            <a:r>
              <a:rPr lang="en-US" altLang="en-US" sz="1600" b="0" dirty="0" smtClean="0">
                <a:latin typeface="+mj-lt"/>
              </a:rPr>
              <a:t>Report on the distribution of the payments to the beneficiary concerned (not mandatory)</a:t>
            </a:r>
          </a:p>
          <a:p>
            <a:pPr lvl="2"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latin typeface="+mj-lt"/>
              </a:rPr>
              <a:t>If not received, it is considered that the coordinator did not distribute any payment to the beneficiary concerned and that the </a:t>
            </a:r>
            <a:r>
              <a:rPr lang="en-US" altLang="en-US" b="1" dirty="0" smtClean="0">
                <a:latin typeface="+mj-lt"/>
              </a:rPr>
              <a:t>beneficiary concerned must not repay any amount to the coordinator</a:t>
            </a:r>
          </a:p>
          <a:p>
            <a:pPr lvl="2"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dirty="0">
                <a:latin typeface="+mj-lt"/>
              </a:rPr>
              <a:t>The coordinator receives the parts from the beneficiary and is responsible to submit the reports to the EC/EA</a:t>
            </a:r>
          </a:p>
          <a:p>
            <a:endParaRPr lang="en-US" sz="1400" dirty="0">
              <a:latin typeface="+mj-lt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564904"/>
            <a:ext cx="3672408" cy="579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1592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980207"/>
            <a:ext cx="8229600" cy="936625"/>
          </a:xfrm>
        </p:spPr>
        <p:txBody>
          <a:bodyPr/>
          <a:lstStyle/>
          <a:p>
            <a:r>
              <a:rPr lang="en-GB" dirty="0" smtClean="0"/>
              <a:t>P-GMS </a:t>
            </a:r>
            <a:r>
              <a:rPr lang="en-GB" sz="2000" dirty="0" smtClean="0"/>
              <a:t>– termination reporting</a:t>
            </a:r>
            <a:endParaRPr lang="en-GB" sz="20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2492375"/>
            <a:ext cx="8229600" cy="4032969"/>
          </a:xfrm>
        </p:spPr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46980"/>
            <a:ext cx="8820471" cy="3858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3993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2492375"/>
            <a:ext cx="8229600" cy="4032969"/>
          </a:xfrm>
        </p:spPr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76873"/>
            <a:ext cx="7416824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P-GMS </a:t>
            </a:r>
            <a:r>
              <a:rPr lang="en-GB" sz="2000" dirty="0" smtClean="0"/>
              <a:t>– termination reporting coordinator's view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95158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7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A8F07F69-DCCF-430B-9838-308D324FDB21}" type="slidenum">
              <a:rPr lang="en-GB" altLang="en-US" smtClean="0"/>
              <a:pPr/>
              <a:t>4</a:t>
            </a:fld>
            <a:endParaRPr lang="en-GB" altLang="en-US"/>
          </a:p>
        </p:txBody>
      </p:sp>
      <p:grpSp>
        <p:nvGrpSpPr>
          <p:cNvPr id="7" name="Group 6"/>
          <p:cNvGrpSpPr/>
          <p:nvPr/>
        </p:nvGrpSpPr>
        <p:grpSpPr>
          <a:xfrm>
            <a:off x="295661" y="601200"/>
            <a:ext cx="1656184" cy="1368152"/>
            <a:chOff x="97876" y="188640"/>
            <a:chExt cx="1656184" cy="136815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876" y="371509"/>
              <a:ext cx="1656184" cy="118528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  <a:extLst/>
          </p:spPr>
        </p:pic>
        <p:sp>
          <p:nvSpPr>
            <p:cNvPr id="3" name="Oval 2"/>
            <p:cNvSpPr/>
            <p:nvPr/>
          </p:nvSpPr>
          <p:spPr bwMode="auto">
            <a:xfrm>
              <a:off x="529924" y="188640"/>
              <a:ext cx="323602" cy="31487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rgbClr val="0F5494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78471" y="570293"/>
              <a:ext cx="132675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 smtClean="0">
                  <a:latin typeface="Candara" panose="020E0502030303020204" pitchFamily="34" charset="0"/>
                </a:rPr>
                <a:t>Log in to the Funding </a:t>
              </a:r>
              <a:r>
                <a:rPr lang="en-GB" sz="1400" i="1" dirty="0" smtClean="0">
                  <a:latin typeface="Candara" panose="020E0502030303020204" pitchFamily="34" charset="0"/>
                </a:rPr>
                <a:t>&amp; Tenders  </a:t>
              </a:r>
              <a:r>
                <a:rPr lang="en-US" sz="1400" i="1" dirty="0" smtClean="0">
                  <a:latin typeface="Candara" panose="020E0502030303020204" pitchFamily="34" charset="0"/>
                </a:rPr>
                <a:t>Portal</a:t>
              </a:r>
              <a:r>
                <a:rPr lang="en-GB" sz="1400" i="1" dirty="0" smtClean="0">
                  <a:latin typeface="Candara" panose="020E0502030303020204" pitchFamily="34" charset="0"/>
                </a:rPr>
                <a:t>.</a:t>
              </a:r>
              <a:endParaRPr lang="en-US" sz="1400" i="1" dirty="0">
                <a:latin typeface="Candara" panose="020E0502030303020204" pitchFamily="34" charset="0"/>
              </a:endParaRP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53" y="2119437"/>
            <a:ext cx="8508082" cy="3995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Oval 3"/>
          <p:cNvSpPr>
            <a:spLocks noChangeArrowheads="1"/>
          </p:cNvSpPr>
          <p:nvPr/>
        </p:nvSpPr>
        <p:spPr bwMode="auto">
          <a:xfrm>
            <a:off x="8028384" y="2015678"/>
            <a:ext cx="1023417" cy="549226"/>
          </a:xfrm>
          <a:prstGeom prst="round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marL="3175"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7600" i="0">
              <a:solidFill>
                <a:srgbClr val="FFD6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453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2420367"/>
            <a:ext cx="8229600" cy="4032969"/>
          </a:xfrm>
        </p:spPr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348880"/>
            <a:ext cx="7746159" cy="2684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P-GMS </a:t>
            </a:r>
            <a:r>
              <a:rPr lang="en-GB" sz="2000" dirty="0" smtClean="0"/>
              <a:t>– termination reporting coordinator's view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9225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78575"/>
            <a:ext cx="2133600" cy="476250"/>
          </a:xfrm>
        </p:spPr>
        <p:txBody>
          <a:bodyPr/>
          <a:lstStyle/>
          <a:p>
            <a:pPr>
              <a:defRPr/>
            </a:pPr>
            <a:fld id="{A206C23C-9A09-4180-8EED-71AD0EDA3341}" type="slidenum">
              <a:rPr lang="en-GB" smtClean="0"/>
              <a:pPr>
                <a:defRPr/>
              </a:pPr>
              <a:t>41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-6602"/>
            <a:ext cx="8460432" cy="686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15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78575"/>
            <a:ext cx="2133600" cy="476250"/>
          </a:xfrm>
        </p:spPr>
        <p:txBody>
          <a:bodyPr/>
          <a:lstStyle/>
          <a:p>
            <a:pPr>
              <a:defRPr/>
            </a:pPr>
            <a:fld id="{A206C23C-9A09-4180-8EED-71AD0EDA3341}" type="slidenum">
              <a:rPr lang="en-GB" smtClean="0"/>
              <a:pPr>
                <a:defRPr/>
              </a:pPr>
              <a:t>42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1930"/>
            <a:ext cx="8241048" cy="691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705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78575"/>
            <a:ext cx="2133600" cy="476250"/>
          </a:xfrm>
        </p:spPr>
        <p:txBody>
          <a:bodyPr/>
          <a:lstStyle/>
          <a:p>
            <a:pPr>
              <a:defRPr/>
            </a:pPr>
            <a:fld id="{A206C23C-9A09-4180-8EED-71AD0EDA3341}" type="slidenum">
              <a:rPr lang="en-GB" smtClean="0"/>
              <a:pPr>
                <a:defRPr/>
              </a:pPr>
              <a:t>43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-6602"/>
            <a:ext cx="8460432" cy="686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429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78575"/>
            <a:ext cx="2133600" cy="476250"/>
          </a:xfrm>
        </p:spPr>
        <p:txBody>
          <a:bodyPr/>
          <a:lstStyle/>
          <a:p>
            <a:pPr>
              <a:defRPr/>
            </a:pPr>
            <a:fld id="{A206C23C-9A09-4180-8EED-71AD0EDA3341}" type="slidenum">
              <a:rPr lang="en-GB" smtClean="0"/>
              <a:pPr>
                <a:defRPr/>
              </a:pPr>
              <a:t>44</a:t>
            </a:fld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3755"/>
            <a:ext cx="7773640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21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352928" cy="3024336"/>
          </a:xfrm>
        </p:spPr>
        <p:txBody>
          <a:bodyPr/>
          <a:lstStyle/>
          <a:p>
            <a:pPr algn="ctr"/>
            <a:r>
              <a:rPr lang="en-GB" sz="1800" b="0" dirty="0" smtClean="0"/>
              <a:t>The designed business process and  the supporting IT suite helps you</a:t>
            </a:r>
            <a:r>
              <a:rPr lang="hu-HU" sz="1800" b="0" dirty="0" smtClean="0"/>
              <a:t/>
            </a:r>
            <a:br>
              <a:rPr lang="hu-HU" sz="1800" b="0" dirty="0" smtClean="0"/>
            </a:br>
            <a:r>
              <a:rPr lang="en-GB" sz="1800" b="0" dirty="0" smtClean="0"/>
              <a:t/>
            </a:r>
            <a:br>
              <a:rPr lang="en-GB" sz="1800" b="0" dirty="0" smtClean="0"/>
            </a:br>
            <a:r>
              <a:rPr lang="en-GB" sz="2400" cap="all" dirty="0" smtClean="0">
                <a:solidFill>
                  <a:srgbClr val="36965B"/>
                </a:solidFill>
              </a:rPr>
              <a:t>to do the right things</a:t>
            </a:r>
            <a:r>
              <a:rPr lang="en-GB" sz="2400" cap="all" dirty="0">
                <a:solidFill>
                  <a:srgbClr val="36965B"/>
                </a:solidFill>
              </a:rPr>
              <a:t>!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sz="2400" dirty="0" smtClean="0"/>
              <a:t>Your role is 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en-GB" sz="2400" dirty="0" smtClean="0">
                <a:solidFill>
                  <a:srgbClr val="CC0000"/>
                </a:solidFill>
              </a:rPr>
              <a:t>TO DO THINGS RIGHT</a:t>
            </a:r>
            <a:r>
              <a:rPr lang="en-GB" sz="2400" dirty="0">
                <a:solidFill>
                  <a:srgbClr val="CC0000"/>
                </a:solidFill>
              </a:rPr>
              <a:t>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B6288-7AB4-45BA-9990-74A630D37D7B}" type="slidenum">
              <a:rPr lang="en-GB" smtClean="0"/>
              <a:pPr>
                <a:defRPr/>
              </a:pPr>
              <a:t>45</a:t>
            </a:fld>
            <a:endParaRPr lang="en-GB"/>
          </a:p>
        </p:txBody>
      </p:sp>
      <p:pic>
        <p:nvPicPr>
          <p:cNvPr id="1026" name="Picture 2" descr="C:\Users\berczat\Downloads\manygears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149080"/>
            <a:ext cx="3888432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7579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67441"/>
            <a:ext cx="8534400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3"/>
          <p:cNvSpPr>
            <a:spLocks noChangeArrowheads="1"/>
          </p:cNvSpPr>
          <p:nvPr/>
        </p:nvSpPr>
        <p:spPr bwMode="auto">
          <a:xfrm>
            <a:off x="116736" y="3212976"/>
            <a:ext cx="1430928" cy="360040"/>
          </a:xfrm>
          <a:prstGeom prst="round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marL="3175"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7600" i="0">
              <a:solidFill>
                <a:srgbClr val="FFD624"/>
              </a:solidFill>
            </a:endParaRPr>
          </a:p>
        </p:txBody>
      </p:sp>
      <p:sp>
        <p:nvSpPr>
          <p:cNvPr id="11" name="Oval 3"/>
          <p:cNvSpPr>
            <a:spLocks noChangeArrowheads="1"/>
          </p:cNvSpPr>
          <p:nvPr/>
        </p:nvSpPr>
        <p:spPr bwMode="auto">
          <a:xfrm>
            <a:off x="7195863" y="3861048"/>
            <a:ext cx="760513" cy="288032"/>
          </a:xfrm>
          <a:prstGeom prst="round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marL="3175"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7600" i="0">
              <a:solidFill>
                <a:srgbClr val="FFD62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A8F07F69-DCCF-430B-9838-308D324FDB21}" type="slidenum">
              <a:rPr lang="en-GB" altLang="en-US" smtClean="0"/>
              <a:pPr/>
              <a:t>5</a:t>
            </a:fld>
            <a:endParaRPr lang="en-GB" altLang="en-US"/>
          </a:p>
        </p:txBody>
      </p:sp>
      <p:sp>
        <p:nvSpPr>
          <p:cNvPr id="5" name="Oval 4"/>
          <p:cNvSpPr/>
          <p:nvPr/>
        </p:nvSpPr>
        <p:spPr bwMode="auto">
          <a:xfrm>
            <a:off x="83266" y="1002086"/>
            <a:ext cx="914400" cy="9144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36" y="204901"/>
            <a:ext cx="2198778" cy="1254385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3" name="Oval 2"/>
          <p:cNvSpPr/>
          <p:nvPr/>
        </p:nvSpPr>
        <p:spPr bwMode="auto">
          <a:xfrm>
            <a:off x="778047" y="38454"/>
            <a:ext cx="366069" cy="332893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9290" y="387566"/>
            <a:ext cx="20162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1400" i="1" dirty="0">
                <a:latin typeface="Candara" panose="020E0502030303020204" pitchFamily="34" charset="0"/>
              </a:rPr>
              <a:t>Go to </a:t>
            </a:r>
            <a:r>
              <a:rPr lang="en-GB" altLang="en-US" sz="1400" i="1" dirty="0" smtClean="0">
                <a:latin typeface="Candara" panose="020E0502030303020204" pitchFamily="34" charset="0"/>
              </a:rPr>
              <a:t>'My Projects' </a:t>
            </a:r>
            <a:r>
              <a:rPr lang="en-GB" altLang="en-US" sz="1400" dirty="0" smtClean="0">
                <a:latin typeface="Candara" panose="020E0502030303020204" pitchFamily="34" charset="0"/>
              </a:rPr>
              <a:t>section</a:t>
            </a:r>
            <a:r>
              <a:rPr lang="en-GB" altLang="en-US" sz="1400" i="1" dirty="0" smtClean="0">
                <a:latin typeface="Candara" panose="020E0502030303020204" pitchFamily="34" charset="0"/>
              </a:rPr>
              <a:t>. </a:t>
            </a:r>
          </a:p>
          <a:p>
            <a:r>
              <a:rPr lang="en-GB" altLang="en-US" sz="1400" i="1" dirty="0" smtClean="0">
                <a:latin typeface="Candara" panose="020E0502030303020204" pitchFamily="34" charset="0"/>
              </a:rPr>
              <a:t>Then click </a:t>
            </a:r>
            <a:r>
              <a:rPr lang="en-GB" altLang="en-US" sz="1400" i="1" dirty="0">
                <a:latin typeface="Candara" panose="020E0502030303020204" pitchFamily="34" charset="0"/>
              </a:rPr>
              <a:t>on </a:t>
            </a:r>
            <a:r>
              <a:rPr lang="en-GB" altLang="en-US" sz="1400" i="1" dirty="0" smtClean="0">
                <a:latin typeface="Candara" panose="020E0502030303020204" pitchFamily="34" charset="0"/>
              </a:rPr>
              <a:t>Manage Projects in Actions menu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5161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123728" y="3789363"/>
            <a:ext cx="680641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000" b="1" dirty="0"/>
              <a:t>STEP 1: Launch the amendment preparation </a:t>
            </a:r>
          </a:p>
          <a:p>
            <a:pPr eaLnBrk="1" hangingPunct="1"/>
            <a:endParaRPr lang="en-GB" altLang="en-US" sz="1800" dirty="0"/>
          </a:p>
          <a:p>
            <a:pPr eaLnBrk="1" hangingPunct="1"/>
            <a:r>
              <a:rPr lang="en-GB" altLang="en-US" sz="1800" dirty="0" smtClean="0"/>
              <a:t>Precondition: The GA is valid and signed by both parties.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" y="0"/>
            <a:ext cx="9094907" cy="6247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2006408" y="212511"/>
            <a:ext cx="4797840" cy="83899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hu-HU" altLang="en-US" sz="2400" kern="0" dirty="0" smtClean="0">
                <a:solidFill>
                  <a:srgbClr val="C00000"/>
                </a:solidFill>
              </a:rPr>
              <a:t>STEP 1: </a:t>
            </a:r>
            <a:r>
              <a:rPr lang="en-GB" altLang="en-US" sz="2400" kern="0" dirty="0" smtClean="0">
                <a:solidFill>
                  <a:srgbClr val="C00000"/>
                </a:solidFill>
              </a:rPr>
              <a:t>Launch</a:t>
            </a:r>
            <a:endParaRPr lang="en-GB" altLang="en-US" sz="2400" kern="0" dirty="0">
              <a:solidFill>
                <a:srgbClr val="C00000"/>
              </a:solidFill>
            </a:endParaRPr>
          </a:p>
        </p:txBody>
      </p:sp>
      <p:sp>
        <p:nvSpPr>
          <p:cNvPr id="6" name="Right Arrow 5"/>
          <p:cNvSpPr/>
          <p:nvPr/>
        </p:nvSpPr>
        <p:spPr bwMode="auto">
          <a:xfrm>
            <a:off x="5086503" y="1124744"/>
            <a:ext cx="1357705" cy="504056"/>
          </a:xfrm>
          <a:prstGeom prst="rightArrow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175">
              <a:defRPr/>
            </a:pPr>
            <a:endParaRPr lang="en-GB">
              <a:solidFill>
                <a:srgbClr val="0F5494"/>
              </a:solidFill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6372200" y="1016732"/>
            <a:ext cx="2629951" cy="720079"/>
          </a:xfrm>
          <a:prstGeom prst="ellipse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/>
          <a:lstStyle/>
          <a:p>
            <a:pPr marL="3175">
              <a:defRPr/>
            </a:pPr>
            <a:endParaRPr lang="en-GB">
              <a:cs typeface="+mn-cs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055" y="3648075"/>
            <a:ext cx="5105400" cy="3209925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glow rad="139700">
              <a:schemeClr val="accent1">
                <a:lumMod val="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4" name="Oval 13"/>
          <p:cNvSpPr/>
          <p:nvPr/>
        </p:nvSpPr>
        <p:spPr bwMode="auto">
          <a:xfrm>
            <a:off x="2347055" y="3933056"/>
            <a:ext cx="4278267" cy="1152128"/>
          </a:xfrm>
          <a:prstGeom prst="ellipse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/>
          <a:lstStyle/>
          <a:p>
            <a:pPr marL="3175">
              <a:defRPr/>
            </a:pPr>
            <a:endParaRPr lang="en-GB">
              <a:cs typeface="+mn-cs"/>
            </a:endParaRPr>
          </a:p>
        </p:txBody>
      </p:sp>
      <p:sp>
        <p:nvSpPr>
          <p:cNvPr id="16" name="Right Arrow 15"/>
          <p:cNvSpPr/>
          <p:nvPr/>
        </p:nvSpPr>
        <p:spPr bwMode="auto">
          <a:xfrm rot="7248551">
            <a:off x="6247958" y="2563062"/>
            <a:ext cx="2117464" cy="259232"/>
          </a:xfrm>
          <a:prstGeom prst="rightArrow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175">
              <a:defRPr/>
            </a:pPr>
            <a:endParaRPr lang="en-GB">
              <a:solidFill>
                <a:srgbClr val="0F54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917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522" y="104552"/>
            <a:ext cx="9156254" cy="476460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4339" name="Rounded Rectangle 4"/>
          <p:cNvSpPr>
            <a:spLocks noChangeArrowheads="1"/>
          </p:cNvSpPr>
          <p:nvPr/>
        </p:nvSpPr>
        <p:spPr bwMode="auto">
          <a:xfrm>
            <a:off x="611560" y="1262063"/>
            <a:ext cx="1760537" cy="685800"/>
          </a:xfrm>
          <a:prstGeom prst="roundRect">
            <a:avLst>
              <a:gd name="adj" fmla="val 16667"/>
            </a:avLst>
          </a:prstGeom>
          <a:noFill/>
          <a:ln w="730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004050" y="6308725"/>
            <a:ext cx="2133600" cy="476250"/>
          </a:xfrm>
        </p:spPr>
        <p:txBody>
          <a:bodyPr/>
          <a:lstStyle/>
          <a:p>
            <a:pPr>
              <a:defRPr/>
            </a:pPr>
            <a:fld id="{EF2A28D3-4DF9-440D-A828-83976E0C7BA6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  <p:sp>
        <p:nvSpPr>
          <p:cNvPr id="14343" name="Rounded Rectangle 3"/>
          <p:cNvSpPr>
            <a:spLocks noChangeArrowheads="1"/>
          </p:cNvSpPr>
          <p:nvPr/>
        </p:nvSpPr>
        <p:spPr bwMode="auto">
          <a:xfrm>
            <a:off x="3059832" y="491596"/>
            <a:ext cx="792162" cy="765175"/>
          </a:xfrm>
          <a:prstGeom prst="roundRect">
            <a:avLst>
              <a:gd name="adj" fmla="val 16667"/>
            </a:avLst>
          </a:prstGeom>
          <a:noFill/>
          <a:ln w="4445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3175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18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 idx="4294967295"/>
          </p:nvPr>
        </p:nvSpPr>
        <p:spPr>
          <a:xfrm>
            <a:off x="467544" y="1124744"/>
            <a:ext cx="8101210" cy="936625"/>
          </a:xfrm>
        </p:spPr>
        <p:txBody>
          <a:bodyPr/>
          <a:lstStyle/>
          <a:p>
            <a:r>
              <a:rPr lang="en-GB" altLang="en-US" sz="2400" dirty="0">
                <a:solidFill>
                  <a:srgbClr val="C00000"/>
                </a:solidFill>
              </a:rPr>
              <a:t>STEP 2: </a:t>
            </a:r>
            <a:r>
              <a:rPr lang="en-GB" altLang="en-US" sz="2400" dirty="0" smtClean="0">
                <a:solidFill>
                  <a:srgbClr val="C00000"/>
                </a:solidFill>
              </a:rPr>
              <a:t>preparation</a:t>
            </a:r>
            <a:endParaRPr lang="en-GB" altLang="en-US" sz="1600" b="0" dirty="0" smtClean="0"/>
          </a:p>
        </p:txBody>
      </p:sp>
      <p:sp>
        <p:nvSpPr>
          <p:cNvPr id="6147" name="Content Placeholder 2"/>
          <p:cNvSpPr>
            <a:spLocks noGrp="1"/>
          </p:cNvSpPr>
          <p:nvPr>
            <p:ph idx="4294967295"/>
          </p:nvPr>
        </p:nvSpPr>
        <p:spPr>
          <a:xfrm>
            <a:off x="395536" y="2492896"/>
            <a:ext cx="8229600" cy="4176464"/>
          </a:xfrm>
        </p:spPr>
        <p:txBody>
          <a:bodyPr/>
          <a:lstStyle/>
          <a:p>
            <a:pPr>
              <a:buClrTx/>
            </a:pPr>
            <a:r>
              <a:rPr lang="en-GB" altLang="en-US" sz="2000" i="0" dirty="0" smtClean="0"/>
              <a:t>Automatic selection of the relevant Amendment Types (GA clauses), based on the GA data modified </a:t>
            </a:r>
          </a:p>
          <a:p>
            <a:pPr marL="0" indent="0">
              <a:buClrTx/>
              <a:buNone/>
            </a:pPr>
            <a:endParaRPr lang="en-GB" altLang="en-US" sz="2000" i="0" dirty="0" smtClean="0"/>
          </a:p>
          <a:p>
            <a:pPr>
              <a:buClrTx/>
            </a:pPr>
            <a:r>
              <a:rPr lang="en-GB" altLang="en-US" sz="2000" i="0" dirty="0" smtClean="0"/>
              <a:t>Listing of relevant (compulsory) supporting documents </a:t>
            </a:r>
          </a:p>
          <a:p>
            <a:pPr marL="0" indent="0">
              <a:buClrTx/>
              <a:buNone/>
            </a:pPr>
            <a:endParaRPr lang="en-GB" altLang="en-US" sz="2000" i="0" dirty="0" smtClean="0"/>
          </a:p>
          <a:p>
            <a:pPr>
              <a:buClrTx/>
            </a:pPr>
            <a:r>
              <a:rPr lang="en-GB" altLang="en-US" sz="2000" i="0" dirty="0" smtClean="0"/>
              <a:t>Better overview and tracking of all changes</a:t>
            </a:r>
          </a:p>
          <a:p>
            <a:pPr>
              <a:buClrTx/>
            </a:pPr>
            <a:endParaRPr lang="fr-BE" altLang="en-US" sz="2000" dirty="0" smtClean="0"/>
          </a:p>
          <a:p>
            <a:pPr>
              <a:buClrTx/>
            </a:pPr>
            <a:r>
              <a:rPr lang="fr-BE" altLang="en-US" sz="2000" dirty="0" smtClean="0"/>
              <a:t>Note: </a:t>
            </a:r>
            <a:r>
              <a:rPr lang="hu-HU" altLang="en-US" sz="2000" dirty="0" smtClean="0"/>
              <a:t>a</a:t>
            </a:r>
            <a:r>
              <a:rPr lang="en-GB" altLang="en-US" sz="2000" dirty="0" smtClean="0"/>
              <a:t>n amendment may consists of a number of possible clauses which are pre-defined</a:t>
            </a:r>
            <a:endParaRPr lang="en-GB" altLang="en-US" sz="2000" i="0" dirty="0" smtClean="0"/>
          </a:p>
        </p:txBody>
      </p:sp>
    </p:spTree>
    <p:extLst>
      <p:ext uri="{BB962C8B-B14F-4D97-AF65-F5344CB8AC3E}">
        <p14:creationId xmlns:p14="http://schemas.microsoft.com/office/powerpoint/2010/main" val="1602539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7" y="32544"/>
            <a:ext cx="9156254" cy="476460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4339" name="Rounded Rectangle 4"/>
          <p:cNvSpPr>
            <a:spLocks noChangeArrowheads="1"/>
          </p:cNvSpPr>
          <p:nvPr/>
        </p:nvSpPr>
        <p:spPr bwMode="auto">
          <a:xfrm>
            <a:off x="611560" y="1262063"/>
            <a:ext cx="1760537" cy="685800"/>
          </a:xfrm>
          <a:prstGeom prst="roundRect">
            <a:avLst>
              <a:gd name="adj" fmla="val 16667"/>
            </a:avLst>
          </a:prstGeom>
          <a:noFill/>
          <a:ln w="730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004050" y="6308725"/>
            <a:ext cx="2133600" cy="476250"/>
          </a:xfrm>
        </p:spPr>
        <p:txBody>
          <a:bodyPr/>
          <a:lstStyle/>
          <a:p>
            <a:pPr>
              <a:defRPr/>
            </a:pPr>
            <a:fld id="{EF2A28D3-4DF9-440D-A828-83976E0C7BA6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  <p:sp>
        <p:nvSpPr>
          <p:cNvPr id="14343" name="Rounded Rectangle 3"/>
          <p:cNvSpPr>
            <a:spLocks noChangeArrowheads="1"/>
          </p:cNvSpPr>
          <p:nvPr/>
        </p:nvSpPr>
        <p:spPr bwMode="auto">
          <a:xfrm>
            <a:off x="3059832" y="491596"/>
            <a:ext cx="792162" cy="765175"/>
          </a:xfrm>
          <a:prstGeom prst="roundRect">
            <a:avLst>
              <a:gd name="adj" fmla="val 16667"/>
            </a:avLst>
          </a:prstGeom>
          <a:noFill/>
          <a:ln w="4445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3175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7031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nimBg="1"/>
      <p:bldP spid="14343" grpId="0" animBg="1"/>
    </p:bldLst>
  </p:timing>
</p:sld>
</file>

<file path=ppt/theme/theme1.xml><?xml version="1.0" encoding="utf-8"?>
<a:theme xmlns:a="http://schemas.openxmlformats.org/drawingml/2006/main" name="Slide_Master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F5494"/>
      </a:hlink>
      <a:folHlink>
        <a:srgbClr val="003399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3399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lide_Master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18968</TotalTime>
  <Words>934</Words>
  <Application>Microsoft Office PowerPoint</Application>
  <PresentationFormat>On-screen Show (4:3)</PresentationFormat>
  <Paragraphs>164</Paragraphs>
  <Slides>45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54" baseType="lpstr">
      <vt:lpstr>ＭＳ Ｐゴシック</vt:lpstr>
      <vt:lpstr>Arial</vt:lpstr>
      <vt:lpstr>Calibri</vt:lpstr>
      <vt:lpstr>Candara</vt:lpstr>
      <vt:lpstr>Times New Roman</vt:lpstr>
      <vt:lpstr>Verdana</vt:lpstr>
      <vt:lpstr>Wingdings</vt:lpstr>
      <vt:lpstr>Slide_Master</vt:lpstr>
      <vt:lpstr>1_Blank</vt:lpstr>
      <vt:lpstr> eGrants   Grant management – amendments </vt:lpstr>
      <vt:lpstr>PowerPoint Presentation</vt:lpstr>
      <vt:lpstr>Request for amendment – in 4 steps </vt:lpstr>
      <vt:lpstr>PowerPoint Presentation</vt:lpstr>
      <vt:lpstr>PowerPoint Presentation</vt:lpstr>
      <vt:lpstr>PowerPoint Presentation</vt:lpstr>
      <vt:lpstr>PowerPoint Presentation</vt:lpstr>
      <vt:lpstr>STEP 2: preparation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Residual obligation:    reporting for terminated beneficiaries</vt:lpstr>
      <vt:lpstr>P-GMS – termination reporting</vt:lpstr>
      <vt:lpstr>P-GMS – termination reporting coordinator's view</vt:lpstr>
      <vt:lpstr>P-GMS – termination reporting coordinator's view</vt:lpstr>
      <vt:lpstr>PowerPoint Presentation</vt:lpstr>
      <vt:lpstr>PowerPoint Presentation</vt:lpstr>
      <vt:lpstr>PowerPoint Presentation</vt:lpstr>
      <vt:lpstr>PowerPoint Presentation</vt:lpstr>
      <vt:lpstr>The designed business process and  the supporting IT suite helps you  to do the right things!  Your role is  TO DO THINGS RIGHT!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Attila.BERCZIK@ec.europa.eu</dc:creator>
  <cp:lastModifiedBy>MARGANNE Olivier (RTD-EXT)</cp:lastModifiedBy>
  <cp:revision>896</cp:revision>
  <cp:lastPrinted>2014-07-08T12:03:29Z</cp:lastPrinted>
  <dcterms:created xsi:type="dcterms:W3CDTF">2011-10-28T10:25:18Z</dcterms:created>
  <dcterms:modified xsi:type="dcterms:W3CDTF">2020-05-13T17:02:37Z</dcterms:modified>
</cp:coreProperties>
</file>