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5"/>
  </p:sldMasterIdLst>
  <p:notesMasterIdLst>
    <p:notesMasterId r:id="rId19"/>
  </p:notesMasterIdLst>
  <p:handoutMasterIdLst>
    <p:handoutMasterId r:id="rId20"/>
  </p:handoutMasterIdLst>
  <p:sldIdLst>
    <p:sldId id="293" r:id="rId6"/>
    <p:sldId id="294" r:id="rId7"/>
    <p:sldId id="295" r:id="rId8"/>
    <p:sldId id="296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313" r:id="rId18"/>
  </p:sldIdLst>
  <p:sldSz cx="12192000" cy="6858000"/>
  <p:notesSz cx="6865938" cy="99964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464A"/>
    <a:srgbClr val="21A9C0"/>
    <a:srgbClr val="7AC143"/>
    <a:srgbClr val="62BB46"/>
    <a:srgbClr val="F6F7F7"/>
    <a:srgbClr val="EBECED"/>
    <a:srgbClr val="F0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344D84-9AFB-497E-A393-DC336BA19D2E}" styleName="Střední styl 3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82" autoAdjust="0"/>
    <p:restoredTop sz="87127" autoAdjust="0"/>
  </p:normalViewPr>
  <p:slideViewPr>
    <p:cSldViewPr snapToGrid="0" showGuides="1">
      <p:cViewPr varScale="1">
        <p:scale>
          <a:sx n="50" d="100"/>
          <a:sy n="50" d="100"/>
        </p:scale>
        <p:origin x="277" y="27"/>
      </p:cViewPr>
      <p:guideLst>
        <p:guide orient="horz" pos="2136"/>
        <p:guide pos="3816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282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0879682-766A-4EC9-9AB4-6B05D94CFB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240" cy="501560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5EE19B-11B0-4020-A52B-9F88D94D7AB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9109" y="0"/>
            <a:ext cx="2975240" cy="501560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r">
              <a:defRPr sz="1300"/>
            </a:lvl1pPr>
          </a:lstStyle>
          <a:p>
            <a:fld id="{00A26804-296B-4572-A0F9-372DDB81CE0C}" type="datetimeFigureOut">
              <a:rPr lang="en-US" smtClean="0"/>
              <a:t>6/7/2018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FC4B6D-059E-45D0-AFA3-0D9EA856C1E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94929"/>
            <a:ext cx="2975240" cy="501559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724AFA-A144-419F-8FDA-EB926EDC556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9109" y="9494929"/>
            <a:ext cx="2975240" cy="501559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r">
              <a:defRPr sz="1300"/>
            </a:lvl1pPr>
          </a:lstStyle>
          <a:p>
            <a:fld id="{23F7E358-18BC-4B0A-BB40-FB7A647C4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3853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240" cy="501560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9109" y="0"/>
            <a:ext cx="2975240" cy="501560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r">
              <a:defRPr sz="1300"/>
            </a:lvl1pPr>
          </a:lstStyle>
          <a:p>
            <a:fld id="{DD6D46A3-849D-4409-B0D0-71D3CF0B43A8}" type="datetimeFigureOut">
              <a:rPr lang="en-US" smtClean="0"/>
              <a:t>6/7/2018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49363"/>
            <a:ext cx="5994400" cy="33734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0" tIns="48175" rIns="96350" bIns="4817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6594" y="4810810"/>
            <a:ext cx="5492750" cy="3936117"/>
          </a:xfrm>
          <a:prstGeom prst="rect">
            <a:avLst/>
          </a:prstGeom>
        </p:spPr>
        <p:txBody>
          <a:bodyPr vert="horz" lIns="96350" tIns="48175" rIns="96350" bIns="48175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94929"/>
            <a:ext cx="2975240" cy="501559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9109" y="9494929"/>
            <a:ext cx="2975240" cy="501559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r">
              <a:defRPr sz="1300"/>
            </a:lvl1pPr>
          </a:lstStyle>
          <a:p>
            <a:fld id="{934B23C0-22E8-4F3C-9489-1582CADF85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810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4B23C0-22E8-4F3C-9489-1582CADF85A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380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4B23C0-22E8-4F3C-9489-1582CADF85A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890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4B23C0-22E8-4F3C-9489-1582CADF85A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18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4B23C0-22E8-4F3C-9489-1582CADF85A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73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4B23C0-22E8-4F3C-9489-1582CADF85A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161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7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9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7" Type="http://schemas.openxmlformats.org/officeDocument/2006/relationships/image" Target="../media/image17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7" Type="http://schemas.openxmlformats.org/officeDocument/2006/relationships/image" Target="../media/image17.emf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emf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0847581D-BF1F-49D3-8CFA-5B02D626EF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" y="0"/>
            <a:ext cx="121919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B285C7-5CA1-4CCD-B525-B2018194D5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706" y="2562224"/>
            <a:ext cx="10796588" cy="234791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D41EFE-777F-4A56-8927-46C0E64FDE0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7706" y="5105399"/>
            <a:ext cx="10796588" cy="971551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39464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Name of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presenter</a:t>
            </a:r>
            <a:r>
              <a:rPr lang="cs-CZ" dirty="0"/>
              <a:t> / </a:t>
            </a:r>
            <a:r>
              <a:rPr lang="cs-CZ" dirty="0" err="1"/>
              <a:t>Date</a:t>
            </a:r>
            <a:r>
              <a:rPr lang="cs-CZ" dirty="0"/>
              <a:t> / </a:t>
            </a:r>
            <a:r>
              <a:rPr lang="cs-CZ" dirty="0" err="1"/>
              <a:t>etc</a:t>
            </a:r>
            <a:r>
              <a:rPr lang="cs-CZ" dirty="0"/>
              <a:t>.</a:t>
            </a:r>
            <a:endParaRPr lang="en-US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428DA62-D6E1-44D4-940A-CC0A26D337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61" y="508644"/>
            <a:ext cx="3810330" cy="109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87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89CAB-B78F-4547-932E-9B52A5186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7B3D8-C8FD-4695-9AED-29B11F411C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6725" y="1523999"/>
            <a:ext cx="5553075" cy="436245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0E075E-B249-44D9-B1FB-63F9B35A89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523999"/>
            <a:ext cx="5553075" cy="436245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401AEE-DAAA-4A1F-B4D5-C1D7F373D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Name of the presentation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355FF9-EAF5-495E-B1E1-C394C4CA9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3D702-57F1-4CB0-B451-B14F76DC0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726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8E032-3DB1-4A87-8AE3-C0F98583F7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5" y="365126"/>
            <a:ext cx="11258549" cy="825500"/>
          </a:xfrm>
        </p:spPr>
        <p:txBody>
          <a:bodyPr anchor="ctr"/>
          <a:lstStyle>
            <a:lvl1pPr>
              <a:defRPr lang="en-US" dirty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DB929-F940-434E-A2F5-04BDA1A51C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524519"/>
            <a:ext cx="6542086" cy="4361932"/>
          </a:xfr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82815-0A5C-47DC-B1C0-50CE63A0A9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6726" y="1523999"/>
            <a:ext cx="4305300" cy="4344989"/>
          </a:xfrm>
        </p:spPr>
        <p:txBody>
          <a:bodyPr/>
          <a:lstStyle>
            <a:lvl1pPr marL="0" indent="0">
              <a:buNone/>
              <a:defRPr sz="1600">
                <a:solidFill>
                  <a:srgbClr val="21A9C0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04B685-CFA1-4464-8529-905FEFC6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Name of the presentation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947864-7B38-4FF5-A909-FCBDE4356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3D702-57F1-4CB0-B451-B14F76DC0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544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915CF-2973-4EFE-89BA-8E59AE0F7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C99087-1842-44DB-BB79-81977A08B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Name of the presentation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39022D-9CCE-4F2C-9FAC-85753E6ED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3D702-57F1-4CB0-B451-B14F76DC0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4192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0593CE-C65C-430F-BAA7-1712F387D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Name of the presentation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1CD5F8-EC74-418B-94C9-EFF8FDD95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3D702-57F1-4CB0-B451-B14F76DC0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288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M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99F17AD4-BF40-4CDC-AF09-240A8C46A2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B285C7-5CA1-4CCD-B525-B2018194D5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5149" y="3794257"/>
            <a:ext cx="7642460" cy="2624672"/>
          </a:xfrm>
        </p:spPr>
        <p:txBody>
          <a:bodyPr anchor="ctr"/>
          <a:lstStyle>
            <a:lvl1pPr algn="l">
              <a:defRPr sz="6000"/>
            </a:lvl1pPr>
          </a:lstStyle>
          <a:p>
            <a:r>
              <a:rPr lang="en-US" dirty="0"/>
              <a:t>Click to edit </a:t>
            </a:r>
            <a:r>
              <a:rPr lang="en-US"/>
              <a:t>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D41EFE-777F-4A56-8927-46C0E64FDE0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5149" y="2759384"/>
            <a:ext cx="4882564" cy="1034873"/>
          </a:xfrm>
        </p:spPr>
        <p:txBody>
          <a:bodyPr anchor="ctr"/>
          <a:lstStyle>
            <a:lvl1pPr marL="0" indent="0" algn="l">
              <a:buNone/>
              <a:defRPr sz="2400">
                <a:solidFill>
                  <a:srgbClr val="39464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Name of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presenter</a:t>
            </a:r>
            <a:r>
              <a:rPr lang="cs-CZ" dirty="0"/>
              <a:t> / </a:t>
            </a:r>
            <a:r>
              <a:rPr lang="cs-CZ" dirty="0" err="1"/>
              <a:t>Date</a:t>
            </a:r>
            <a:r>
              <a:rPr lang="cs-CZ" dirty="0"/>
              <a:t> / </a:t>
            </a:r>
            <a:r>
              <a:rPr lang="cs-CZ" dirty="0" err="1"/>
              <a:t>etc</a:t>
            </a:r>
            <a:r>
              <a:rPr lang="cs-CZ" dirty="0"/>
              <a:t>.</a:t>
            </a:r>
            <a:endParaRPr lang="en-US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8E936EE-4FBC-4323-8C30-7EEC88E6716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6922" y="397746"/>
            <a:ext cx="1247372" cy="124700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844D8AAC-875F-4819-9B0C-6E5CF1DBD6B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61" y="508644"/>
            <a:ext cx="3810330" cy="109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342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B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99F17AD4-BF40-4CDC-AF09-240A8C46A2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" y="0"/>
            <a:ext cx="1218895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B285C7-5CA1-4CCD-B525-B2018194D5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5149" y="3794257"/>
            <a:ext cx="7642460" cy="2624672"/>
          </a:xfrm>
        </p:spPr>
        <p:txBody>
          <a:bodyPr anchor="ctr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D41EFE-777F-4A56-8927-46C0E64FDE0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5149" y="2759384"/>
            <a:ext cx="4882564" cy="1034873"/>
          </a:xfrm>
        </p:spPr>
        <p:txBody>
          <a:bodyPr anchor="ctr"/>
          <a:lstStyle>
            <a:lvl1pPr marL="0" indent="0" algn="l">
              <a:buNone/>
              <a:defRPr sz="2400">
                <a:solidFill>
                  <a:srgbClr val="39464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Name of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presenter</a:t>
            </a:r>
            <a:r>
              <a:rPr lang="cs-CZ" dirty="0"/>
              <a:t> / </a:t>
            </a:r>
            <a:r>
              <a:rPr lang="cs-CZ" dirty="0" err="1"/>
              <a:t>Date</a:t>
            </a:r>
            <a:r>
              <a:rPr lang="cs-CZ" dirty="0"/>
              <a:t> / </a:t>
            </a:r>
            <a:r>
              <a:rPr lang="cs-CZ" dirty="0" err="1"/>
              <a:t>etc</a:t>
            </a:r>
            <a:r>
              <a:rPr lang="cs-CZ" dirty="0"/>
              <a:t>.</a:t>
            </a:r>
            <a:endParaRPr lang="en-US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FC790552-49A7-425E-93B6-614B6C390FF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1146" y="634882"/>
            <a:ext cx="2453146" cy="78434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BD563548-2E9C-457B-980E-11E06F11DA6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61" y="508644"/>
            <a:ext cx="3810330" cy="109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08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hapter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E6604-08F1-4707-8B60-4EB32C7DA9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5" y="365126"/>
            <a:ext cx="11258550" cy="3419474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</a:t>
            </a:r>
            <a:r>
              <a:rPr lang="en-US"/>
              <a:t>edit </a:t>
            </a:r>
            <a:r>
              <a:rPr lang="cs-CZ"/>
              <a:t>Section</a:t>
            </a:r>
            <a:r>
              <a:rPr lang="en-US"/>
              <a:t> </a:t>
            </a:r>
            <a:r>
              <a:rPr lang="en-US" dirty="0"/>
              <a:t>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16D9DB-552C-437D-8CD9-3FB1FDF8A84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6725" y="3975101"/>
            <a:ext cx="11258550" cy="180975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</a:t>
            </a:r>
            <a:r>
              <a:rPr lang="cs-CZ"/>
              <a:t>Section</a:t>
            </a:r>
            <a:r>
              <a:rPr lang="en-US"/>
              <a:t> </a:t>
            </a:r>
            <a:r>
              <a:rPr lang="en-US" dirty="0"/>
              <a:t>text styles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9AAEBC2-CD82-476B-9F09-93700AEF63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539" y="6423535"/>
            <a:ext cx="1661620" cy="21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011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MU 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319AF6D-F060-4957-9980-5C58B744B4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FE3D702-57F1-4CB0-B451-B14F76DC04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A5B2AE9-8589-4FDB-86BF-795C977B00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100" y="2752825"/>
            <a:ext cx="2911241" cy="2685875"/>
          </a:xfrm>
        </p:spPr>
        <p:txBody>
          <a:bodyPr anchor="ctr">
            <a:normAutofit/>
          </a:bodyPr>
          <a:lstStyle>
            <a:lvl1pPr marL="0" indent="0">
              <a:buNone/>
              <a:defRPr sz="2200" b="0"/>
            </a:lvl1pPr>
          </a:lstStyle>
          <a:p>
            <a:pPr lvl="0"/>
            <a:r>
              <a:rPr lang="cs-CZ" dirty="0"/>
              <a:t>Name of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presenter</a:t>
            </a:r>
            <a:r>
              <a:rPr lang="cs-CZ" dirty="0"/>
              <a:t> and </a:t>
            </a:r>
            <a:r>
              <a:rPr lang="cs-CZ" dirty="0" err="1"/>
              <a:t>contact</a:t>
            </a: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2008874-79A5-4DE1-BCF0-36751DC0A1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1531" y="941772"/>
            <a:ext cx="705133" cy="704925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052C0C8B-E6B3-44D0-A48A-7295275649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1526" y="3743299"/>
            <a:ext cx="654514" cy="704925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3181E908-6745-4219-BA55-1589016E203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2440" y="3752924"/>
            <a:ext cx="823313" cy="59741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B5586552-65C1-4EC7-9AB9-DC4F19DD0CB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2185" y="5217319"/>
            <a:ext cx="470509" cy="704925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7A7C1077-A523-46E1-8E41-85BCF30F7B3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4111" y="2501473"/>
            <a:ext cx="806659" cy="502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072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MU 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319AF6D-F060-4957-9980-5C58B744B4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FE3D702-57F1-4CB0-B451-B14F76DC04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A5B2AE9-8589-4FDB-86BF-795C977B00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100" y="2752825"/>
            <a:ext cx="2911241" cy="2685875"/>
          </a:xfrm>
        </p:spPr>
        <p:txBody>
          <a:bodyPr anchor="ctr">
            <a:normAutofit/>
          </a:bodyPr>
          <a:lstStyle>
            <a:lvl1pPr marL="0" indent="0">
              <a:buNone/>
              <a:defRPr sz="2200" b="0"/>
            </a:lvl1pPr>
          </a:lstStyle>
          <a:p>
            <a:pPr lvl="0"/>
            <a:r>
              <a:rPr lang="cs-CZ" dirty="0"/>
              <a:t>Name of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presenter</a:t>
            </a:r>
            <a:r>
              <a:rPr lang="cs-CZ" dirty="0"/>
              <a:t> and </a:t>
            </a:r>
            <a:r>
              <a:rPr lang="cs-CZ" dirty="0" err="1"/>
              <a:t>contact</a:t>
            </a: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2008874-79A5-4DE1-BCF0-36751DC0A1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1531" y="941772"/>
            <a:ext cx="705133" cy="704925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052C0C8B-E6B3-44D0-A48A-7295275649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1526" y="3743299"/>
            <a:ext cx="654514" cy="704925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3181E908-6745-4219-BA55-1589016E203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2440" y="3752924"/>
            <a:ext cx="823313" cy="59741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B5586552-65C1-4EC7-9AB9-DC4F19DD0CB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2185" y="5217319"/>
            <a:ext cx="470509" cy="704925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7A7C1077-A523-46E1-8E41-85BCF30F7B3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4111" y="2501473"/>
            <a:ext cx="806659" cy="502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754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BUT 0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319AF6D-F060-4957-9980-5C58B744B4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FE3D702-57F1-4CB0-B451-B14F76DC04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A5B2AE9-8589-4FDB-86BF-795C977B00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100" y="2752825"/>
            <a:ext cx="2911241" cy="2685875"/>
          </a:xfrm>
        </p:spPr>
        <p:txBody>
          <a:bodyPr anchor="ctr">
            <a:normAutofit/>
          </a:bodyPr>
          <a:lstStyle>
            <a:lvl1pPr marL="0" indent="0">
              <a:buNone/>
              <a:defRPr sz="2200" b="0"/>
            </a:lvl1pPr>
          </a:lstStyle>
          <a:p>
            <a:pPr lvl="0"/>
            <a:r>
              <a:rPr lang="cs-CZ" dirty="0"/>
              <a:t>Name of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presenter</a:t>
            </a:r>
            <a:r>
              <a:rPr lang="cs-CZ" dirty="0"/>
              <a:t> and </a:t>
            </a:r>
            <a:r>
              <a:rPr lang="cs-CZ" dirty="0" err="1"/>
              <a:t>contact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5DDE41B-272D-4A47-BC83-FCC12D5E9F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1526" y="3743299"/>
            <a:ext cx="654514" cy="70492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93271C77-E0DA-47C0-B6A5-A8715EBC973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4611" y="1079073"/>
            <a:ext cx="806659" cy="502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4322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BUT 0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319AF6D-F060-4957-9980-5C58B744B4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FE3D702-57F1-4CB0-B451-B14F76DC04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A5B2AE9-8589-4FDB-86BF-795C977B00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100" y="2752825"/>
            <a:ext cx="2911241" cy="2685875"/>
          </a:xfrm>
        </p:spPr>
        <p:txBody>
          <a:bodyPr anchor="ctr">
            <a:normAutofit/>
          </a:bodyPr>
          <a:lstStyle>
            <a:lvl1pPr marL="0" indent="0">
              <a:buNone/>
              <a:defRPr sz="2200" b="0"/>
            </a:lvl1pPr>
          </a:lstStyle>
          <a:p>
            <a:pPr lvl="0"/>
            <a:r>
              <a:rPr lang="cs-CZ" dirty="0"/>
              <a:t>Name of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presenter</a:t>
            </a:r>
            <a:r>
              <a:rPr lang="cs-CZ" dirty="0"/>
              <a:t> and </a:t>
            </a:r>
            <a:r>
              <a:rPr lang="cs-CZ" dirty="0" err="1"/>
              <a:t>contact</a:t>
            </a: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052C0C8B-E6B3-44D0-A48A-7295275649C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1526" y="3743299"/>
            <a:ext cx="654514" cy="704925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7A7C1077-A523-46E1-8E41-85BCF30F7B3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4611" y="1079073"/>
            <a:ext cx="806659" cy="502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8845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C9898-7198-401D-B3BC-3FDCD0A3D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5E3CC8-3D58-4CC9-9980-7B6494CB7D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rgbClr val="39464A"/>
              </a:buClr>
              <a:defRPr/>
            </a:lvl2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AE952B-CD96-4622-A77D-60AFBF8CF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Name of the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86665D-584B-488A-A8B7-BB61BBA1E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3D702-57F1-4CB0-B451-B14F76DC0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851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AE2BC1-A033-4DE0-B239-698661E50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365126"/>
            <a:ext cx="11258550" cy="8255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7D50F1-72F9-4DD3-93B1-AC1464145E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6725" y="1523999"/>
            <a:ext cx="11258550" cy="436245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7F2A22-6712-4C0F-85B7-FFFB9E8046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3919" y="6408258"/>
            <a:ext cx="7887356" cy="216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rgbClr val="7AC143"/>
                </a:solidFill>
              </a:defRPr>
            </a:lvl1pPr>
          </a:lstStyle>
          <a:p>
            <a:r>
              <a:rPr lang="cs-CZ"/>
              <a:t>Name of the presentation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F891C1-86C2-4C30-A8CF-AC3354D3CF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21275" y="6408258"/>
            <a:ext cx="504000" cy="216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 b="1">
                <a:solidFill>
                  <a:srgbClr val="7AC143"/>
                </a:solidFill>
              </a:defRPr>
            </a:lvl1pPr>
          </a:lstStyle>
          <a:p>
            <a:fld id="{AFE3D702-57F1-4CB0-B451-B14F76DC041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1B9B6A7-7477-4E45-A58A-5FA0ADD26247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39" y="6423535"/>
            <a:ext cx="1661620" cy="21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067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60" r:id="rId3"/>
    <p:sldLayoutId id="2147483651" r:id="rId4"/>
    <p:sldLayoutId id="2147483657" r:id="rId5"/>
    <p:sldLayoutId id="2147483661" r:id="rId6"/>
    <p:sldLayoutId id="2147483662" r:id="rId7"/>
    <p:sldLayoutId id="2147483663" r:id="rId8"/>
    <p:sldLayoutId id="2147483650" r:id="rId9"/>
    <p:sldLayoutId id="2147483652" r:id="rId10"/>
    <p:sldLayoutId id="2147483656" r:id="rId11"/>
    <p:sldLayoutId id="2147483654" r:id="rId12"/>
    <p:sldLayoutId id="2147483655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21A9C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1A9C0"/>
        </a:buClr>
        <a:buFont typeface="Arial" panose="020B0604020202020204" pitchFamily="34" charset="0"/>
        <a:buChar char="•"/>
        <a:defRPr sz="2400" kern="1200">
          <a:solidFill>
            <a:srgbClr val="39464A"/>
          </a:solidFill>
          <a:latin typeface="+mn-lt"/>
          <a:ea typeface="+mn-ea"/>
          <a:cs typeface="+mn-cs"/>
        </a:defRPr>
      </a:lvl1pPr>
      <a:lvl2pPr marL="800100" indent="-342900" algn="l" defTabSz="914400" rtl="0" eaLnBrk="1" latinLnBrk="0" hangingPunct="1">
        <a:lnSpc>
          <a:spcPct val="90000"/>
        </a:lnSpc>
        <a:spcBef>
          <a:spcPts val="500"/>
        </a:spcBef>
        <a:buClr>
          <a:srgbClr val="39464A"/>
        </a:buClr>
        <a:buFont typeface="Arial" panose="020B0604020202020204" pitchFamily="34" charset="0"/>
        <a:buChar char="‒"/>
        <a:defRPr sz="2000" kern="1200">
          <a:solidFill>
            <a:srgbClr val="39464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1A9C0"/>
        </a:buClr>
        <a:buFont typeface="Arial" panose="020B0604020202020204" pitchFamily="34" charset="0"/>
        <a:buChar char="•"/>
        <a:defRPr sz="1800" kern="1200">
          <a:solidFill>
            <a:srgbClr val="39464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9464A"/>
        </a:buClr>
        <a:buFont typeface="Arial" panose="020B0604020202020204" pitchFamily="34" charset="0"/>
        <a:buChar char="‒"/>
        <a:defRPr sz="1600" kern="1200">
          <a:solidFill>
            <a:srgbClr val="39464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1A9C0"/>
        </a:buClr>
        <a:buFont typeface="Arial" panose="020B0604020202020204" pitchFamily="34" charset="0"/>
        <a:buChar char="•"/>
        <a:defRPr sz="1600" kern="1200">
          <a:solidFill>
            <a:srgbClr val="39464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esearchgate.net/project/Plasmon-Enhanced-Terahertz-Electron-Paramagnetic-Resonance" TargetMode="Externa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eter-instruments.eu/inpage/public-deliverables/" TargetMode="Externa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103C7314-CA77-473C-BC26-10F12D6BCD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Administration / Management Agenda</a:t>
            </a:r>
            <a:endParaRPr lang="en-US" sz="4400" dirty="0"/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400E9DC4-80B1-4EA5-B4FA-10B0908DE3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June 13th, 2018</a:t>
            </a:r>
          </a:p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913" y="1154884"/>
            <a:ext cx="3533371" cy="235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85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8CC3210-EC4A-4B94-A507-43D02EB3D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PETER, June 13th 2018, </a:t>
            </a:r>
            <a:r>
              <a:rPr lang="cs-CZ" dirty="0" err="1"/>
              <a:t>Billingshurst</a:t>
            </a:r>
            <a:endParaRPr lang="en-US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828F7A9-4AA5-4206-975A-2BEBEA92C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3D702-57F1-4CB0-B451-B14F76DC0414}" type="slidenum">
              <a:rPr lang="en-US" smtClean="0"/>
              <a:t>10</a:t>
            </a:fld>
            <a:endParaRPr lang="en-US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666" y="148268"/>
            <a:ext cx="4591962" cy="647599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599" y="1562646"/>
            <a:ext cx="8538844" cy="3830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83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ED27DEE-4FC6-4360-A80D-3E74F387A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365126"/>
            <a:ext cx="11258550" cy="896407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… Are </a:t>
            </a:r>
            <a:r>
              <a:rPr lang="en-US" dirty="0" smtClean="0"/>
              <a:t>we done yet</a:t>
            </a:r>
            <a:r>
              <a:rPr lang="cs-CZ" dirty="0" smtClean="0"/>
              <a:t>?</a:t>
            </a:r>
            <a:endParaRPr lang="en-US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8F7FF512-5FA2-4DDB-BD24-CCEFE14B4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6725" y="1532467"/>
            <a:ext cx="11258550" cy="4252384"/>
          </a:xfrm>
        </p:spPr>
        <p:txBody>
          <a:bodyPr/>
          <a:lstStyle/>
          <a:p>
            <a:pPr marL="342900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Deliverables due in June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Data Management Plan</a:t>
            </a:r>
          </a:p>
          <a:p>
            <a:pPr marL="342900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Public accessibility of deliverables</a:t>
            </a:r>
            <a:endParaRPr lang="cs-CZ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342900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PETER Summer School</a:t>
            </a:r>
            <a:endParaRPr lang="cs-CZ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342900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Upcoming Deliverables and Milestones</a:t>
            </a:r>
          </a:p>
          <a:p>
            <a:pPr marL="342900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134" y="1839383"/>
            <a:ext cx="4083352" cy="4763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714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DD9F8E27-3BB2-49C5-B1B4-9B5914770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Upcoming deliverables and milestones</a:t>
            </a:r>
            <a:endParaRPr lang="en-US" dirty="0"/>
          </a:p>
        </p:txBody>
      </p:sp>
      <p:graphicFrame>
        <p:nvGraphicFramePr>
          <p:cNvPr id="2" name="Zástupný symbol pro obsah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6884599"/>
              </p:ext>
            </p:extLst>
          </p:nvPr>
        </p:nvGraphicFramePr>
        <p:xfrm>
          <a:off x="466725" y="1523998"/>
          <a:ext cx="11258548" cy="3712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7275">
                  <a:extLst>
                    <a:ext uri="{9D8B030D-6E8A-4147-A177-3AD203B41FA5}">
                      <a16:colId xmlns:a16="http://schemas.microsoft.com/office/drawing/2014/main" val="3492133027"/>
                    </a:ext>
                  </a:extLst>
                </a:gridCol>
                <a:gridCol w="3191933">
                  <a:extLst>
                    <a:ext uri="{9D8B030D-6E8A-4147-A177-3AD203B41FA5}">
                      <a16:colId xmlns:a16="http://schemas.microsoft.com/office/drawing/2014/main" val="3170380150"/>
                    </a:ext>
                  </a:extLst>
                </a:gridCol>
                <a:gridCol w="575884">
                  <a:extLst>
                    <a:ext uri="{9D8B030D-6E8A-4147-A177-3AD203B41FA5}">
                      <a16:colId xmlns:a16="http://schemas.microsoft.com/office/drawing/2014/main" val="3346459637"/>
                    </a:ext>
                  </a:extLst>
                </a:gridCol>
                <a:gridCol w="753383">
                  <a:extLst>
                    <a:ext uri="{9D8B030D-6E8A-4147-A177-3AD203B41FA5}">
                      <a16:colId xmlns:a16="http://schemas.microsoft.com/office/drawing/2014/main" val="1661444305"/>
                    </a:ext>
                  </a:extLst>
                </a:gridCol>
                <a:gridCol w="1947333">
                  <a:extLst>
                    <a:ext uri="{9D8B030D-6E8A-4147-A177-3AD203B41FA5}">
                      <a16:colId xmlns:a16="http://schemas.microsoft.com/office/drawing/2014/main" val="1398908774"/>
                    </a:ext>
                  </a:extLst>
                </a:gridCol>
                <a:gridCol w="1871134">
                  <a:extLst>
                    <a:ext uri="{9D8B030D-6E8A-4147-A177-3AD203B41FA5}">
                      <a16:colId xmlns:a16="http://schemas.microsoft.com/office/drawing/2014/main" val="1892285298"/>
                    </a:ext>
                  </a:extLst>
                </a:gridCol>
                <a:gridCol w="1861606">
                  <a:extLst>
                    <a:ext uri="{9D8B030D-6E8A-4147-A177-3AD203B41FA5}">
                      <a16:colId xmlns:a16="http://schemas.microsoft.com/office/drawing/2014/main" val="3823055031"/>
                    </a:ext>
                  </a:extLst>
                </a:gridCol>
              </a:tblGrid>
              <a:tr h="512234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Number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Title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WP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Lead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Type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Dissemination level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Due Date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609797"/>
                  </a:ext>
                </a:extLst>
              </a:tr>
              <a:tr h="512234">
                <a:tc>
                  <a:txBody>
                    <a:bodyPr/>
                    <a:lstStyle/>
                    <a:p>
                      <a:r>
                        <a:rPr lang="cs-CZ" noProof="0" dirty="0" smtClean="0"/>
                        <a:t>MS10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Summer School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noProof="0" dirty="0" smtClean="0"/>
                        <a:t>3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noProof="0" dirty="0" smtClean="0"/>
                        <a:t>BUT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Event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Public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October</a:t>
                      </a:r>
                      <a:r>
                        <a:rPr lang="en-US" baseline="0" noProof="0" dirty="0" smtClean="0"/>
                        <a:t> </a:t>
                      </a:r>
                      <a:r>
                        <a:rPr lang="cs-CZ" baseline="0" noProof="0" dirty="0" smtClean="0"/>
                        <a:t>2018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0293049"/>
                  </a:ext>
                </a:extLst>
              </a:tr>
              <a:tr h="512234">
                <a:tc>
                  <a:txBody>
                    <a:bodyPr/>
                    <a:lstStyle/>
                    <a:p>
                      <a:r>
                        <a:rPr lang="cs-CZ" noProof="0" dirty="0" smtClean="0"/>
                        <a:t>MS7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First</a:t>
                      </a:r>
                      <a:r>
                        <a:rPr lang="en-US" baseline="0" noProof="0" dirty="0" smtClean="0"/>
                        <a:t> Progress Steering Meeting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noProof="0" dirty="0" smtClean="0"/>
                        <a:t>3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noProof="0" dirty="0" smtClean="0"/>
                        <a:t>BUT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noProof="0" dirty="0" smtClean="0"/>
                        <a:t>Meeting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Confidential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December </a:t>
                      </a:r>
                      <a:r>
                        <a:rPr lang="cs-CZ" noProof="0" dirty="0" smtClean="0"/>
                        <a:t>2018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3995351"/>
                  </a:ext>
                </a:extLst>
              </a:tr>
              <a:tr h="512234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D</a:t>
                      </a:r>
                      <a:r>
                        <a:rPr lang="cs-CZ" noProof="0" dirty="0" smtClean="0"/>
                        <a:t>1.2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PS Design for Plasmon Enhanced EPR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noProof="0" dirty="0" smtClean="0"/>
                        <a:t>1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noProof="0" dirty="0" smtClean="0"/>
                        <a:t>NGU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Report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Public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December </a:t>
                      </a:r>
                      <a:r>
                        <a:rPr lang="cs-CZ" noProof="0" dirty="0" smtClean="0"/>
                        <a:t>2018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727954"/>
                  </a:ext>
                </a:extLst>
              </a:tr>
              <a:tr h="512234">
                <a:tc>
                  <a:txBody>
                    <a:bodyPr/>
                    <a:lstStyle/>
                    <a:p>
                      <a:r>
                        <a:rPr lang="cs-CZ" noProof="0" dirty="0" smtClean="0"/>
                        <a:t>D2.2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SPM Unit for PE EPR Microscopy: Progress Report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noProof="0" dirty="0" smtClean="0"/>
                        <a:t>2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noProof="0" dirty="0" smtClean="0"/>
                        <a:t>BUT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noProof="0" dirty="0" smtClean="0"/>
                        <a:t>Report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noProof="0" dirty="0" smtClean="0"/>
                        <a:t>Public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December</a:t>
                      </a:r>
                      <a:r>
                        <a:rPr lang="cs-CZ" noProof="0" dirty="0" smtClean="0"/>
                        <a:t> 2018</a:t>
                      </a:r>
                      <a:endParaRPr lang="en-US" noProof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0868192"/>
                  </a:ext>
                </a:extLst>
              </a:tr>
              <a:tr h="512234">
                <a:tc>
                  <a:txBody>
                    <a:bodyPr/>
                    <a:lstStyle/>
                    <a:p>
                      <a:r>
                        <a:rPr lang="cs-CZ" noProof="0" dirty="0" smtClean="0"/>
                        <a:t>D3.5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Review Meeting 1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noProof="0" dirty="0" smtClean="0"/>
                        <a:t>3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noProof="0" dirty="0" smtClean="0"/>
                        <a:t>BUT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noProof="0" dirty="0" smtClean="0"/>
                        <a:t>Meeting </a:t>
                      </a:r>
                      <a:r>
                        <a:rPr lang="en-US" noProof="0" dirty="0" smtClean="0"/>
                        <a:t>Minutes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Confidential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February</a:t>
                      </a:r>
                      <a:r>
                        <a:rPr lang="cs-CZ" noProof="0" dirty="0" smtClean="0"/>
                        <a:t> 2019</a:t>
                      </a:r>
                      <a:endParaRPr lang="en-US" noProof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7734510"/>
                  </a:ext>
                </a:extLst>
              </a:tr>
            </a:tbl>
          </a:graphicData>
        </a:graphic>
      </p:graphicFrame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1405DA6-FD08-46C7-8B47-C22ADE43D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PETER, June 13th 2018, </a:t>
            </a:r>
            <a:r>
              <a:rPr lang="cs-CZ" dirty="0" err="1" smtClean="0"/>
              <a:t>Billingshurst</a:t>
            </a:r>
            <a:endParaRPr lang="en-US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0F71191-8B3C-4B9D-BCB9-0B9FADFD3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3D702-57F1-4CB0-B451-B14F76DC041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33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ED27DEE-4FC6-4360-A80D-3E74F387A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365126"/>
            <a:ext cx="11258550" cy="896407"/>
          </a:xfrm>
        </p:spPr>
        <p:txBody>
          <a:bodyPr>
            <a:normAutofit/>
          </a:bodyPr>
          <a:lstStyle/>
          <a:p>
            <a:r>
              <a:rPr lang="en-US" dirty="0" smtClean="0"/>
              <a:t>Thank you for your attention</a:t>
            </a:r>
            <a:r>
              <a:rPr lang="cs-CZ" dirty="0" smtClean="0"/>
              <a:t>!</a:t>
            </a:r>
            <a:endParaRPr lang="en-US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87" b="30787"/>
          <a:stretch/>
        </p:blipFill>
        <p:spPr>
          <a:xfrm>
            <a:off x="93133" y="2074332"/>
            <a:ext cx="11954936" cy="2988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1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ED27DEE-4FC6-4360-A80D-3E74F387A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365126"/>
            <a:ext cx="11258550" cy="896407"/>
          </a:xfrm>
        </p:spPr>
        <p:txBody>
          <a:bodyPr/>
          <a:lstStyle/>
          <a:p>
            <a:pPr algn="l"/>
            <a:r>
              <a:rPr lang="en-US" dirty="0" smtClean="0"/>
              <a:t>What’</a:t>
            </a:r>
            <a:r>
              <a:rPr lang="cs-CZ" dirty="0" smtClean="0"/>
              <a:t>s</a:t>
            </a:r>
            <a:r>
              <a:rPr lang="en-US" dirty="0" smtClean="0"/>
              <a:t> </a:t>
            </a:r>
            <a:r>
              <a:rPr lang="en-US" dirty="0" smtClean="0"/>
              <a:t>all this about? </a:t>
            </a:r>
            <a:endParaRPr lang="en-US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8F7FF512-5FA2-4DDB-BD24-CCEFE14B4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6725" y="1532467"/>
            <a:ext cx="11258550" cy="4252384"/>
          </a:xfrm>
        </p:spPr>
        <p:txBody>
          <a:bodyPr/>
          <a:lstStyle/>
          <a:p>
            <a:pPr marL="342900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Deliverables due in June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Data Management Plan</a:t>
            </a:r>
          </a:p>
          <a:p>
            <a:pPr marL="342900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Public accessibility of deliverables</a:t>
            </a:r>
          </a:p>
          <a:p>
            <a:pPr marL="342900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PETER Summer School</a:t>
            </a:r>
          </a:p>
          <a:p>
            <a:pPr marL="342900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Upcoming deliverables and milestones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067" y="2493549"/>
            <a:ext cx="2852208" cy="385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488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3779458"/>
            <a:ext cx="4191000" cy="2844800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:a16="http://schemas.microsoft.com/office/drawing/2014/main" id="{DD9F8E27-3BB2-49C5-B1B4-9B5914770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Deliverables due in June</a:t>
            </a:r>
            <a:endParaRPr lang="en-US" dirty="0"/>
          </a:p>
        </p:txBody>
      </p:sp>
      <p:graphicFrame>
        <p:nvGraphicFramePr>
          <p:cNvPr id="2" name="Zástupný symbol pro obsah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0142275"/>
              </p:ext>
            </p:extLst>
          </p:nvPr>
        </p:nvGraphicFramePr>
        <p:xfrm>
          <a:off x="466725" y="1523998"/>
          <a:ext cx="10878607" cy="21081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1595">
                  <a:extLst>
                    <a:ext uri="{9D8B030D-6E8A-4147-A177-3AD203B41FA5}">
                      <a16:colId xmlns:a16="http://schemas.microsoft.com/office/drawing/2014/main" val="3492133027"/>
                    </a:ext>
                  </a:extLst>
                </a:gridCol>
                <a:gridCol w="3084215">
                  <a:extLst>
                    <a:ext uri="{9D8B030D-6E8A-4147-A177-3AD203B41FA5}">
                      <a16:colId xmlns:a16="http://schemas.microsoft.com/office/drawing/2014/main" val="3170380150"/>
                    </a:ext>
                  </a:extLst>
                </a:gridCol>
                <a:gridCol w="556450">
                  <a:extLst>
                    <a:ext uri="{9D8B030D-6E8A-4147-A177-3AD203B41FA5}">
                      <a16:colId xmlns:a16="http://schemas.microsoft.com/office/drawing/2014/main" val="3346459637"/>
                    </a:ext>
                  </a:extLst>
                </a:gridCol>
                <a:gridCol w="1554087">
                  <a:extLst>
                    <a:ext uri="{9D8B030D-6E8A-4147-A177-3AD203B41FA5}">
                      <a16:colId xmlns:a16="http://schemas.microsoft.com/office/drawing/2014/main" val="1661444305"/>
                    </a:ext>
                  </a:extLst>
                </a:gridCol>
                <a:gridCol w="1227288">
                  <a:extLst>
                    <a:ext uri="{9D8B030D-6E8A-4147-A177-3AD203B41FA5}">
                      <a16:colId xmlns:a16="http://schemas.microsoft.com/office/drawing/2014/main" val="1398908774"/>
                    </a:ext>
                  </a:extLst>
                </a:gridCol>
                <a:gridCol w="1880885">
                  <a:extLst>
                    <a:ext uri="{9D8B030D-6E8A-4147-A177-3AD203B41FA5}">
                      <a16:colId xmlns:a16="http://schemas.microsoft.com/office/drawing/2014/main" val="1892285298"/>
                    </a:ext>
                  </a:extLst>
                </a:gridCol>
                <a:gridCol w="1554087">
                  <a:extLst>
                    <a:ext uri="{9D8B030D-6E8A-4147-A177-3AD203B41FA5}">
                      <a16:colId xmlns:a16="http://schemas.microsoft.com/office/drawing/2014/main" val="3823055031"/>
                    </a:ext>
                  </a:extLst>
                </a:gridCol>
              </a:tblGrid>
              <a:tr h="517332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Number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Title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WP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Lead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Type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Dissemination level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Due Date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609797"/>
                  </a:ext>
                </a:extLst>
              </a:tr>
              <a:tr h="414003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D1.1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Concept of PS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1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NGU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Report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Public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June</a:t>
                      </a:r>
                      <a:r>
                        <a:rPr lang="en-US" baseline="0" noProof="0" dirty="0" smtClean="0"/>
                        <a:t> 30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0293049"/>
                  </a:ext>
                </a:extLst>
              </a:tr>
              <a:tr h="517332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D2.1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Specifications of PE EPR microscope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2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USTUTT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Report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Public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June</a:t>
                      </a:r>
                      <a:r>
                        <a:rPr lang="en-US" baseline="0" noProof="0" dirty="0" smtClean="0"/>
                        <a:t> 30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3995351"/>
                  </a:ext>
                </a:extLst>
              </a:tr>
              <a:tr h="414003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D3.4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Data Management Plan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3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BUT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Report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Public</a:t>
                      </a:r>
                      <a:endParaRPr lang="en-US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June</a:t>
                      </a:r>
                      <a:r>
                        <a:rPr lang="en-US" baseline="0" noProof="0" dirty="0" smtClean="0"/>
                        <a:t> 30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727954"/>
                  </a:ext>
                </a:extLst>
              </a:tr>
            </a:tbl>
          </a:graphicData>
        </a:graphic>
      </p:graphicFrame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1405DA6-FD08-46C7-8B47-C22ADE43D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PETER, June 13th 2018, </a:t>
            </a:r>
            <a:r>
              <a:rPr lang="cs-CZ" dirty="0" err="1" smtClean="0"/>
              <a:t>Billingshurst</a:t>
            </a:r>
            <a:endParaRPr lang="en-US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0F71191-8B3C-4B9D-BCB9-0B9FADFD3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3D702-57F1-4CB0-B451-B14F76DC0414}" type="slidenum">
              <a:rPr lang="en-US" smtClean="0"/>
              <a:t>3</a:t>
            </a:fld>
            <a:endParaRPr lang="en-US"/>
          </a:p>
        </p:txBody>
      </p:sp>
      <p:sp>
        <p:nvSpPr>
          <p:cNvPr id="3" name="Ovál 2"/>
          <p:cNvSpPr/>
          <p:nvPr/>
        </p:nvSpPr>
        <p:spPr>
          <a:xfrm>
            <a:off x="279399" y="3012404"/>
            <a:ext cx="6527800" cy="927731"/>
          </a:xfrm>
          <a:prstGeom prst="ellipse">
            <a:avLst/>
          </a:prstGeom>
          <a:noFill/>
          <a:ln w="57150">
            <a:solidFill>
              <a:srgbClr val="21A9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721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A106F203-19DE-46E6-87CC-4677888D5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Management Plan – Open Research Data</a:t>
            </a:r>
            <a:endParaRPr lang="en-US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8CC3210-EC4A-4B94-A507-43D02EB3D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PETER, June 13th 2018, </a:t>
            </a:r>
            <a:r>
              <a:rPr lang="cs-CZ" dirty="0" err="1"/>
              <a:t>Billingshurst</a:t>
            </a:r>
            <a:endParaRPr lang="en-US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828F7A9-4AA5-4206-975A-2BEBEA92C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3D702-57F1-4CB0-B451-B14F76DC0414}" type="slidenum">
              <a:rPr lang="en-US" smtClean="0"/>
              <a:t>4</a:t>
            </a:fld>
            <a:endParaRPr lang="en-US"/>
          </a:p>
        </p:txBody>
      </p:sp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>
          <a:xfrm>
            <a:off x="593725" y="1523999"/>
            <a:ext cx="10218208" cy="4362452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dirty="0" smtClean="0"/>
              <a:t>Article 29.3 of the Grant Agreement</a:t>
            </a:r>
            <a:r>
              <a:rPr lang="cs-CZ" dirty="0" smtClean="0"/>
              <a:t>:</a:t>
            </a:r>
          </a:p>
          <a:p>
            <a:pPr lvl="1" algn="just">
              <a:spcAft>
                <a:spcPts val="600"/>
              </a:spcAft>
            </a:pPr>
            <a:r>
              <a:rPr lang="en-GB" dirty="0"/>
              <a:t>Project participants </a:t>
            </a:r>
            <a:r>
              <a:rPr lang="en-GB" b="1" dirty="0"/>
              <a:t>must</a:t>
            </a:r>
            <a:r>
              <a:rPr lang="en-GB" dirty="0"/>
              <a:t> deposit their data in a research data repository and take measures to make the data available to third </a:t>
            </a:r>
            <a:r>
              <a:rPr lang="en-GB" dirty="0" smtClean="0"/>
              <a:t>parties</a:t>
            </a:r>
            <a:r>
              <a:rPr lang="cs-CZ" dirty="0" smtClean="0"/>
              <a:t>… (</a:t>
            </a:r>
            <a:r>
              <a:rPr lang="en-US" dirty="0" smtClean="0"/>
              <a:t>who</a:t>
            </a:r>
            <a:r>
              <a:rPr lang="cs-CZ" dirty="0" smtClean="0"/>
              <a:t>) </a:t>
            </a:r>
            <a:r>
              <a:rPr lang="en-GB" dirty="0" smtClean="0"/>
              <a:t>should </a:t>
            </a:r>
            <a:r>
              <a:rPr lang="en-GB" dirty="0"/>
              <a:t>be able to access, reproduce, disseminate and exploit the data in order, among others, to validate the results presented in scientific publications</a:t>
            </a:r>
            <a:r>
              <a:rPr lang="en-GB" dirty="0" smtClean="0"/>
              <a:t>.</a:t>
            </a:r>
            <a:endParaRPr lang="cs-CZ" dirty="0" smtClean="0"/>
          </a:p>
          <a:p>
            <a:pPr lvl="1" algn="just"/>
            <a:r>
              <a:rPr lang="en-GB" dirty="0"/>
              <a:t>As </a:t>
            </a:r>
            <a:r>
              <a:rPr lang="en-GB" b="1" dirty="0"/>
              <a:t>an exception</a:t>
            </a:r>
            <a:r>
              <a:rPr lang="en-GB" dirty="0"/>
              <a:t>, the beneficiaries do not have to ensure open access to </a:t>
            </a:r>
            <a:r>
              <a:rPr lang="en-GB" b="1" dirty="0"/>
              <a:t>specific parts of their research data</a:t>
            </a:r>
            <a:r>
              <a:rPr lang="en-GB" dirty="0"/>
              <a:t> if the achievement of the action's main objective, as described in Annex I, would be jeopardised by making those specific parts of the research data openly accessible. </a:t>
            </a:r>
            <a:endParaRPr lang="cs-CZ" dirty="0"/>
          </a:p>
          <a:p>
            <a:pPr marL="1371600" lvl="3" indent="0">
              <a:buNone/>
            </a:pPr>
            <a:r>
              <a:rPr lang="cs-CZ" dirty="0" smtClean="0"/>
              <a:t>	</a:t>
            </a:r>
          </a:p>
          <a:p>
            <a:pPr marL="1371600" lvl="3" indent="0" algn="just">
              <a:buNone/>
            </a:pPr>
            <a:r>
              <a:rPr lang="cs-CZ" dirty="0"/>
              <a:t>	</a:t>
            </a:r>
            <a:r>
              <a:rPr lang="en-US" sz="2000" b="1" dirty="0" smtClean="0"/>
              <a:t>Data Management Plan (DMP) </a:t>
            </a:r>
            <a:r>
              <a:rPr lang="en-US" sz="2000" dirty="0" smtClean="0"/>
              <a:t>providing a definition which data will be </a:t>
            </a:r>
            <a:r>
              <a:rPr lang="cs-CZ" sz="2000" dirty="0" smtClean="0"/>
              <a:t>	</a:t>
            </a:r>
            <a:r>
              <a:rPr lang="en-US" sz="2000" dirty="0" smtClean="0"/>
              <a:t>publicly accessible and containing justification of why some will not. </a:t>
            </a:r>
          </a:p>
          <a:p>
            <a:pPr marL="1371600" lvl="3" indent="0">
              <a:buNone/>
            </a:pPr>
            <a:endParaRPr lang="en-US" dirty="0"/>
          </a:p>
        </p:txBody>
      </p:sp>
      <p:sp>
        <p:nvSpPr>
          <p:cNvPr id="7" name="Šipka doprava 6"/>
          <p:cNvSpPr/>
          <p:nvPr/>
        </p:nvSpPr>
        <p:spPr>
          <a:xfrm>
            <a:off x="1015999" y="474133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19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A106F203-19DE-46E6-87CC-4677888D5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Management Plan – Data Summary</a:t>
            </a:r>
            <a:endParaRPr lang="en-US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8CC3210-EC4A-4B94-A507-43D02EB3D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PETER, June 13th 2018, </a:t>
            </a:r>
            <a:r>
              <a:rPr lang="cs-CZ" dirty="0" err="1"/>
              <a:t>Billingshurst</a:t>
            </a:r>
            <a:endParaRPr lang="en-US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828F7A9-4AA5-4206-975A-2BEBEA92C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3D702-57F1-4CB0-B451-B14F76DC0414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3" name="Zástupný symbol pro obsah 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11146869"/>
              </p:ext>
            </p:extLst>
          </p:nvPr>
        </p:nvGraphicFramePr>
        <p:xfrm>
          <a:off x="466725" y="1270000"/>
          <a:ext cx="10108142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3341">
                  <a:extLst>
                    <a:ext uri="{9D8B030D-6E8A-4147-A177-3AD203B41FA5}">
                      <a16:colId xmlns:a16="http://schemas.microsoft.com/office/drawing/2014/main" val="2696412853"/>
                    </a:ext>
                  </a:extLst>
                </a:gridCol>
                <a:gridCol w="6884801">
                  <a:extLst>
                    <a:ext uri="{9D8B030D-6E8A-4147-A177-3AD203B41FA5}">
                      <a16:colId xmlns:a16="http://schemas.microsoft.com/office/drawing/2014/main" val="3622014317"/>
                    </a:ext>
                  </a:extLst>
                </a:gridCol>
              </a:tblGrid>
              <a:tr h="33360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smtClean="0"/>
                        <a:t>Data description</a:t>
                      </a:r>
                      <a:endParaRPr lang="en-US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5781260"/>
                  </a:ext>
                </a:extLst>
              </a:tr>
              <a:tr h="493556">
                <a:tc rowSpan="2">
                  <a:txBody>
                    <a:bodyPr/>
                    <a:lstStyle/>
                    <a:p>
                      <a:pPr algn="ctr"/>
                      <a:r>
                        <a:rPr lang="en-US" noProof="0" dirty="0" smtClean="0"/>
                        <a:t>Type of the data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underlying data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needed to validate the results in scientific publications.</a:t>
                      </a:r>
                      <a:endParaRPr lang="cs-CZ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84191231"/>
                  </a:ext>
                </a:extLst>
              </a:tr>
              <a:tr h="106937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Other data to be developed by the project</a:t>
                      </a:r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approved for dissemination by the consortium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deliverable </a:t>
                      </a:r>
                      <a:r>
                        <a:rPr lang="en-GB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reports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meeting minutes, demonstrator videos, pictures from set-ups, technical manuals for future users, etc.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44280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524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A106F203-19DE-46E6-87CC-4677888D5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Storage – Online Repository</a:t>
            </a:r>
            <a:endParaRPr lang="en-US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8CC3210-EC4A-4B94-A507-43D02EB3D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PETER, June 13th 2018, </a:t>
            </a:r>
            <a:r>
              <a:rPr lang="cs-CZ" dirty="0" err="1"/>
              <a:t>Billingshurst</a:t>
            </a:r>
            <a:endParaRPr lang="en-US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828F7A9-4AA5-4206-975A-2BEBEA92C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3D702-57F1-4CB0-B451-B14F76DC0414}" type="slidenum">
              <a:rPr lang="en-US" smtClean="0"/>
              <a:t>6</a:t>
            </a:fld>
            <a:endParaRPr lang="en-US"/>
          </a:p>
        </p:txBody>
      </p:sp>
      <p:sp>
        <p:nvSpPr>
          <p:cNvPr id="8" name="TextovéPole 7"/>
          <p:cNvSpPr txBox="1"/>
          <p:nvPr/>
        </p:nvSpPr>
        <p:spPr>
          <a:xfrm>
            <a:off x="711199" y="1608666"/>
            <a:ext cx="9127067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 smtClean="0"/>
              <a:t>FAIR data – </a:t>
            </a:r>
            <a:r>
              <a:rPr lang="en-US" dirty="0" smtClean="0"/>
              <a:t>Findable, Accessible, Interoperable, Reusable </a:t>
            </a:r>
          </a:p>
          <a:p>
            <a:r>
              <a:rPr lang="cs-CZ" dirty="0" smtClean="0"/>
              <a:t>	     </a:t>
            </a:r>
            <a:r>
              <a:rPr lang="en-US" b="1" dirty="0" err="1" smtClean="0"/>
              <a:t>ResearchGate</a:t>
            </a:r>
            <a:endParaRPr lang="en-US" b="1" dirty="0" smtClean="0"/>
          </a:p>
          <a:p>
            <a:endParaRPr lang="cs-CZ" b="1" dirty="0"/>
          </a:p>
          <a:p>
            <a:r>
              <a:rPr lang="en-US" dirty="0">
                <a:solidFill>
                  <a:srgbClr val="21A9C0"/>
                </a:solidFill>
                <a:hlinkClick r:id="rId2"/>
              </a:rPr>
              <a:t>https://</a:t>
            </a:r>
            <a:r>
              <a:rPr lang="en-US" dirty="0" smtClean="0">
                <a:solidFill>
                  <a:srgbClr val="21A9C0"/>
                </a:solidFill>
                <a:hlinkClick r:id="rId2"/>
              </a:rPr>
              <a:t>www.researchgate.net/project/Plasmon-Enhanced-Terahertz-Electron-Paramagnetic-Resonance</a:t>
            </a:r>
            <a:endParaRPr lang="cs-CZ" dirty="0" smtClean="0">
              <a:solidFill>
                <a:srgbClr val="21A9C0"/>
              </a:solidFill>
            </a:endParaRPr>
          </a:p>
          <a:p>
            <a:endParaRPr lang="cs-CZ" dirty="0">
              <a:solidFill>
                <a:srgbClr val="21A9C0"/>
              </a:solidFill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39464A"/>
                </a:solidFill>
              </a:rPr>
              <a:t>Reasons for use: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39464A"/>
                </a:solidFill>
              </a:rPr>
              <a:t>DOI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39464A"/>
                </a:solidFill>
              </a:rPr>
              <a:t>Metadata provisions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39464A"/>
                </a:solidFill>
              </a:rPr>
              <a:t>Many project members already on RG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39464A"/>
                </a:solidFill>
              </a:rPr>
              <a:t>Data storage free of charge</a:t>
            </a:r>
            <a:endParaRPr lang="en-US" dirty="0">
              <a:solidFill>
                <a:srgbClr val="39464A"/>
              </a:solidFill>
            </a:endParaRPr>
          </a:p>
        </p:txBody>
      </p:sp>
      <p:sp>
        <p:nvSpPr>
          <p:cNvPr id="9" name="Šipka doprava 8"/>
          <p:cNvSpPr/>
          <p:nvPr/>
        </p:nvSpPr>
        <p:spPr>
          <a:xfrm>
            <a:off x="1066800" y="1949724"/>
            <a:ext cx="829734" cy="4209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25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ED27DEE-4FC6-4360-A80D-3E74F387A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365126"/>
            <a:ext cx="11258550" cy="896407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That</a:t>
            </a:r>
            <a:r>
              <a:rPr lang="cs-CZ" dirty="0" smtClean="0"/>
              <a:t> </a:t>
            </a:r>
            <a:r>
              <a:rPr lang="en-US" dirty="0" smtClean="0"/>
              <a:t>wasn’t so bad</a:t>
            </a:r>
            <a:r>
              <a:rPr lang="cs-CZ" dirty="0" smtClean="0"/>
              <a:t>… </a:t>
            </a:r>
            <a:r>
              <a:rPr lang="en-US" dirty="0"/>
              <a:t>what’s</a:t>
            </a:r>
            <a:r>
              <a:rPr lang="cs-CZ" dirty="0" smtClean="0"/>
              <a:t> </a:t>
            </a:r>
            <a:r>
              <a:rPr lang="en-US" dirty="0" smtClean="0"/>
              <a:t>next? </a:t>
            </a:r>
            <a:endParaRPr lang="en-US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8F7FF512-5FA2-4DDB-BD24-CCEFE14B4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6725" y="1532467"/>
            <a:ext cx="11258550" cy="4252384"/>
          </a:xfrm>
        </p:spPr>
        <p:txBody>
          <a:bodyPr/>
          <a:lstStyle/>
          <a:p>
            <a:pPr marL="342900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Deliverables due in June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Data Management Plan</a:t>
            </a:r>
          </a:p>
          <a:p>
            <a:pPr marL="342900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Public accessibility of deliverables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2222" y="2931078"/>
            <a:ext cx="4963979" cy="331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201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A106F203-19DE-46E6-87CC-4677888D5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Deliverables storage – </a:t>
            </a:r>
            <a:r>
              <a:rPr lang="cs-CZ" dirty="0" smtClean="0"/>
              <a:t>Project </a:t>
            </a:r>
            <a:r>
              <a:rPr lang="en-US" dirty="0" smtClean="0"/>
              <a:t>website</a:t>
            </a:r>
            <a:endParaRPr lang="en-US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8CC3210-EC4A-4B94-A507-43D02EB3D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PETER, June 13th 2018, </a:t>
            </a:r>
            <a:r>
              <a:rPr lang="cs-CZ" dirty="0" err="1"/>
              <a:t>Billingshurst</a:t>
            </a:r>
            <a:endParaRPr lang="en-US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828F7A9-4AA5-4206-975A-2BEBEA92C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3D702-57F1-4CB0-B451-B14F76DC0414}" type="slidenum">
              <a:rPr lang="en-US" smtClean="0"/>
              <a:t>8</a:t>
            </a:fld>
            <a:endParaRPr lang="en-US"/>
          </a:p>
        </p:txBody>
      </p:sp>
      <p:sp>
        <p:nvSpPr>
          <p:cNvPr id="8" name="TextovéPole 7"/>
          <p:cNvSpPr txBox="1"/>
          <p:nvPr/>
        </p:nvSpPr>
        <p:spPr>
          <a:xfrm>
            <a:off x="711199" y="1608666"/>
            <a:ext cx="91270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9464A"/>
                </a:solidFill>
                <a:hlinkClick r:id="rId2"/>
              </a:rPr>
              <a:t>https://www.peter-instruments.eu/inpage/public-deliverables</a:t>
            </a:r>
            <a:r>
              <a:rPr lang="en-US" dirty="0" smtClean="0">
                <a:solidFill>
                  <a:srgbClr val="39464A"/>
                </a:solidFill>
                <a:hlinkClick r:id="rId2"/>
              </a:rPr>
              <a:t>/</a:t>
            </a:r>
            <a:r>
              <a:rPr lang="cs-CZ" dirty="0" smtClean="0">
                <a:solidFill>
                  <a:srgbClr val="39464A"/>
                </a:solidFill>
              </a:rPr>
              <a:t> 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39464A"/>
                </a:solidFill>
              </a:rPr>
              <a:t>For technical reports download protected by password</a:t>
            </a:r>
          </a:p>
          <a:p>
            <a:pPr lvl="1">
              <a:spcAft>
                <a:spcPts val="1800"/>
              </a:spcAft>
            </a:pPr>
            <a:r>
              <a:rPr lang="en-US" dirty="0" smtClean="0">
                <a:solidFill>
                  <a:srgbClr val="39464A"/>
                </a:solidFill>
              </a:rPr>
              <a:t>→ control over who downloads the reports</a:t>
            </a:r>
            <a:endParaRPr lang="en-US" dirty="0">
              <a:solidFill>
                <a:srgbClr val="3946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866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ED27DEE-4FC6-4360-A80D-3E74F387A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365126"/>
            <a:ext cx="11258550" cy="896407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Still there’</a:t>
            </a:r>
            <a:r>
              <a:rPr lang="cs-CZ" dirty="0" smtClean="0"/>
              <a:t>s more?</a:t>
            </a:r>
            <a:endParaRPr lang="en-US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8F7FF512-5FA2-4DDB-BD24-CCEFE14B4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6725" y="1532467"/>
            <a:ext cx="11258550" cy="4252384"/>
          </a:xfrm>
        </p:spPr>
        <p:txBody>
          <a:bodyPr/>
          <a:lstStyle/>
          <a:p>
            <a:pPr marL="342900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Deliverables due in June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Data Management Plan</a:t>
            </a:r>
          </a:p>
          <a:p>
            <a:pPr marL="342900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Public accessibility of deliverables</a:t>
            </a:r>
            <a:endParaRPr lang="cs-CZ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342900" indent="-34290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PETER Summer School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6267" y="2377696"/>
            <a:ext cx="5969008" cy="416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490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CEITEC">
      <a:dk1>
        <a:srgbClr val="39464A"/>
      </a:dk1>
      <a:lt1>
        <a:srgbClr val="F2F2F2"/>
      </a:lt1>
      <a:dk2>
        <a:srgbClr val="39464A"/>
      </a:dk2>
      <a:lt2>
        <a:srgbClr val="D8D8D8"/>
      </a:lt2>
      <a:accent1>
        <a:srgbClr val="62BB46"/>
      </a:accent1>
      <a:accent2>
        <a:srgbClr val="21A9C0"/>
      </a:accent2>
      <a:accent3>
        <a:srgbClr val="39464A"/>
      </a:accent3>
      <a:accent4>
        <a:srgbClr val="F2F2F2"/>
      </a:accent4>
      <a:accent5>
        <a:srgbClr val="BFBFBF"/>
      </a:accent5>
      <a:accent6>
        <a:srgbClr val="7F7F7F"/>
      </a:accent6>
      <a:hlink>
        <a:srgbClr val="21A9C0"/>
      </a:hlink>
      <a:folHlink>
        <a:srgbClr val="39464A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 template_šablona CEITEC VUT" id="{368CBEFD-28FD-4C86-9BCC-539580A9D2FF}" vid="{41A06CD5-53B6-4E5A-B1A3-5E06124ACEB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c7f8d0c2-f105-4e0b-b02b-1b48810d28e6">MM3QXD7YQH7M-316051656-22</_dlc_DocId>
    <_dlc_DocIdUrl xmlns="c7f8d0c2-f105-4e0b-b02b-1b48810d28e6">
      <Url>https://sharepoint.ceitec.vutbr.cz/pram/_layouts/15/DocIdRedir.aspx?ID=MM3QXD7YQH7M-316051656-22</Url>
      <Description>MM3QXD7YQH7M-316051656-22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3DFF2A667105F488B2F47DD333AEDDF" ma:contentTypeVersion="0" ma:contentTypeDescription="Vytvoří nový dokument" ma:contentTypeScope="" ma:versionID="03a16fb8fefd070d283fc47a0ae31f28">
  <xsd:schema xmlns:xsd="http://www.w3.org/2001/XMLSchema" xmlns:xs="http://www.w3.org/2001/XMLSchema" xmlns:p="http://schemas.microsoft.com/office/2006/metadata/properties" xmlns:ns2="c7f8d0c2-f105-4e0b-b02b-1b48810d28e6" targetNamespace="http://schemas.microsoft.com/office/2006/metadata/properties" ma:root="true" ma:fieldsID="838fda5f8f460fceb9043286c7a1bb8c" ns2:_="">
    <xsd:import namespace="c7f8d0c2-f105-4e0b-b02b-1b48810d28e6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f8d0c2-f105-4e0b-b02b-1b48810d28e6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89953B2-E7ED-4788-B9D9-70D3BAE6AA9F}">
  <ds:schemaRefs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dcmitype/"/>
    <ds:schemaRef ds:uri="http://purl.org/dc/elements/1.1/"/>
    <ds:schemaRef ds:uri="c7f8d0c2-f105-4e0b-b02b-1b48810d28e6"/>
    <ds:schemaRef ds:uri="http://schemas.openxmlformats.org/package/2006/metadata/core-properties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D561675-C444-46A2-A62D-2B15F53768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f8d0c2-f105-4e0b-b02b-1b48810d28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707516B-8598-4C4C-BC13-B07CCFB844EE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503F1B6D-495D-4F05-8CBB-CF2DA618EC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 template_šablona CEITEC VUT</Template>
  <TotalTime>144</TotalTime>
  <Words>497</Words>
  <Application>Microsoft Office PowerPoint</Application>
  <PresentationFormat>Širokoúhlá obrazovka</PresentationFormat>
  <Paragraphs>141</Paragraphs>
  <Slides>13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6" baseType="lpstr">
      <vt:lpstr>Arial</vt:lpstr>
      <vt:lpstr>Calibri</vt:lpstr>
      <vt:lpstr>Motiv Office</vt:lpstr>
      <vt:lpstr>Administration / Management Agenda</vt:lpstr>
      <vt:lpstr>What’s all this about? </vt:lpstr>
      <vt:lpstr>Deliverables due in June</vt:lpstr>
      <vt:lpstr>Data Management Plan – Open Research Data</vt:lpstr>
      <vt:lpstr>Data Management Plan – Data Summary</vt:lpstr>
      <vt:lpstr>Data Storage – Online Repository</vt:lpstr>
      <vt:lpstr>That wasn’t so bad… what’s next? </vt:lpstr>
      <vt:lpstr>Deliverables storage – Project website</vt:lpstr>
      <vt:lpstr>Still there’s more?</vt:lpstr>
      <vt:lpstr>Prezentace aplikace PowerPoint</vt:lpstr>
      <vt:lpstr>… Are we done yet?</vt:lpstr>
      <vt:lpstr>Upcoming deliverables and milestones</vt:lpstr>
      <vt:lpstr>Thank you for your attention!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bcechalova</dc:creator>
  <cp:lastModifiedBy>bcechalova</cp:lastModifiedBy>
  <cp:revision>25</cp:revision>
  <cp:lastPrinted>2017-09-20T07:48:49Z</cp:lastPrinted>
  <dcterms:created xsi:type="dcterms:W3CDTF">2018-06-07T06:56:41Z</dcterms:created>
  <dcterms:modified xsi:type="dcterms:W3CDTF">2018-06-07T09:22:30Z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30c869b1-e66d-47ec-bcfa-ff6e03a09ba5</vt:lpwstr>
  </property>
  <property fmtid="{D5CDD505-2E9C-101B-9397-08002B2CF9AE}" pid="3" name="ContentTypeId">
    <vt:lpwstr>0x01010073DFF2A667105F488B2F47DD333AEDDF</vt:lpwstr>
  </property>
</Properties>
</file>