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93" r:id="rId6"/>
    <p:sldId id="294" r:id="rId7"/>
    <p:sldId id="295" r:id="rId8"/>
    <p:sldId id="296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64A"/>
    <a:srgbClr val="21A9C0"/>
    <a:srgbClr val="7AC143"/>
    <a:srgbClr val="62BB46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7127" autoAdjust="0"/>
  </p:normalViewPr>
  <p:slideViewPr>
    <p:cSldViewPr snapToGrid="0" showGuides="1">
      <p:cViewPr varScale="1">
        <p:scale>
          <a:sx n="50" d="100"/>
          <a:sy n="50" d="100"/>
        </p:scale>
        <p:origin x="277" y="27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8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1AEE-DAAA-4A1F-B4D5-C1D7F37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B685-CFA1-4464-8529-905FEFC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9087-1842-44DB-BB79-81977A0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93CE-C65C-430F-BAA7-1712F38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952B-CD96-4622-A77D-60AFBF8C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2A22-6712-4C0F-85B7-FFFB9E80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AC143"/>
                </a:solidFill>
              </a:defRPr>
            </a:lvl1pPr>
          </a:lstStyle>
          <a:p>
            <a:r>
              <a:rPr lang="cs-CZ"/>
              <a:t>Name of the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roject/Plasmon-Enhanced-Terahertz-Electron-Paramagnetic-Resonance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ter-instruments.eu/inpage/public-deliverables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03C7314-CA77-473C-BC26-10F12D6BC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Administration / Management Agenda</a:t>
            </a:r>
            <a:endParaRPr lang="en-US" sz="44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00E9DC4-80B1-4EA5-B4FA-10B0908DE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June 13th, 2018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13" y="1154884"/>
            <a:ext cx="3533371" cy="23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CC3210-EC4A-4B94-A507-43D02EB3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PETER, June 13th 2018, </a:t>
            </a:r>
            <a:r>
              <a:rPr lang="cs-CZ" dirty="0" err="1"/>
              <a:t>Billingshurst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28F7A9-4AA5-4206-975A-2BEBEA92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66" y="148268"/>
            <a:ext cx="4591962" cy="64759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9" y="1562646"/>
            <a:ext cx="8538844" cy="38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D27DEE-4FC6-4360-A80D-3E74F387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96407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… Are </a:t>
            </a:r>
            <a:r>
              <a:rPr lang="en-US" dirty="0" smtClean="0"/>
              <a:t>we done yet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7FF512-5FA2-4DDB-BD24-CCEFE14B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32467"/>
            <a:ext cx="11258550" cy="4252384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Deliverables due in June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 Plan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 accessibility of deliverables</a:t>
            </a: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PETER Summer School</a:t>
            </a: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Upcoming Deliverables and Milestones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4" y="1839383"/>
            <a:ext cx="4083352" cy="47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9F8E27-3BB2-49C5-B1B4-9B591477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deliverables and milestones</a:t>
            </a:r>
            <a:endParaRPr lang="en-US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884599"/>
              </p:ext>
            </p:extLst>
          </p:nvPr>
        </p:nvGraphicFramePr>
        <p:xfrm>
          <a:off x="466725" y="1523998"/>
          <a:ext cx="11258548" cy="3712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5">
                  <a:extLst>
                    <a:ext uri="{9D8B030D-6E8A-4147-A177-3AD203B41FA5}">
                      <a16:colId xmlns:a16="http://schemas.microsoft.com/office/drawing/2014/main" val="3492133027"/>
                    </a:ext>
                  </a:extLst>
                </a:gridCol>
                <a:gridCol w="3191933">
                  <a:extLst>
                    <a:ext uri="{9D8B030D-6E8A-4147-A177-3AD203B41FA5}">
                      <a16:colId xmlns:a16="http://schemas.microsoft.com/office/drawing/2014/main" val="3170380150"/>
                    </a:ext>
                  </a:extLst>
                </a:gridCol>
                <a:gridCol w="575884">
                  <a:extLst>
                    <a:ext uri="{9D8B030D-6E8A-4147-A177-3AD203B41FA5}">
                      <a16:colId xmlns:a16="http://schemas.microsoft.com/office/drawing/2014/main" val="3346459637"/>
                    </a:ext>
                  </a:extLst>
                </a:gridCol>
                <a:gridCol w="753383">
                  <a:extLst>
                    <a:ext uri="{9D8B030D-6E8A-4147-A177-3AD203B41FA5}">
                      <a16:colId xmlns:a16="http://schemas.microsoft.com/office/drawing/2014/main" val="1661444305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1398908774"/>
                    </a:ext>
                  </a:extLst>
                </a:gridCol>
                <a:gridCol w="1871134">
                  <a:extLst>
                    <a:ext uri="{9D8B030D-6E8A-4147-A177-3AD203B41FA5}">
                      <a16:colId xmlns:a16="http://schemas.microsoft.com/office/drawing/2014/main" val="1892285298"/>
                    </a:ext>
                  </a:extLst>
                </a:gridCol>
                <a:gridCol w="1861606">
                  <a:extLst>
                    <a:ext uri="{9D8B030D-6E8A-4147-A177-3AD203B41FA5}">
                      <a16:colId xmlns:a16="http://schemas.microsoft.com/office/drawing/2014/main" val="3823055031"/>
                    </a:ext>
                  </a:extLst>
                </a:gridCol>
              </a:tblGrid>
              <a:tr h="512234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Number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Title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WP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Lead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Type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Dissemination level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Due Date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09797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MS10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Summer School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BUT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Event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Public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October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cs-CZ" baseline="0" noProof="0" dirty="0" smtClean="0"/>
                        <a:t>2018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93049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MS7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First</a:t>
                      </a:r>
                      <a:r>
                        <a:rPr lang="en-US" baseline="0" noProof="0" dirty="0" smtClean="0"/>
                        <a:t> Progress Steering Meeting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BUT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Meeting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Confidential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December </a:t>
                      </a:r>
                      <a:r>
                        <a:rPr lang="cs-CZ" noProof="0" dirty="0" smtClean="0"/>
                        <a:t>2018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95351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</a:t>
                      </a:r>
                      <a:r>
                        <a:rPr lang="cs-CZ" noProof="0" dirty="0" smtClean="0"/>
                        <a:t>1.2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PS Design for Plasmon Enhanced EPR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NGU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Report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Public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December </a:t>
                      </a:r>
                      <a:r>
                        <a:rPr lang="cs-CZ" noProof="0" dirty="0" smtClean="0"/>
                        <a:t>2018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27954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D2.2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SPM Unit for PE EPR Microscopy: Progress Report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BUT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Report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Public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December</a:t>
                      </a:r>
                      <a:r>
                        <a:rPr lang="cs-CZ" noProof="0" dirty="0" smtClean="0"/>
                        <a:t> 2018</a:t>
                      </a:r>
                      <a:endParaRPr lang="en-US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68192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D3.5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Review Meeting 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BUT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Meeting </a:t>
                      </a:r>
                      <a:r>
                        <a:rPr lang="en-US" noProof="0" dirty="0" smtClean="0"/>
                        <a:t>Minutes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Confidential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February</a:t>
                      </a:r>
                      <a:r>
                        <a:rPr lang="cs-CZ" noProof="0" dirty="0" smtClean="0"/>
                        <a:t> 2019</a:t>
                      </a:r>
                      <a:endParaRPr lang="en-US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34510"/>
                  </a:ext>
                </a:extLst>
              </a:tr>
            </a:tbl>
          </a:graphicData>
        </a:graphic>
      </p:graphicFrame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405DA6-FD08-46C7-8B47-C22ADE43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PETER, June 13th 2018, </a:t>
            </a:r>
            <a:r>
              <a:rPr lang="cs-CZ" dirty="0" err="1" smtClean="0"/>
              <a:t>Billingshurst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F71191-8B3C-4B9D-BCB9-0B9FADFD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D27DEE-4FC6-4360-A80D-3E74F387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96407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your attention</a:t>
            </a:r>
            <a:r>
              <a:rPr lang="cs-CZ" dirty="0" smtClean="0"/>
              <a:t>!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7" b="30787"/>
          <a:stretch/>
        </p:blipFill>
        <p:spPr>
          <a:xfrm>
            <a:off x="93133" y="2074332"/>
            <a:ext cx="11954936" cy="29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D27DEE-4FC6-4360-A80D-3E74F387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96407"/>
          </a:xfrm>
        </p:spPr>
        <p:txBody>
          <a:bodyPr/>
          <a:lstStyle/>
          <a:p>
            <a:pPr algn="l"/>
            <a:r>
              <a:rPr lang="en-US" dirty="0" smtClean="0"/>
              <a:t>What’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all this about? 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7FF512-5FA2-4DDB-BD24-CCEFE14B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32467"/>
            <a:ext cx="11258550" cy="4252384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Deliverables due in June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Management Plan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Public accessibility of deliverables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PETER Summer School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Upcoming deliverables and milestones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7" y="2493549"/>
            <a:ext cx="2852208" cy="385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8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779458"/>
            <a:ext cx="4191000" cy="28448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D9F8E27-3BB2-49C5-B1B4-9B591477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 due in June</a:t>
            </a:r>
            <a:endParaRPr lang="en-US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42275"/>
              </p:ext>
            </p:extLst>
          </p:nvPr>
        </p:nvGraphicFramePr>
        <p:xfrm>
          <a:off x="466725" y="1523998"/>
          <a:ext cx="10878607" cy="2108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595">
                  <a:extLst>
                    <a:ext uri="{9D8B030D-6E8A-4147-A177-3AD203B41FA5}">
                      <a16:colId xmlns:a16="http://schemas.microsoft.com/office/drawing/2014/main" val="3492133027"/>
                    </a:ext>
                  </a:extLst>
                </a:gridCol>
                <a:gridCol w="3084215">
                  <a:extLst>
                    <a:ext uri="{9D8B030D-6E8A-4147-A177-3AD203B41FA5}">
                      <a16:colId xmlns:a16="http://schemas.microsoft.com/office/drawing/2014/main" val="3170380150"/>
                    </a:ext>
                  </a:extLst>
                </a:gridCol>
                <a:gridCol w="556450">
                  <a:extLst>
                    <a:ext uri="{9D8B030D-6E8A-4147-A177-3AD203B41FA5}">
                      <a16:colId xmlns:a16="http://schemas.microsoft.com/office/drawing/2014/main" val="3346459637"/>
                    </a:ext>
                  </a:extLst>
                </a:gridCol>
                <a:gridCol w="1554087">
                  <a:extLst>
                    <a:ext uri="{9D8B030D-6E8A-4147-A177-3AD203B41FA5}">
                      <a16:colId xmlns:a16="http://schemas.microsoft.com/office/drawing/2014/main" val="1661444305"/>
                    </a:ext>
                  </a:extLst>
                </a:gridCol>
                <a:gridCol w="1227288">
                  <a:extLst>
                    <a:ext uri="{9D8B030D-6E8A-4147-A177-3AD203B41FA5}">
                      <a16:colId xmlns:a16="http://schemas.microsoft.com/office/drawing/2014/main" val="1398908774"/>
                    </a:ext>
                  </a:extLst>
                </a:gridCol>
                <a:gridCol w="1880885">
                  <a:extLst>
                    <a:ext uri="{9D8B030D-6E8A-4147-A177-3AD203B41FA5}">
                      <a16:colId xmlns:a16="http://schemas.microsoft.com/office/drawing/2014/main" val="1892285298"/>
                    </a:ext>
                  </a:extLst>
                </a:gridCol>
                <a:gridCol w="1554087">
                  <a:extLst>
                    <a:ext uri="{9D8B030D-6E8A-4147-A177-3AD203B41FA5}">
                      <a16:colId xmlns:a16="http://schemas.microsoft.com/office/drawing/2014/main" val="3823055031"/>
                    </a:ext>
                  </a:extLst>
                </a:gridCol>
              </a:tblGrid>
              <a:tr h="517332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Number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Title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WP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Lead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Type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Dissemination level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Due Date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09797"/>
                  </a:ext>
                </a:extLst>
              </a:tr>
              <a:tr h="414003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D1.1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Concept of PS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NGU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Report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Public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June</a:t>
                      </a:r>
                      <a:r>
                        <a:rPr lang="en-US" baseline="0" noProof="0" dirty="0" smtClean="0"/>
                        <a:t> 30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93049"/>
                  </a:ext>
                </a:extLst>
              </a:tr>
              <a:tr h="517332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D2.1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Specifications of PE EPR microscope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USTUTT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Report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Public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June</a:t>
                      </a:r>
                      <a:r>
                        <a:rPr lang="en-US" baseline="0" noProof="0" dirty="0" smtClean="0"/>
                        <a:t> 30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95351"/>
                  </a:ext>
                </a:extLst>
              </a:tr>
              <a:tr h="414003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D3.4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Data Management Plan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BUT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Report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Public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June</a:t>
                      </a:r>
                      <a:r>
                        <a:rPr lang="en-US" baseline="0" noProof="0" dirty="0" smtClean="0"/>
                        <a:t> 30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27954"/>
                  </a:ext>
                </a:extLst>
              </a:tr>
            </a:tbl>
          </a:graphicData>
        </a:graphic>
      </p:graphicFrame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405DA6-FD08-46C7-8B47-C22ADE43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PETER, June 13th 2018, </a:t>
            </a:r>
            <a:r>
              <a:rPr lang="cs-CZ" dirty="0" err="1" smtClean="0"/>
              <a:t>Billingshurst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F71191-8B3C-4B9D-BCB9-0B9FADFD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  <p:sp>
        <p:nvSpPr>
          <p:cNvPr id="3" name="Ovál 2"/>
          <p:cNvSpPr/>
          <p:nvPr/>
        </p:nvSpPr>
        <p:spPr>
          <a:xfrm>
            <a:off x="279399" y="3012404"/>
            <a:ext cx="6527800" cy="927731"/>
          </a:xfrm>
          <a:prstGeom prst="ellipse">
            <a:avLst/>
          </a:prstGeom>
          <a:noFill/>
          <a:ln w="57150">
            <a:solidFill>
              <a:srgbClr val="21A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06F203-19DE-46E6-87CC-4677888D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Plan – Open Research Data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CC3210-EC4A-4B94-A507-43D02EB3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PETER, June 13th 2018, </a:t>
            </a:r>
            <a:r>
              <a:rPr lang="cs-CZ" dirty="0" err="1"/>
              <a:t>Billingshurst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28F7A9-4AA5-4206-975A-2BEBEA92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593725" y="1523999"/>
            <a:ext cx="10218208" cy="43624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Article 29.3 of the Grant Agreement</a:t>
            </a:r>
            <a:r>
              <a:rPr lang="cs-CZ" dirty="0" smtClean="0"/>
              <a:t>:</a:t>
            </a:r>
          </a:p>
          <a:p>
            <a:pPr lvl="1" algn="just">
              <a:spcAft>
                <a:spcPts val="600"/>
              </a:spcAft>
            </a:pPr>
            <a:r>
              <a:rPr lang="en-GB" dirty="0"/>
              <a:t>Project participants </a:t>
            </a:r>
            <a:r>
              <a:rPr lang="en-GB" b="1" dirty="0"/>
              <a:t>must</a:t>
            </a:r>
            <a:r>
              <a:rPr lang="en-GB" dirty="0"/>
              <a:t> deposit their data in a research data repository and take measures to make the data available to third </a:t>
            </a:r>
            <a:r>
              <a:rPr lang="en-GB" dirty="0" smtClean="0"/>
              <a:t>parties</a:t>
            </a:r>
            <a:r>
              <a:rPr lang="cs-CZ" dirty="0" smtClean="0"/>
              <a:t>… (</a:t>
            </a:r>
            <a:r>
              <a:rPr lang="en-US" dirty="0" smtClean="0"/>
              <a:t>who</a:t>
            </a:r>
            <a:r>
              <a:rPr lang="cs-CZ" dirty="0" smtClean="0"/>
              <a:t>) </a:t>
            </a:r>
            <a:r>
              <a:rPr lang="en-GB" dirty="0" smtClean="0"/>
              <a:t>should </a:t>
            </a:r>
            <a:r>
              <a:rPr lang="en-GB" dirty="0"/>
              <a:t>be able to access, reproduce, disseminate and exploit the data in order, among others, to validate the results presented in scientific publications</a:t>
            </a:r>
            <a:r>
              <a:rPr lang="en-GB" dirty="0" smtClean="0"/>
              <a:t>.</a:t>
            </a:r>
            <a:endParaRPr lang="cs-CZ" dirty="0" smtClean="0"/>
          </a:p>
          <a:p>
            <a:pPr lvl="1" algn="just"/>
            <a:r>
              <a:rPr lang="en-GB" dirty="0"/>
              <a:t>As </a:t>
            </a:r>
            <a:r>
              <a:rPr lang="en-GB" b="1" dirty="0"/>
              <a:t>an exception</a:t>
            </a:r>
            <a:r>
              <a:rPr lang="en-GB" dirty="0"/>
              <a:t>, the beneficiaries do not have to ensure open access to </a:t>
            </a:r>
            <a:r>
              <a:rPr lang="en-GB" b="1" dirty="0"/>
              <a:t>specific parts of their research data</a:t>
            </a:r>
            <a:r>
              <a:rPr lang="en-GB" dirty="0"/>
              <a:t> if the achievement of the action's main objective, as described in Annex I, would be jeopardised by making those specific parts of the research data openly accessible. </a:t>
            </a:r>
            <a:endParaRPr lang="cs-CZ" dirty="0"/>
          </a:p>
          <a:p>
            <a:pPr marL="1371600" lvl="3" indent="0">
              <a:buNone/>
            </a:pPr>
            <a:r>
              <a:rPr lang="cs-CZ" dirty="0" smtClean="0"/>
              <a:t>	</a:t>
            </a:r>
          </a:p>
          <a:p>
            <a:pPr marL="1371600" lvl="3" indent="0" algn="just">
              <a:buNone/>
            </a:pPr>
            <a:r>
              <a:rPr lang="cs-CZ" dirty="0"/>
              <a:t>	</a:t>
            </a:r>
            <a:r>
              <a:rPr lang="en-US" sz="2000" b="1" dirty="0" smtClean="0"/>
              <a:t>Data Management Plan (DMP) </a:t>
            </a:r>
            <a:r>
              <a:rPr lang="en-US" sz="2000" dirty="0" smtClean="0"/>
              <a:t>providing a definition which data will be </a:t>
            </a:r>
            <a:r>
              <a:rPr lang="cs-CZ" sz="2000" dirty="0" smtClean="0"/>
              <a:t>	</a:t>
            </a:r>
            <a:r>
              <a:rPr lang="en-US" sz="2000" dirty="0" smtClean="0"/>
              <a:t>publicly accessible and containing justification of why some will not. 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7" name="Šipka doprava 6"/>
          <p:cNvSpPr/>
          <p:nvPr/>
        </p:nvSpPr>
        <p:spPr>
          <a:xfrm>
            <a:off x="1015999" y="47413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06F203-19DE-46E6-87CC-4677888D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Plan – Data Summary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CC3210-EC4A-4B94-A507-43D02EB3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PETER, June 13th 2018, </a:t>
            </a:r>
            <a:r>
              <a:rPr lang="cs-CZ" dirty="0" err="1"/>
              <a:t>Billingshurst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28F7A9-4AA5-4206-975A-2BEBEA92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1146869"/>
              </p:ext>
            </p:extLst>
          </p:nvPr>
        </p:nvGraphicFramePr>
        <p:xfrm>
          <a:off x="466725" y="1270000"/>
          <a:ext cx="1010814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341">
                  <a:extLst>
                    <a:ext uri="{9D8B030D-6E8A-4147-A177-3AD203B41FA5}">
                      <a16:colId xmlns:a16="http://schemas.microsoft.com/office/drawing/2014/main" val="2696412853"/>
                    </a:ext>
                  </a:extLst>
                </a:gridCol>
                <a:gridCol w="6884801">
                  <a:extLst>
                    <a:ext uri="{9D8B030D-6E8A-4147-A177-3AD203B41FA5}">
                      <a16:colId xmlns:a16="http://schemas.microsoft.com/office/drawing/2014/main" val="3622014317"/>
                    </a:ext>
                  </a:extLst>
                </a:gridCol>
              </a:tblGrid>
              <a:tr h="333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Data description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81260"/>
                  </a:ext>
                </a:extLst>
              </a:tr>
              <a:tr h="493556">
                <a:tc row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Type of the data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underlying data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needed to validate the results in scientific publications.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4191231"/>
                  </a:ext>
                </a:extLst>
              </a:tr>
              <a:tr h="10693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data to be developed by the project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approved for dissemination by the consortium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deliverable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reports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meeting minutes, demonstrator videos, pictures from set-ups, technical manuals for future users,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28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2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06F203-19DE-46E6-87CC-4677888D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– Online Repository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CC3210-EC4A-4B94-A507-43D02EB3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PETER, June 13th 2018, </a:t>
            </a:r>
            <a:r>
              <a:rPr lang="cs-CZ" dirty="0" err="1"/>
              <a:t>Billingshurst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28F7A9-4AA5-4206-975A-2BEBEA92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711199" y="1608666"/>
            <a:ext cx="912706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FAIR data – </a:t>
            </a:r>
            <a:r>
              <a:rPr lang="en-US" dirty="0" smtClean="0"/>
              <a:t>Findable, Accessible, Interoperable, Reusable </a:t>
            </a:r>
          </a:p>
          <a:p>
            <a:r>
              <a:rPr lang="cs-CZ" dirty="0" smtClean="0"/>
              <a:t>	     </a:t>
            </a:r>
            <a:r>
              <a:rPr lang="en-US" b="1" dirty="0" err="1" smtClean="0"/>
              <a:t>ResearchGate</a:t>
            </a:r>
            <a:endParaRPr lang="en-US" b="1" dirty="0" smtClean="0"/>
          </a:p>
          <a:p>
            <a:endParaRPr lang="cs-CZ" b="1" dirty="0"/>
          </a:p>
          <a:p>
            <a:r>
              <a:rPr lang="en-US" dirty="0">
                <a:solidFill>
                  <a:srgbClr val="21A9C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21A9C0"/>
                </a:solidFill>
                <a:hlinkClick r:id="rId2"/>
              </a:rPr>
              <a:t>www.researchgate.net/project/Plasmon-Enhanced-Terahertz-Electron-Paramagnetic-Resonance</a:t>
            </a:r>
            <a:endParaRPr lang="cs-CZ" dirty="0" smtClean="0">
              <a:solidFill>
                <a:srgbClr val="21A9C0"/>
              </a:solidFill>
            </a:endParaRPr>
          </a:p>
          <a:p>
            <a:endParaRPr lang="cs-CZ" dirty="0">
              <a:solidFill>
                <a:srgbClr val="21A9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9464A"/>
                </a:solidFill>
              </a:rPr>
              <a:t>Reasons for use: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9464A"/>
                </a:solidFill>
              </a:rPr>
              <a:t>DOI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9464A"/>
                </a:solidFill>
              </a:rPr>
              <a:t>Metadata provisions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9464A"/>
                </a:solidFill>
              </a:rPr>
              <a:t>Many project members already on RG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9464A"/>
                </a:solidFill>
              </a:rPr>
              <a:t>Data storage free of charge</a:t>
            </a:r>
            <a:endParaRPr lang="en-US" dirty="0">
              <a:solidFill>
                <a:srgbClr val="39464A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1066800" y="1949724"/>
            <a:ext cx="829734" cy="420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D27DEE-4FC6-4360-A80D-3E74F387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9640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That</a:t>
            </a:r>
            <a:r>
              <a:rPr lang="cs-CZ" dirty="0" smtClean="0"/>
              <a:t> </a:t>
            </a:r>
            <a:r>
              <a:rPr lang="en-US" dirty="0" smtClean="0"/>
              <a:t>wasn’t so bad</a:t>
            </a:r>
            <a:r>
              <a:rPr lang="cs-CZ" dirty="0" smtClean="0"/>
              <a:t>… </a:t>
            </a:r>
            <a:r>
              <a:rPr lang="en-US" dirty="0"/>
              <a:t>what’s</a:t>
            </a:r>
            <a:r>
              <a:rPr lang="cs-CZ" dirty="0" smtClean="0"/>
              <a:t> </a:t>
            </a:r>
            <a:r>
              <a:rPr lang="en-US" dirty="0" smtClean="0"/>
              <a:t>next? 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7FF512-5FA2-4DDB-BD24-CCEFE14B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32467"/>
            <a:ext cx="11258550" cy="4252384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Deliverables due in June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 Plan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Public accessibility of deliverables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22" y="2931078"/>
            <a:ext cx="4963979" cy="33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06F203-19DE-46E6-87CC-4677888D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 storage – </a:t>
            </a:r>
            <a:r>
              <a:rPr lang="cs-CZ" dirty="0" smtClean="0"/>
              <a:t>Project </a:t>
            </a:r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CC3210-EC4A-4B94-A507-43D02EB3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PETER, June 13th 2018, </a:t>
            </a:r>
            <a:r>
              <a:rPr lang="cs-CZ" dirty="0" err="1"/>
              <a:t>Billingshurst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28F7A9-4AA5-4206-975A-2BEBEA92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711199" y="1608666"/>
            <a:ext cx="9127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464A"/>
                </a:solidFill>
                <a:hlinkClick r:id="rId2"/>
              </a:rPr>
              <a:t>https://www.peter-instruments.eu/inpage/public-deliverables</a:t>
            </a:r>
            <a:r>
              <a:rPr lang="en-US" dirty="0" smtClean="0">
                <a:solidFill>
                  <a:srgbClr val="39464A"/>
                </a:solidFill>
                <a:hlinkClick r:id="rId2"/>
              </a:rPr>
              <a:t>/</a:t>
            </a:r>
            <a:r>
              <a:rPr lang="cs-CZ" dirty="0" smtClean="0">
                <a:solidFill>
                  <a:srgbClr val="39464A"/>
                </a:solidFill>
              </a:rPr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9464A"/>
                </a:solidFill>
              </a:rPr>
              <a:t>For technical reports download protected by password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solidFill>
                  <a:srgbClr val="39464A"/>
                </a:solidFill>
              </a:rPr>
              <a:t>→ control over who downloads the reports</a:t>
            </a:r>
            <a:endParaRPr lang="en-US" dirty="0">
              <a:solidFill>
                <a:srgbClr val="394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D27DEE-4FC6-4360-A80D-3E74F387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9640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Still there’</a:t>
            </a:r>
            <a:r>
              <a:rPr lang="cs-CZ" dirty="0" smtClean="0"/>
              <a:t>s more?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7FF512-5FA2-4DDB-BD24-CCEFE14B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32467"/>
            <a:ext cx="11258550" cy="4252384"/>
          </a:xfrm>
        </p:spPr>
        <p:txBody>
          <a:bodyPr/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Deliverables due in June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 Plan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 accessibility of deliverables</a:t>
            </a: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PETER Summer School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67" y="2377696"/>
            <a:ext cx="5969008" cy="41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_šablona CEITEC VUT" id="{368CBEFD-28FD-4C86-9BCC-539580A9D2FF}" vid="{41A06CD5-53B6-4E5A-B1A3-5E06124ACE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f8d0c2-f105-4e0b-b02b-1b48810d28e6">MM3QXD7YQH7M-316051656-22</_dlc_DocId>
    <_dlc_DocIdUrl xmlns="c7f8d0c2-f105-4e0b-b02b-1b48810d28e6">
      <Url>https://sharepoint.ceitec.vutbr.cz/pram/_layouts/15/DocIdRedir.aspx?ID=MM3QXD7YQH7M-316051656-22</Url>
      <Description>MM3QXD7YQH7M-316051656-22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DFF2A667105F488B2F47DD333AEDDF" ma:contentTypeVersion="0" ma:contentTypeDescription="Vytvoří nový dokument" ma:contentTypeScope="" ma:versionID="03a16fb8fefd070d283fc47a0ae31f28">
  <xsd:schema xmlns:xsd="http://www.w3.org/2001/XMLSchema" xmlns:xs="http://www.w3.org/2001/XMLSchema" xmlns:p="http://schemas.microsoft.com/office/2006/metadata/properties" xmlns:ns2="c7f8d0c2-f105-4e0b-b02b-1b48810d28e6" targetNamespace="http://schemas.microsoft.com/office/2006/metadata/properties" ma:root="true" ma:fieldsID="838fda5f8f460fceb9043286c7a1bb8c" ns2:_="">
    <xsd:import namespace="c7f8d0c2-f105-4e0b-b02b-1b48810d28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8d0c2-f105-4e0b-b02b-1b48810d28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953B2-E7ED-4788-B9D9-70D3BAE6AA9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c7f8d0c2-f105-4e0b-b02b-1b48810d28e6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561675-C444-46A2-A62D-2B15F5376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f8d0c2-f105-4e0b-b02b-1b48810d2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07516B-8598-4C4C-BC13-B07CCFB844E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03F1B6D-495D-4F05-8CBB-CF2DA618EC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template_šablona CEITEC VUT</Template>
  <TotalTime>144</TotalTime>
  <Words>497</Words>
  <Application>Microsoft Office PowerPoint</Application>
  <PresentationFormat>Širokoúhlá obrazovka</PresentationFormat>
  <Paragraphs>141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Office</vt:lpstr>
      <vt:lpstr>Administration / Management Agenda</vt:lpstr>
      <vt:lpstr>What’s all this about? </vt:lpstr>
      <vt:lpstr>Deliverables due in June</vt:lpstr>
      <vt:lpstr>Data Management Plan – Open Research Data</vt:lpstr>
      <vt:lpstr>Data Management Plan – Data Summary</vt:lpstr>
      <vt:lpstr>Data Storage – Online Repository</vt:lpstr>
      <vt:lpstr>That wasn’t so bad… what’s next? </vt:lpstr>
      <vt:lpstr>Deliverables storage – Project website</vt:lpstr>
      <vt:lpstr>Still there’s more?</vt:lpstr>
      <vt:lpstr>Prezentace aplikace PowerPoint</vt:lpstr>
      <vt:lpstr>… Are we done yet?</vt:lpstr>
      <vt:lpstr>Upcoming deliverables and milestones</vt:lpstr>
      <vt:lpstr>Thank you for your attention!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bcechalova</dc:creator>
  <cp:lastModifiedBy>bcechalova</cp:lastModifiedBy>
  <cp:revision>25</cp:revision>
  <cp:lastPrinted>2017-09-20T07:48:49Z</cp:lastPrinted>
  <dcterms:created xsi:type="dcterms:W3CDTF">2018-06-07T06:56:41Z</dcterms:created>
  <dcterms:modified xsi:type="dcterms:W3CDTF">2018-06-07T09:22:30Z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30c869b1-e66d-47ec-bcfa-ff6e03a09ba5</vt:lpwstr>
  </property>
  <property fmtid="{D5CDD505-2E9C-101B-9397-08002B2CF9AE}" pid="3" name="ContentTypeId">
    <vt:lpwstr>0x01010073DFF2A667105F488B2F47DD333AEDDF</vt:lpwstr>
  </property>
</Properties>
</file>