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8" r:id="rId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p:cNvSpPr>
            <a:spLocks noGrp="1"/>
          </p:cNvSpPr>
          <p:nvPr>
            <p:ph type="dt" sz="half" idx="10"/>
          </p:nvPr>
        </p:nvSpPr>
        <p:spPr/>
        <p:txBody>
          <a:bodyPr/>
          <a:lstStyle/>
          <a:p>
            <a:fld id="{61548CDD-1FF3-48A9-952B-41C240BDECDB}" type="datetimeFigureOut">
              <a:rPr lang="en-GB" smtClean="0"/>
              <a:t>02/10/2018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155480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61548CDD-1FF3-48A9-952B-41C240BDECDB}" type="datetimeFigureOut">
              <a:rPr lang="en-GB" smtClean="0"/>
              <a:t>02/10/2018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42262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61548CDD-1FF3-48A9-952B-41C240BDECDB}" type="datetimeFigureOut">
              <a:rPr lang="en-GB" smtClean="0"/>
              <a:t>02/10/2018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4657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61548CDD-1FF3-48A9-952B-41C240BDECDB}" type="datetimeFigureOut">
              <a:rPr lang="en-GB" smtClean="0"/>
              <a:t>02/10/2018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212093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1548CDD-1FF3-48A9-952B-41C240BDECDB}" type="datetimeFigureOut">
              <a:rPr lang="en-GB" smtClean="0"/>
              <a:t>02/10/2018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73471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61548CDD-1FF3-48A9-952B-41C240BDECDB}" type="datetimeFigureOut">
              <a:rPr lang="en-GB" smtClean="0"/>
              <a:t>02/10/2018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12393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61548CDD-1FF3-48A9-952B-41C240BDECDB}" type="datetimeFigureOut">
              <a:rPr lang="en-GB" smtClean="0"/>
              <a:t>02/10/2018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255546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61548CDD-1FF3-48A9-952B-41C240BDECDB}" type="datetimeFigureOut">
              <a:rPr lang="en-GB" smtClean="0"/>
              <a:t>02/10/2018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363802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548CDD-1FF3-48A9-952B-41C240BDECDB}" type="datetimeFigureOut">
              <a:rPr lang="en-GB" smtClean="0"/>
              <a:t>02/10/2018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191623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1548CDD-1FF3-48A9-952B-41C240BDECDB}" type="datetimeFigureOut">
              <a:rPr lang="en-GB" smtClean="0"/>
              <a:t>02/10/2018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33111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1548CDD-1FF3-48A9-952B-41C240BDECDB}" type="datetimeFigureOut">
              <a:rPr lang="en-GB" smtClean="0"/>
              <a:t>02/10/2018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DBDED75-7A7F-42B3-B436-EC854909ED03}" type="slidenum">
              <a:rPr lang="en-GB" smtClean="0"/>
              <a:t>‹#›</a:t>
            </a:fld>
            <a:endParaRPr lang="en-GB"/>
          </a:p>
        </p:txBody>
      </p:sp>
    </p:spTree>
    <p:extLst>
      <p:ext uri="{BB962C8B-B14F-4D97-AF65-F5344CB8AC3E}">
        <p14:creationId xmlns:p14="http://schemas.microsoft.com/office/powerpoint/2010/main" val="114194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48CDD-1FF3-48A9-952B-41C240BDECDB}" type="datetimeFigureOut">
              <a:rPr lang="en-GB" smtClean="0"/>
              <a:t>02/10/2018</a:t>
            </a:fld>
            <a:endParaRPr lang="en-GB"/>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ED75-7A7F-42B3-B436-EC854909ED03}" type="slidenum">
              <a:rPr lang="en-GB" smtClean="0"/>
              <a:t>‹#›</a:t>
            </a:fld>
            <a:endParaRPr lang="en-GB"/>
          </a:p>
        </p:txBody>
      </p:sp>
    </p:spTree>
    <p:extLst>
      <p:ext uri="{BB962C8B-B14F-4D97-AF65-F5344CB8AC3E}">
        <p14:creationId xmlns:p14="http://schemas.microsoft.com/office/powerpoint/2010/main" val="214272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E82B49A-92F2-4B8D-902B-BD8C6318D879}"/>
              </a:ext>
            </a:extLst>
          </p:cNvPr>
          <p:cNvPicPr>
            <a:picLocks noChangeAspect="1"/>
          </p:cNvPicPr>
          <p:nvPr/>
        </p:nvPicPr>
        <p:blipFill>
          <a:blip r:embed="rId2"/>
          <a:stretch>
            <a:fillRect/>
          </a:stretch>
        </p:blipFill>
        <p:spPr>
          <a:xfrm>
            <a:off x="147278" y="2524036"/>
            <a:ext cx="7558088" cy="4225768"/>
          </a:xfrm>
          <a:prstGeom prst="rect">
            <a:avLst/>
          </a:prstGeom>
        </p:spPr>
      </p:pic>
      <p:sp>
        <p:nvSpPr>
          <p:cNvPr id="5" name="TextovéPole 4">
            <a:extLst>
              <a:ext uri="{FF2B5EF4-FFF2-40B4-BE49-F238E27FC236}">
                <a16:creationId xmlns:a16="http://schemas.microsoft.com/office/drawing/2014/main" id="{9EE3B74E-147C-44AB-8192-C8A8DAC64F39}"/>
              </a:ext>
            </a:extLst>
          </p:cNvPr>
          <p:cNvSpPr txBox="1"/>
          <p:nvPr/>
        </p:nvSpPr>
        <p:spPr>
          <a:xfrm>
            <a:off x="932551" y="379026"/>
            <a:ext cx="3341749" cy="2308324"/>
          </a:xfrm>
          <a:prstGeom prst="rect">
            <a:avLst/>
          </a:prstGeom>
          <a:noFill/>
        </p:spPr>
        <p:txBody>
          <a:bodyPr wrap="none" rtlCol="0">
            <a:spAutoFit/>
          </a:bodyPr>
          <a:lstStyle/>
          <a:p>
            <a:r>
              <a:rPr lang="cs-CZ" dirty="0" err="1"/>
              <a:t>Bruker</a:t>
            </a:r>
            <a:r>
              <a:rPr lang="cs-CZ" dirty="0"/>
              <a:t> FTIR Vertex 80v</a:t>
            </a:r>
          </a:p>
          <a:p>
            <a:r>
              <a:rPr lang="cs-CZ" dirty="0" err="1"/>
              <a:t>Light</a:t>
            </a:r>
            <a:r>
              <a:rPr lang="cs-CZ" dirty="0"/>
              <a:t> source: </a:t>
            </a:r>
            <a:r>
              <a:rPr lang="cs-CZ" dirty="0" err="1"/>
              <a:t>Hg-arc</a:t>
            </a:r>
            <a:r>
              <a:rPr lang="cs-CZ" dirty="0"/>
              <a:t> lamp</a:t>
            </a:r>
          </a:p>
          <a:p>
            <a:r>
              <a:rPr lang="cs-CZ" dirty="0" err="1"/>
              <a:t>Beamsplitter</a:t>
            </a:r>
            <a:r>
              <a:rPr lang="cs-CZ" dirty="0"/>
              <a:t>: </a:t>
            </a:r>
            <a:r>
              <a:rPr lang="cs-CZ" dirty="0" err="1"/>
              <a:t>Multilayer</a:t>
            </a:r>
            <a:endParaRPr lang="cs-CZ" dirty="0"/>
          </a:p>
          <a:p>
            <a:r>
              <a:rPr lang="cs-CZ" dirty="0" err="1"/>
              <a:t>Detector</a:t>
            </a:r>
            <a:r>
              <a:rPr lang="cs-CZ" dirty="0"/>
              <a:t>: </a:t>
            </a:r>
            <a:r>
              <a:rPr lang="cs-CZ" dirty="0" err="1"/>
              <a:t>DLaTGS</a:t>
            </a:r>
            <a:endParaRPr lang="cs-CZ" dirty="0"/>
          </a:p>
          <a:p>
            <a:r>
              <a:rPr lang="cs-CZ" dirty="0"/>
              <a:t>AOI: cca 10°</a:t>
            </a:r>
          </a:p>
          <a:p>
            <a:r>
              <a:rPr lang="cs-CZ" dirty="0"/>
              <a:t>Mode: </a:t>
            </a:r>
            <a:r>
              <a:rPr lang="cs-CZ" dirty="0" err="1"/>
              <a:t>Reflectance</a:t>
            </a:r>
            <a:r>
              <a:rPr lang="cs-CZ" dirty="0"/>
              <a:t> (</a:t>
            </a:r>
            <a:r>
              <a:rPr lang="cs-CZ" dirty="0" err="1"/>
              <a:t>vs</a:t>
            </a:r>
            <a:r>
              <a:rPr lang="cs-CZ" dirty="0"/>
              <a:t> Au </a:t>
            </a:r>
            <a:r>
              <a:rPr lang="cs-CZ" dirty="0" err="1"/>
              <a:t>mirror</a:t>
            </a:r>
            <a:r>
              <a:rPr lang="cs-CZ" dirty="0"/>
              <a:t>)</a:t>
            </a:r>
          </a:p>
          <a:p>
            <a:r>
              <a:rPr lang="cs-CZ" dirty="0" err="1"/>
              <a:t>Vacuum</a:t>
            </a:r>
            <a:r>
              <a:rPr lang="cs-CZ" dirty="0"/>
              <a:t>: 1.6 mbar</a:t>
            </a:r>
          </a:p>
          <a:p>
            <a:endParaRPr lang="en-GB" dirty="0"/>
          </a:p>
        </p:txBody>
      </p:sp>
      <p:pic>
        <p:nvPicPr>
          <p:cNvPr id="6" name="Obrázek 5">
            <a:extLst>
              <a:ext uri="{FF2B5EF4-FFF2-40B4-BE49-F238E27FC236}">
                <a16:creationId xmlns:a16="http://schemas.microsoft.com/office/drawing/2014/main" id="{EB31318F-4674-45AF-B87F-6E3A5D184D25}"/>
              </a:ext>
            </a:extLst>
          </p:cNvPr>
          <p:cNvPicPr>
            <a:picLocks noChangeAspect="1"/>
          </p:cNvPicPr>
          <p:nvPr/>
        </p:nvPicPr>
        <p:blipFill>
          <a:blip r:embed="rId3"/>
          <a:stretch>
            <a:fillRect/>
          </a:stretch>
        </p:blipFill>
        <p:spPr>
          <a:xfrm>
            <a:off x="6859534" y="289523"/>
            <a:ext cx="4900247" cy="3466471"/>
          </a:xfrm>
          <a:prstGeom prst="rect">
            <a:avLst/>
          </a:prstGeom>
        </p:spPr>
      </p:pic>
    </p:spTree>
    <p:extLst>
      <p:ext uri="{BB962C8B-B14F-4D97-AF65-F5344CB8AC3E}">
        <p14:creationId xmlns:p14="http://schemas.microsoft.com/office/powerpoint/2010/main" val="270807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232AE2A-A16B-4692-8B7B-53C78C9900D5}"/>
              </a:ext>
            </a:extLst>
          </p:cNvPr>
          <p:cNvSpPr txBox="1"/>
          <p:nvPr/>
        </p:nvSpPr>
        <p:spPr>
          <a:xfrm>
            <a:off x="7385110" y="242798"/>
            <a:ext cx="4273489" cy="2123658"/>
          </a:xfrm>
          <a:prstGeom prst="rect">
            <a:avLst/>
          </a:prstGeom>
          <a:noFill/>
        </p:spPr>
        <p:txBody>
          <a:bodyPr wrap="square" rtlCol="0">
            <a:spAutoFit/>
          </a:bodyPr>
          <a:lstStyle/>
          <a:p>
            <a:r>
              <a:rPr lang="en-GB" sz="1200" dirty="0"/>
              <a:t>Here are raw FTIR reflectance spectra (Bruker Vertex 80v) of the Au mirror (orange), reference Si substrate sample without antennas (grey), and 10 THz antenna array (red). Our samples show strong Fabry-Perot oscillations that we discard by low-pass FFT filtering (corresponding thick lines). Such filtered spectra of the antenna arrays are then divided by the filtered spectrum of the reference to get relative reflectance shown on slides below. Note that dividing by the Au mirror signal gives similar results (apart from small linear background) and that transmittance measurements (not shown) are fully complementary to these results.</a:t>
            </a:r>
          </a:p>
        </p:txBody>
      </p:sp>
      <p:pic>
        <p:nvPicPr>
          <p:cNvPr id="6" name="Obrázek 5">
            <a:extLst>
              <a:ext uri="{FF2B5EF4-FFF2-40B4-BE49-F238E27FC236}">
                <a16:creationId xmlns:a16="http://schemas.microsoft.com/office/drawing/2014/main" id="{DD4BB99F-8FA7-4004-A3AB-087B0FE15BBC}"/>
              </a:ext>
            </a:extLst>
          </p:cNvPr>
          <p:cNvPicPr>
            <a:picLocks noChangeAspect="1"/>
          </p:cNvPicPr>
          <p:nvPr/>
        </p:nvPicPr>
        <p:blipFill rotWithShape="1">
          <a:blip r:embed="rId2"/>
          <a:srcRect t="6332"/>
          <a:stretch/>
        </p:blipFill>
        <p:spPr>
          <a:xfrm>
            <a:off x="3234907" y="2369990"/>
            <a:ext cx="8771356" cy="4365794"/>
          </a:xfrm>
          <a:prstGeom prst="rect">
            <a:avLst/>
          </a:prstGeom>
        </p:spPr>
      </p:pic>
      <p:pic>
        <p:nvPicPr>
          <p:cNvPr id="4" name="Obrázek 3">
            <a:extLst>
              <a:ext uri="{FF2B5EF4-FFF2-40B4-BE49-F238E27FC236}">
                <a16:creationId xmlns:a16="http://schemas.microsoft.com/office/drawing/2014/main" id="{436007D2-F7DC-48C0-B4B1-052CC4C7B422}"/>
              </a:ext>
            </a:extLst>
          </p:cNvPr>
          <p:cNvPicPr>
            <a:picLocks noChangeAspect="1"/>
          </p:cNvPicPr>
          <p:nvPr/>
        </p:nvPicPr>
        <p:blipFill rotWithShape="1">
          <a:blip r:embed="rId3">
            <a:extLst>
              <a:ext uri="{28A0092B-C50C-407E-A947-70E740481C1C}">
                <a14:useLocalDpi xmlns:a14="http://schemas.microsoft.com/office/drawing/2010/main" val="0"/>
              </a:ext>
            </a:extLst>
          </a:blip>
          <a:srcRect l="5934" t="9071" r="11607" b="4459"/>
          <a:stretch/>
        </p:blipFill>
        <p:spPr>
          <a:xfrm>
            <a:off x="533401" y="1637573"/>
            <a:ext cx="6353175" cy="5098211"/>
          </a:xfrm>
          <a:prstGeom prst="rect">
            <a:avLst/>
          </a:prstGeom>
        </p:spPr>
      </p:pic>
    </p:spTree>
    <p:extLst>
      <p:ext uri="{BB962C8B-B14F-4D97-AF65-F5344CB8AC3E}">
        <p14:creationId xmlns:p14="http://schemas.microsoft.com/office/powerpoint/2010/main" val="185424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8E9FCA2-7AE8-4214-85D7-D4A8DF627951}"/>
              </a:ext>
            </a:extLst>
          </p:cNvPr>
          <p:cNvSpPr/>
          <p:nvPr/>
        </p:nvSpPr>
        <p:spPr>
          <a:xfrm>
            <a:off x="120770" y="296672"/>
            <a:ext cx="5469147" cy="6311941"/>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Obrázek 3">
            <a:extLst>
              <a:ext uri="{FF2B5EF4-FFF2-40B4-BE49-F238E27FC236}">
                <a16:creationId xmlns:a16="http://schemas.microsoft.com/office/drawing/2014/main" id="{E93DC2DE-B35F-461E-915D-C1FAB6A47B14}"/>
              </a:ext>
            </a:extLst>
          </p:cNvPr>
          <p:cNvPicPr>
            <a:picLocks noChangeAspect="1"/>
          </p:cNvPicPr>
          <p:nvPr/>
        </p:nvPicPr>
        <p:blipFill>
          <a:blip r:embed="rId2"/>
          <a:stretch>
            <a:fillRect/>
          </a:stretch>
        </p:blipFill>
        <p:spPr>
          <a:xfrm>
            <a:off x="6507699" y="1601689"/>
            <a:ext cx="5016638" cy="3296648"/>
          </a:xfrm>
          <a:prstGeom prst="rect">
            <a:avLst/>
          </a:prstGeom>
        </p:spPr>
      </p:pic>
      <p:pic>
        <p:nvPicPr>
          <p:cNvPr id="6" name="Obrázek 5">
            <a:extLst>
              <a:ext uri="{FF2B5EF4-FFF2-40B4-BE49-F238E27FC236}">
                <a16:creationId xmlns:a16="http://schemas.microsoft.com/office/drawing/2014/main" id="{4E515A55-8B34-4874-A376-CD393C2A346B}"/>
              </a:ext>
            </a:extLst>
          </p:cNvPr>
          <p:cNvPicPr>
            <a:picLocks noChangeAspect="1"/>
          </p:cNvPicPr>
          <p:nvPr/>
        </p:nvPicPr>
        <p:blipFill>
          <a:blip r:embed="rId3"/>
          <a:stretch>
            <a:fillRect/>
          </a:stretch>
        </p:blipFill>
        <p:spPr>
          <a:xfrm>
            <a:off x="1132576" y="418795"/>
            <a:ext cx="3726921" cy="3010205"/>
          </a:xfrm>
          <a:prstGeom prst="rect">
            <a:avLst/>
          </a:prstGeom>
        </p:spPr>
      </p:pic>
      <p:pic>
        <p:nvPicPr>
          <p:cNvPr id="7" name="Obrázek 6">
            <a:extLst>
              <a:ext uri="{FF2B5EF4-FFF2-40B4-BE49-F238E27FC236}">
                <a16:creationId xmlns:a16="http://schemas.microsoft.com/office/drawing/2014/main" id="{D7683CA8-447B-4924-8D8A-BBC699942142}"/>
              </a:ext>
            </a:extLst>
          </p:cNvPr>
          <p:cNvPicPr>
            <a:picLocks noChangeAspect="1"/>
          </p:cNvPicPr>
          <p:nvPr/>
        </p:nvPicPr>
        <p:blipFill rotWithShape="1">
          <a:blip r:embed="rId4"/>
          <a:srcRect l="42455" t="40652" r="11046" b="30731"/>
          <a:stretch/>
        </p:blipFill>
        <p:spPr>
          <a:xfrm>
            <a:off x="7703392" y="296672"/>
            <a:ext cx="2625252" cy="1225118"/>
          </a:xfrm>
          <a:prstGeom prst="rect">
            <a:avLst/>
          </a:prstGeom>
        </p:spPr>
      </p:pic>
      <p:sp>
        <p:nvSpPr>
          <p:cNvPr id="2" name="Obdélník 1">
            <a:extLst>
              <a:ext uri="{FF2B5EF4-FFF2-40B4-BE49-F238E27FC236}">
                <a16:creationId xmlns:a16="http://schemas.microsoft.com/office/drawing/2014/main" id="{1557F706-3F73-4163-BFDC-262207290C08}"/>
              </a:ext>
            </a:extLst>
          </p:cNvPr>
          <p:cNvSpPr/>
          <p:nvPr/>
        </p:nvSpPr>
        <p:spPr>
          <a:xfrm>
            <a:off x="6893936" y="5061317"/>
            <a:ext cx="4443204" cy="369332"/>
          </a:xfrm>
          <a:prstGeom prst="rect">
            <a:avLst/>
          </a:prstGeom>
        </p:spPr>
        <p:txBody>
          <a:bodyPr wrap="none">
            <a:spAutoFit/>
          </a:bodyPr>
          <a:lstStyle/>
          <a:p>
            <a:r>
              <a:rPr lang="en-GB" dirty="0">
                <a:latin typeface="Noto Sans"/>
                <a:ea typeface="Calibri" panose="020F0502020204030204" pitchFamily="34" charset="0"/>
                <a:cs typeface="Calibri" panose="020F0502020204030204" pitchFamily="34" charset="0"/>
              </a:rPr>
              <a:t>substrate: FZ Si 100, resistivity 300 - 500 </a:t>
            </a:r>
            <a:r>
              <a:rPr lang="en-GB" dirty="0" err="1">
                <a:latin typeface="Symbol" panose="05050102010706020507" pitchFamily="18" charset="2"/>
                <a:ea typeface="Calibri" panose="020F0502020204030204" pitchFamily="34" charset="0"/>
                <a:cs typeface="Calibri" panose="020F0502020204030204" pitchFamily="34" charset="0"/>
              </a:rPr>
              <a:t>W</a:t>
            </a:r>
            <a:r>
              <a:rPr lang="en-GB" dirty="0" err="1">
                <a:latin typeface="Noto Sans"/>
                <a:ea typeface="Calibri" panose="020F0502020204030204" pitchFamily="34" charset="0"/>
                <a:cs typeface="Calibri" panose="020F0502020204030204" pitchFamily="34" charset="0"/>
              </a:rPr>
              <a:t>cm</a:t>
            </a:r>
            <a:endParaRPr lang="en-GB" dirty="0">
              <a:latin typeface="Noto Sans"/>
              <a:ea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37511882-8370-4759-9CDA-ACB3555273C6}"/>
              </a:ext>
            </a:extLst>
          </p:cNvPr>
          <p:cNvSpPr/>
          <p:nvPr/>
        </p:nvSpPr>
        <p:spPr>
          <a:xfrm>
            <a:off x="6216770" y="297170"/>
            <a:ext cx="5469147" cy="5258739"/>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Přímá spojnice se šipkou 8">
            <a:extLst>
              <a:ext uri="{FF2B5EF4-FFF2-40B4-BE49-F238E27FC236}">
                <a16:creationId xmlns:a16="http://schemas.microsoft.com/office/drawing/2014/main" id="{BC3B3166-F087-4D21-B4E1-B8F1F36510CC}"/>
              </a:ext>
            </a:extLst>
          </p:cNvPr>
          <p:cNvCxnSpPr>
            <a:cxnSpLocks/>
          </p:cNvCxnSpPr>
          <p:nvPr/>
        </p:nvCxnSpPr>
        <p:spPr>
          <a:xfrm>
            <a:off x="5698815" y="2926540"/>
            <a:ext cx="3971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9C972195-045D-4E29-AF0F-7FF8DBC6A207}"/>
              </a:ext>
            </a:extLst>
          </p:cNvPr>
          <p:cNvSpPr txBox="1"/>
          <p:nvPr/>
        </p:nvSpPr>
        <p:spPr>
          <a:xfrm>
            <a:off x="1790097" y="5653571"/>
            <a:ext cx="2166491" cy="276999"/>
          </a:xfrm>
          <a:prstGeom prst="rect">
            <a:avLst/>
          </a:prstGeom>
          <a:noFill/>
        </p:spPr>
        <p:txBody>
          <a:bodyPr wrap="none" rtlCol="0">
            <a:spAutoFit/>
          </a:bodyPr>
          <a:lstStyle/>
          <a:p>
            <a:r>
              <a:rPr lang="en-GB" sz="1200" dirty="0"/>
              <a:t>Based on numerical simulations</a:t>
            </a:r>
          </a:p>
        </p:txBody>
      </p:sp>
      <p:sp>
        <p:nvSpPr>
          <p:cNvPr id="13" name="TextovéPole 12">
            <a:extLst>
              <a:ext uri="{FF2B5EF4-FFF2-40B4-BE49-F238E27FC236}">
                <a16:creationId xmlns:a16="http://schemas.microsoft.com/office/drawing/2014/main" id="{E32E3B73-D3E2-4D3C-A4A5-DE30B45373D3}"/>
              </a:ext>
            </a:extLst>
          </p:cNvPr>
          <p:cNvSpPr txBox="1"/>
          <p:nvPr/>
        </p:nvSpPr>
        <p:spPr>
          <a:xfrm>
            <a:off x="7117600" y="5635808"/>
            <a:ext cx="4219540" cy="646331"/>
          </a:xfrm>
          <a:prstGeom prst="rect">
            <a:avLst/>
          </a:prstGeom>
          <a:noFill/>
        </p:spPr>
        <p:txBody>
          <a:bodyPr wrap="square" rtlCol="0">
            <a:spAutoFit/>
          </a:bodyPr>
          <a:lstStyle/>
          <a:p>
            <a:r>
              <a:rPr lang="en-GB" sz="1200" dirty="0"/>
              <a:t>Nine arrays of gold nanoantennas for FTIR experiments were designed and fabricated for three frequencies (1, 3, 10 THz) and three pitches (1.5, 2, 4 </a:t>
            </a:r>
            <a:r>
              <a:rPr lang="en-GB" sz="1200" dirty="0" err="1">
                <a:latin typeface="Symbol" panose="05050102010706020507" pitchFamily="18" charset="2"/>
              </a:rPr>
              <a:t>D</a:t>
            </a:r>
            <a:r>
              <a:rPr lang="en-GB" sz="1200" dirty="0" err="1"/>
              <a:t>x</a:t>
            </a:r>
            <a:r>
              <a:rPr lang="en-GB" sz="1200" dirty="0"/>
              <a:t>/</a:t>
            </a:r>
            <a:r>
              <a:rPr lang="en-GB" sz="1200" dirty="0" err="1">
                <a:latin typeface="Symbol" panose="05050102010706020507" pitchFamily="18" charset="2"/>
              </a:rPr>
              <a:t>D</a:t>
            </a:r>
            <a:r>
              <a:rPr lang="en-GB" sz="1200" dirty="0" err="1"/>
              <a:t>y</a:t>
            </a:r>
            <a:r>
              <a:rPr lang="en-GB" sz="1200" dirty="0"/>
              <a:t>)</a:t>
            </a:r>
          </a:p>
        </p:txBody>
      </p:sp>
      <p:pic>
        <p:nvPicPr>
          <p:cNvPr id="5" name="Obrázek 4">
            <a:extLst>
              <a:ext uri="{FF2B5EF4-FFF2-40B4-BE49-F238E27FC236}">
                <a16:creationId xmlns:a16="http://schemas.microsoft.com/office/drawing/2014/main" id="{10A886B5-F9A9-41E0-BC1E-472748E37CF7}"/>
              </a:ext>
            </a:extLst>
          </p:cNvPr>
          <p:cNvPicPr>
            <a:picLocks noChangeAspect="1"/>
          </p:cNvPicPr>
          <p:nvPr/>
        </p:nvPicPr>
        <p:blipFill>
          <a:blip r:embed="rId5"/>
          <a:stretch>
            <a:fillRect/>
          </a:stretch>
        </p:blipFill>
        <p:spPr>
          <a:xfrm>
            <a:off x="1233820" y="3561742"/>
            <a:ext cx="3652699" cy="3010204"/>
          </a:xfrm>
          <a:prstGeom prst="rect">
            <a:avLst/>
          </a:prstGeom>
        </p:spPr>
      </p:pic>
      <p:sp>
        <p:nvSpPr>
          <p:cNvPr id="10" name="Obdélník 9">
            <a:extLst>
              <a:ext uri="{FF2B5EF4-FFF2-40B4-BE49-F238E27FC236}">
                <a16:creationId xmlns:a16="http://schemas.microsoft.com/office/drawing/2014/main" id="{4B0D209E-7A3F-472F-AC5F-9B6A3BF0331A}"/>
              </a:ext>
            </a:extLst>
          </p:cNvPr>
          <p:cNvSpPr/>
          <p:nvPr/>
        </p:nvSpPr>
        <p:spPr>
          <a:xfrm>
            <a:off x="11872" y="-16908"/>
            <a:ext cx="4268604" cy="369332"/>
          </a:xfrm>
          <a:prstGeom prst="rect">
            <a:avLst/>
          </a:prstGeom>
        </p:spPr>
        <p:txBody>
          <a:bodyPr wrap="none">
            <a:spAutoFit/>
          </a:bodyPr>
          <a:lstStyle/>
          <a:p>
            <a:r>
              <a:rPr lang="en-GB" dirty="0"/>
              <a:t>2018-03-21 </a:t>
            </a:r>
            <a:r>
              <a:rPr lang="en-GB" dirty="0" err="1"/>
              <a:t>Diabolo</a:t>
            </a:r>
            <a:r>
              <a:rPr lang="en-GB" dirty="0"/>
              <a:t> PETER FTIR</a:t>
            </a:r>
            <a:r>
              <a:rPr lang="cs-CZ" dirty="0"/>
              <a:t> </a:t>
            </a:r>
            <a:r>
              <a:rPr lang="cs-CZ" dirty="0" err="1"/>
              <a:t>Simulations</a:t>
            </a:r>
            <a:endParaRPr lang="en-GB" dirty="0"/>
          </a:p>
        </p:txBody>
      </p:sp>
    </p:spTree>
    <p:extLst>
      <p:ext uri="{BB962C8B-B14F-4D97-AF65-F5344CB8AC3E}">
        <p14:creationId xmlns:p14="http://schemas.microsoft.com/office/powerpoint/2010/main" val="350344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5E76904-4C49-4446-A022-9FE2C98EC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0" y="1500411"/>
            <a:ext cx="4703660" cy="3599411"/>
          </a:xfrm>
          <a:prstGeom prst="rect">
            <a:avLst/>
          </a:prstGeom>
        </p:spPr>
      </p:pic>
      <p:pic>
        <p:nvPicPr>
          <p:cNvPr id="5" name="Obrázek 4">
            <a:extLst>
              <a:ext uri="{FF2B5EF4-FFF2-40B4-BE49-F238E27FC236}">
                <a16:creationId xmlns:a16="http://schemas.microsoft.com/office/drawing/2014/main" id="{F46FAF69-76A6-4E16-96E0-CD5C77B7CE5D}"/>
              </a:ext>
            </a:extLst>
          </p:cNvPr>
          <p:cNvPicPr>
            <a:picLocks noChangeAspect="1"/>
          </p:cNvPicPr>
          <p:nvPr/>
        </p:nvPicPr>
        <p:blipFill rotWithShape="1">
          <a:blip r:embed="rId3">
            <a:extLst>
              <a:ext uri="{28A0092B-C50C-407E-A947-70E740481C1C}">
                <a14:useLocalDpi xmlns:a14="http://schemas.microsoft.com/office/drawing/2010/main" val="0"/>
              </a:ext>
            </a:extLst>
          </a:blip>
          <a:srcRect l="11393"/>
          <a:stretch/>
        </p:blipFill>
        <p:spPr>
          <a:xfrm>
            <a:off x="4370272" y="1500411"/>
            <a:ext cx="4289592" cy="3704652"/>
          </a:xfrm>
          <a:prstGeom prst="rect">
            <a:avLst/>
          </a:prstGeom>
        </p:spPr>
      </p:pic>
      <p:pic>
        <p:nvPicPr>
          <p:cNvPr id="6" name="Obrázek 5">
            <a:extLst>
              <a:ext uri="{FF2B5EF4-FFF2-40B4-BE49-F238E27FC236}">
                <a16:creationId xmlns:a16="http://schemas.microsoft.com/office/drawing/2014/main" id="{7D74FE9C-92E2-461D-9152-96E9CBFB2161}"/>
              </a:ext>
            </a:extLst>
          </p:cNvPr>
          <p:cNvPicPr>
            <a:picLocks noChangeAspect="1"/>
          </p:cNvPicPr>
          <p:nvPr/>
        </p:nvPicPr>
        <p:blipFill rotWithShape="1">
          <a:blip r:embed="rId4">
            <a:extLst>
              <a:ext uri="{28A0092B-C50C-407E-A947-70E740481C1C}">
                <a14:useLocalDpi xmlns:a14="http://schemas.microsoft.com/office/drawing/2010/main" val="0"/>
              </a:ext>
            </a:extLst>
          </a:blip>
          <a:srcRect l="12032" r="8995"/>
          <a:stretch/>
        </p:blipFill>
        <p:spPr>
          <a:xfrm>
            <a:off x="8206826" y="1500411"/>
            <a:ext cx="3823260" cy="3704653"/>
          </a:xfrm>
          <a:prstGeom prst="rect">
            <a:avLst/>
          </a:prstGeom>
        </p:spPr>
      </p:pic>
      <p:sp>
        <p:nvSpPr>
          <p:cNvPr id="7" name="Obdélník 6">
            <a:extLst>
              <a:ext uri="{FF2B5EF4-FFF2-40B4-BE49-F238E27FC236}">
                <a16:creationId xmlns:a16="http://schemas.microsoft.com/office/drawing/2014/main" id="{E22D5344-A0CB-4BD9-A229-4243B9276F7A}"/>
              </a:ext>
            </a:extLst>
          </p:cNvPr>
          <p:cNvSpPr/>
          <p:nvPr/>
        </p:nvSpPr>
        <p:spPr>
          <a:xfrm>
            <a:off x="11872" y="-16908"/>
            <a:ext cx="3126177" cy="369332"/>
          </a:xfrm>
          <a:prstGeom prst="rect">
            <a:avLst/>
          </a:prstGeom>
        </p:spPr>
        <p:txBody>
          <a:bodyPr wrap="none">
            <a:spAutoFit/>
          </a:bodyPr>
          <a:lstStyle/>
          <a:p>
            <a:r>
              <a:rPr lang="en-GB" dirty="0"/>
              <a:t>2018-03-21 </a:t>
            </a:r>
            <a:r>
              <a:rPr lang="en-GB" dirty="0" err="1"/>
              <a:t>Diabolo</a:t>
            </a:r>
            <a:r>
              <a:rPr lang="en-GB" dirty="0"/>
              <a:t> PETER FTIR</a:t>
            </a:r>
          </a:p>
        </p:txBody>
      </p:sp>
    </p:spTree>
    <p:extLst>
      <p:ext uri="{BB962C8B-B14F-4D97-AF65-F5344CB8AC3E}">
        <p14:creationId xmlns:p14="http://schemas.microsoft.com/office/powerpoint/2010/main" val="372759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A03217A-E26C-49CA-B2A2-FF70EA49F8A8}"/>
              </a:ext>
            </a:extLst>
          </p:cNvPr>
          <p:cNvSpPr/>
          <p:nvPr/>
        </p:nvSpPr>
        <p:spPr>
          <a:xfrm>
            <a:off x="0" y="0"/>
            <a:ext cx="4198842" cy="369332"/>
          </a:xfrm>
          <a:prstGeom prst="rect">
            <a:avLst/>
          </a:prstGeom>
        </p:spPr>
        <p:txBody>
          <a:bodyPr wrap="none">
            <a:spAutoFit/>
          </a:bodyPr>
          <a:lstStyle/>
          <a:p>
            <a:r>
              <a:rPr lang="en-GB" dirty="0"/>
              <a:t>2018-</a:t>
            </a:r>
            <a:r>
              <a:rPr lang="cs-CZ" dirty="0"/>
              <a:t>10</a:t>
            </a:r>
            <a:r>
              <a:rPr lang="en-GB" dirty="0"/>
              <a:t>-</a:t>
            </a:r>
            <a:r>
              <a:rPr lang="cs-CZ" dirty="0"/>
              <a:t>01</a:t>
            </a:r>
            <a:r>
              <a:rPr lang="en-GB" dirty="0"/>
              <a:t> </a:t>
            </a:r>
            <a:r>
              <a:rPr lang="cs-CZ" dirty="0"/>
              <a:t>2.5THz </a:t>
            </a:r>
            <a:r>
              <a:rPr lang="en-GB" dirty="0" err="1"/>
              <a:t>Diabolo</a:t>
            </a:r>
            <a:r>
              <a:rPr lang="en-GB" dirty="0"/>
              <a:t> Antenna</a:t>
            </a:r>
            <a:r>
              <a:rPr lang="cs-CZ" dirty="0"/>
              <a:t> </a:t>
            </a:r>
            <a:r>
              <a:rPr lang="cs-CZ" dirty="0" err="1"/>
              <a:t>arrays</a:t>
            </a:r>
            <a:endParaRPr lang="en-GB" dirty="0"/>
          </a:p>
        </p:txBody>
      </p:sp>
      <p:pic>
        <p:nvPicPr>
          <p:cNvPr id="6" name="Obrázek 5" descr="Obsah obrázku text, mapa&#10;&#10;Popis vygenerován s velmi vysokou mírou spolehlivosti">
            <a:extLst>
              <a:ext uri="{FF2B5EF4-FFF2-40B4-BE49-F238E27FC236}">
                <a16:creationId xmlns:a16="http://schemas.microsoft.com/office/drawing/2014/main" id="{7902EBA2-B9EF-4996-9C70-53F006917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198" y="678440"/>
            <a:ext cx="6026288" cy="5323753"/>
          </a:xfrm>
          <a:prstGeom prst="rect">
            <a:avLst/>
          </a:prstGeom>
        </p:spPr>
      </p:pic>
      <p:pic>
        <p:nvPicPr>
          <p:cNvPr id="8" name="Obrázek 7" descr="Obsah obrázku text, mapa&#10;&#10;Popis vygenerován s velmi vysokou mírou spolehlivosti">
            <a:extLst>
              <a:ext uri="{FF2B5EF4-FFF2-40B4-BE49-F238E27FC236}">
                <a16:creationId xmlns:a16="http://schemas.microsoft.com/office/drawing/2014/main" id="{0FD73BF4-89C4-4A23-8ACE-967B68CA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32" y="678441"/>
            <a:ext cx="6026288" cy="5323753"/>
          </a:xfrm>
          <a:prstGeom prst="rect">
            <a:avLst/>
          </a:prstGeom>
        </p:spPr>
      </p:pic>
    </p:spTree>
    <p:extLst>
      <p:ext uri="{BB962C8B-B14F-4D97-AF65-F5344CB8AC3E}">
        <p14:creationId xmlns:p14="http://schemas.microsoft.com/office/powerpoint/2010/main" val="4098383203"/>
      </p:ext>
    </p:extLst>
  </p:cSld>
  <p:clrMapOvr>
    <a:masterClrMapping/>
  </p:clrMapOvr>
</p:sld>
</file>

<file path=ppt/theme/theme1.xml><?xml version="1.0" encoding="utf-8"?>
<a:theme xmlns:a="http://schemas.openxmlformats.org/drawingml/2006/main" name="Motiv1">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1" id="{ADFC7D1A-B095-4B07-9D67-CA5EF0C676D6}" vid="{86F084D4-F30B-4DEE-8111-CE34646308AE}"/>
    </a:ext>
  </a:extLst>
</a:theme>
</file>

<file path=docProps/app.xml><?xml version="1.0" encoding="utf-8"?>
<Properties xmlns="http://schemas.openxmlformats.org/officeDocument/2006/extended-properties" xmlns:vt="http://schemas.openxmlformats.org/officeDocument/2006/docPropsVTypes">
  <Template>Default Theme</Template>
  <TotalTime>23</TotalTime>
  <Words>212</Words>
  <Application>Microsoft Office PowerPoint</Application>
  <PresentationFormat>Širokoúhlá obrazovka</PresentationFormat>
  <Paragraphs>14</Paragraphs>
  <Slides>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vt:i4>
      </vt:variant>
    </vt:vector>
  </HeadingPairs>
  <TitlesOfParts>
    <vt:vector size="11" baseType="lpstr">
      <vt:lpstr>Arial</vt:lpstr>
      <vt:lpstr>Calibri</vt:lpstr>
      <vt:lpstr>Calibri Light</vt:lpstr>
      <vt:lpstr>Noto Sans</vt:lpstr>
      <vt:lpstr>Symbol</vt:lpstr>
      <vt:lpstr>Motiv1</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Filip Ligmajer</dc:creator>
  <cp:lastModifiedBy>Filip Ligmajer</cp:lastModifiedBy>
  <cp:revision>3</cp:revision>
  <dcterms:created xsi:type="dcterms:W3CDTF">2018-10-02T13:43:18Z</dcterms:created>
  <dcterms:modified xsi:type="dcterms:W3CDTF">2018-10-02T14:06:54Z</dcterms:modified>
</cp:coreProperties>
</file>