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11" r:id="rId2"/>
    <p:sldId id="322" r:id="rId3"/>
    <p:sldId id="304" r:id="rId4"/>
    <p:sldId id="312" r:id="rId5"/>
    <p:sldId id="319" r:id="rId6"/>
    <p:sldId id="327" r:id="rId7"/>
    <p:sldId id="333" r:id="rId8"/>
    <p:sldId id="328" r:id="rId9"/>
    <p:sldId id="335" r:id="rId10"/>
    <p:sldId id="336" r:id="rId11"/>
  </p:sldIdLst>
  <p:sldSz cx="9144000" cy="6858000" type="screen4x3"/>
  <p:notesSz cx="6858000" cy="9144000"/>
  <p:defaultTextStyle>
    <a:defPPr>
      <a:defRPr lang="en-US"/>
    </a:defPPr>
    <a:lvl1pPr marL="0" algn="l" defTabSz="85587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7939" algn="l" defTabSz="85587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55878" algn="l" defTabSz="85587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83818" algn="l" defTabSz="85587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11757" algn="l" defTabSz="85587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39696" algn="l" defTabSz="85587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67635" algn="l" defTabSz="85587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95574" algn="l" defTabSz="85587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23514" algn="l" defTabSz="85587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EFF"/>
    <a:srgbClr val="323232"/>
    <a:srgbClr val="004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39" autoAdjust="0"/>
    <p:restoredTop sz="90262" autoAdjust="0"/>
  </p:normalViewPr>
  <p:slideViewPr>
    <p:cSldViewPr snapToGrid="0">
      <p:cViewPr varScale="1">
        <p:scale>
          <a:sx n="44" d="100"/>
          <a:sy n="44" d="100"/>
        </p:scale>
        <p:origin x="1066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68313" y="243069"/>
            <a:ext cx="5903912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en-US" b="1" smtClean="0"/>
              <a:t>Titel der Präsentation</a:t>
            </a:r>
            <a:endParaRPr lang="en-US" b="1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483506" y="8777812"/>
            <a:ext cx="648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D939AFC4-1159-40E9-994D-A19F608D9FC4}" type="datetime1">
              <a:rPr lang="de-DE" sz="800" smtClean="0"/>
              <a:pPr algn="l"/>
              <a:t>17.09.2019</a:t>
            </a:fld>
            <a:endParaRPr lang="en-US" sz="8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68313" y="8777813"/>
            <a:ext cx="4500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r>
              <a:rPr lang="en-US" sz="800" smtClean="0"/>
              <a:t>Universität Stuttgart</a:t>
            </a:r>
            <a:endParaRPr lang="en-US" sz="80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6270195" y="8777813"/>
            <a:ext cx="360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EE9A79A6-2547-4C8F-B0ED-316280A1A122}" type="slidenum">
              <a:rPr lang="en-US" sz="800" smtClean="0"/>
              <a:pPr algn="l"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561533372"/>
      </p:ext>
    </p:extLst>
  </p:cSld>
  <p:clrMap bg1="lt1" tx1="dk1" bg2="lt2" tx2="dk2" accent1="accent1" accent2="accent2" accent3="accent3" accent4="accent4" accent5="accent5" accent6="accent6" hlink="hlink" folHlink="folHlink"/>
  <p:hf/>
  <p:extLst mod="1"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401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68000" y="244800"/>
            <a:ext cx="5904000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der </a:t>
            </a:r>
            <a:r>
              <a:rPr lang="en-US" dirty="0" err="1" smtClean="0"/>
              <a:t>Präsentation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482800" y="8776800"/>
            <a:ext cx="648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/>
            </a:lvl1pPr>
          </a:lstStyle>
          <a:p>
            <a:fld id="{963508CB-B49C-411D-815C-CB0F1C19C0B3}" type="datetime1">
              <a:rPr lang="de-DE" smtClean="0"/>
              <a:pPr/>
              <a:t>17.09.2019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009650"/>
            <a:ext cx="4114800" cy="30861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68313" y="4400550"/>
            <a:ext cx="5903912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68000" y="8776800"/>
            <a:ext cx="4500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/>
            </a:lvl1pPr>
          </a:lstStyle>
          <a:p>
            <a:r>
              <a:rPr lang="en-US" dirty="0" err="1" smtClean="0"/>
              <a:t>Universität</a:t>
            </a:r>
            <a:r>
              <a:rPr lang="en-US" dirty="0" smtClean="0"/>
              <a:t>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271200" y="8776800"/>
            <a:ext cx="360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/>
            </a:lvl1pPr>
          </a:lstStyle>
          <a:p>
            <a:fld id="{05DD1DF0-DD4E-4B0C-B0FD-D16D9D2A97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8570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217170" indent="-217170" algn="l" defTabSz="855878" rtl="0" eaLnBrk="1" latinLnBrk="0" hangingPunct="1">
      <a:lnSpc>
        <a:spcPct val="120000"/>
      </a:lnSpc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0530" indent="-213360" algn="l" defTabSz="855878" rtl="0" eaLnBrk="1" latinLnBrk="0" hangingPunct="1">
      <a:lnSpc>
        <a:spcPct val="120000"/>
      </a:lnSpc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45796" indent="-215266" algn="l" defTabSz="855878" rtl="0" eaLnBrk="1" latinLnBrk="0" hangingPunct="1">
      <a:lnSpc>
        <a:spcPct val="120000"/>
      </a:lnSpc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62966" indent="-217170" algn="l" defTabSz="855878" rtl="0" eaLnBrk="1" latinLnBrk="0" hangingPunct="1">
      <a:lnSpc>
        <a:spcPct val="120000"/>
      </a:lnSpc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076326" indent="-213360" algn="l" defTabSz="855878" rtl="0" eaLnBrk="1" latinLnBrk="0" hangingPunct="1">
      <a:lnSpc>
        <a:spcPct val="120000"/>
      </a:lnSpc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39696" algn="l" defTabSz="85587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67635" algn="l" defTabSz="85587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95574" algn="l" defTabSz="85587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23514" algn="l" defTabSz="85587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401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Titel der Präsentation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3508CB-B49C-411D-815C-CB0F1C19C0B3}" type="datetime1">
              <a:rPr lang="de-DE" smtClean="0"/>
              <a:pPr/>
              <a:t>17.09.2019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Universität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1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Titel der Präsentation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3508CB-B49C-411D-815C-CB0F1C19C0B3}" type="datetime1">
              <a:rPr lang="de-DE" smtClean="0"/>
              <a:pPr/>
              <a:t>17.09.2019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Universität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28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Titel der Präsentation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3508CB-B49C-411D-815C-CB0F1C19C0B3}" type="datetime1">
              <a:rPr lang="de-DE" smtClean="0"/>
              <a:pPr/>
              <a:t>17.09.2019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Universität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2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4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1" y="413435"/>
            <a:ext cx="2563285" cy="518398"/>
          </a:xfrm>
          <a:prstGeom prst="rect">
            <a:avLst/>
          </a:prstGeom>
        </p:spPr>
      </p:pic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1657351"/>
            <a:ext cx="9144000" cy="5202810"/>
          </a:xfrm>
          <a:solidFill>
            <a:schemeClr val="bg1">
              <a:lumMod val="85000"/>
            </a:schemeClr>
          </a:solidFill>
        </p:spPr>
        <p:txBody>
          <a:bodyPr lIns="86400"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8970" y="1439632"/>
            <a:ext cx="4320000" cy="4320000"/>
          </a:xfrm>
          <a:prstGeom prst="ellipse">
            <a:avLst/>
          </a:prstGeom>
          <a:solidFill>
            <a:schemeClr val="tx1"/>
          </a:solidFill>
        </p:spPr>
        <p:txBody>
          <a:bodyPr wrap="square" lIns="0" tIns="0" rIns="0" bIns="1512000" anchor="b" anchorCtr="0">
            <a:noAutofit/>
          </a:bodyPr>
          <a:lstStyle>
            <a:lvl1pPr marL="0" indent="0" algn="l">
              <a:lnSpc>
                <a:spcPct val="90000"/>
              </a:lnSpc>
              <a:defRPr sz="29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durch Klicken </a:t>
            </a:r>
            <a:br>
              <a:rPr lang="de-DE" dirty="0" smtClean="0"/>
            </a:br>
            <a:r>
              <a:rPr lang="de-DE" dirty="0" smtClean="0"/>
              <a:t>hinzufügen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0141" y="4345920"/>
            <a:ext cx="3240688" cy="51408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2874" indent="0" algn="ctr">
              <a:buNone/>
              <a:defRPr sz="1500"/>
            </a:lvl2pPr>
            <a:lvl3pPr marL="685745" indent="0" algn="ctr">
              <a:buNone/>
              <a:defRPr sz="1400"/>
            </a:lvl3pPr>
            <a:lvl4pPr marL="1028618" indent="0" algn="ctr">
              <a:buNone/>
              <a:defRPr sz="1200"/>
            </a:lvl4pPr>
            <a:lvl5pPr marL="1371490" indent="0" algn="ctr">
              <a:buNone/>
              <a:defRPr sz="1200"/>
            </a:lvl5pPr>
            <a:lvl6pPr marL="1714363" indent="0" algn="ctr">
              <a:buNone/>
              <a:defRPr sz="1200"/>
            </a:lvl6pPr>
            <a:lvl7pPr marL="2057234" indent="0" algn="ctr">
              <a:buNone/>
              <a:defRPr sz="1200"/>
            </a:lvl7pPr>
            <a:lvl8pPr marL="2400108" indent="0" algn="ctr">
              <a:buNone/>
              <a:defRPr sz="1200"/>
            </a:lvl8pPr>
            <a:lvl9pPr marL="2742982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163554" y="4890240"/>
            <a:ext cx="1522304" cy="1522304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Vorname </a:t>
            </a:r>
            <a:br>
              <a:rPr lang="de-DE" dirty="0" smtClean="0"/>
            </a:br>
            <a:r>
              <a:rPr lang="de-DE" dirty="0" smtClean="0"/>
              <a:t>Name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3" t="1" b="-1"/>
          <a:stretch/>
        </p:blipFill>
        <p:spPr>
          <a:xfrm>
            <a:off x="1097281" y="787692"/>
            <a:ext cx="1954165" cy="20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3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3" y="1657350"/>
            <a:ext cx="4176860" cy="44500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4895688" y="1657350"/>
            <a:ext cx="3780000" cy="445008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7339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6"/>
          </p:nvPr>
        </p:nvSpPr>
        <p:spPr>
          <a:xfrm>
            <a:off x="3240000" y="1657349"/>
            <a:ext cx="3240000" cy="259710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7"/>
          </p:nvPr>
        </p:nvSpPr>
        <p:spPr>
          <a:xfrm>
            <a:off x="3240000" y="4258036"/>
            <a:ext cx="3240000" cy="25999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8"/>
          </p:nvPr>
        </p:nvSpPr>
        <p:spPr>
          <a:xfrm>
            <a:off x="6480000" y="1657351"/>
            <a:ext cx="2664000" cy="52006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9"/>
          </p:nvPr>
        </p:nvSpPr>
        <p:spPr>
          <a:xfrm>
            <a:off x="0" y="1657349"/>
            <a:ext cx="3240000" cy="259710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20"/>
          </p:nvPr>
        </p:nvSpPr>
        <p:spPr>
          <a:xfrm>
            <a:off x="0" y="4258036"/>
            <a:ext cx="3240000" cy="25999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232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runden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82225" y="1338447"/>
            <a:ext cx="1229531" cy="122953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1926510" y="1461930"/>
            <a:ext cx="5936400" cy="982562"/>
          </a:xfrm>
        </p:spPr>
        <p:txBody>
          <a:bodyPr anchor="ctr"/>
          <a:lstStyle>
            <a:lvl1pPr marL="0" indent="0">
              <a:buNone/>
              <a:defRPr sz="17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1" name="Bildplatzhalter 7"/>
          <p:cNvSpPr>
            <a:spLocks noGrp="1"/>
          </p:cNvSpPr>
          <p:nvPr>
            <p:ph type="pic" sz="quarter" idx="17"/>
          </p:nvPr>
        </p:nvSpPr>
        <p:spPr>
          <a:xfrm>
            <a:off x="482225" y="3066823"/>
            <a:ext cx="1229531" cy="122953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18"/>
          </p:nvPr>
        </p:nvSpPr>
        <p:spPr>
          <a:xfrm>
            <a:off x="1926510" y="3190306"/>
            <a:ext cx="5936400" cy="982562"/>
          </a:xfrm>
        </p:spPr>
        <p:txBody>
          <a:bodyPr anchor="ctr"/>
          <a:lstStyle>
            <a:lvl1pPr marL="0" indent="0">
              <a:buNone/>
              <a:defRPr sz="17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Bildplatzhalter 7"/>
          <p:cNvSpPr>
            <a:spLocks noGrp="1"/>
          </p:cNvSpPr>
          <p:nvPr>
            <p:ph type="pic" sz="quarter" idx="19"/>
          </p:nvPr>
        </p:nvSpPr>
        <p:spPr>
          <a:xfrm>
            <a:off x="482225" y="4795199"/>
            <a:ext cx="1229531" cy="122953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20"/>
          </p:nvPr>
        </p:nvSpPr>
        <p:spPr>
          <a:xfrm>
            <a:off x="1926510" y="4918683"/>
            <a:ext cx="5936400" cy="982562"/>
          </a:xfrm>
        </p:spPr>
        <p:txBody>
          <a:bodyPr anchor="ctr"/>
          <a:lstStyle>
            <a:lvl1pPr marL="0" indent="0">
              <a:buNone/>
              <a:defRPr sz="17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442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eckigen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76250" y="1338448"/>
            <a:ext cx="1728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21"/>
          </p:nvPr>
        </p:nvSpPr>
        <p:spPr>
          <a:xfrm>
            <a:off x="476250" y="3073519"/>
            <a:ext cx="1728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23"/>
          </p:nvPr>
        </p:nvSpPr>
        <p:spPr>
          <a:xfrm>
            <a:off x="476250" y="4808591"/>
            <a:ext cx="1728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2419006" y="1495167"/>
            <a:ext cx="5335394" cy="982562"/>
          </a:xfrm>
        </p:spPr>
        <p:txBody>
          <a:bodyPr anchor="ctr"/>
          <a:lstStyle>
            <a:lvl1pPr marL="0" indent="0">
              <a:buNone/>
              <a:defRPr sz="17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22"/>
          </p:nvPr>
        </p:nvSpPr>
        <p:spPr>
          <a:xfrm>
            <a:off x="2419006" y="3230238"/>
            <a:ext cx="5335394" cy="982562"/>
          </a:xfrm>
        </p:spPr>
        <p:txBody>
          <a:bodyPr anchor="ctr"/>
          <a:lstStyle>
            <a:lvl1pPr marL="0" indent="0">
              <a:buNone/>
              <a:defRPr sz="17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24"/>
          </p:nvPr>
        </p:nvSpPr>
        <p:spPr>
          <a:xfrm>
            <a:off x="2419006" y="4965310"/>
            <a:ext cx="5335394" cy="982562"/>
          </a:xfrm>
        </p:spPr>
        <p:txBody>
          <a:bodyPr anchor="ctr"/>
          <a:lstStyle>
            <a:lvl1pPr marL="0" indent="0">
              <a:buNone/>
              <a:defRPr sz="17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955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482225" y="2778941"/>
            <a:ext cx="281404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de-DE" sz="1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Bildplatzhalter 7"/>
          <p:cNvSpPr>
            <a:spLocks noGrp="1" noChangeAspect="1"/>
          </p:cNvSpPr>
          <p:nvPr>
            <p:ph type="pic" sz="quarter" idx="14"/>
          </p:nvPr>
        </p:nvSpPr>
        <p:spPr>
          <a:xfrm>
            <a:off x="1169244" y="2044370"/>
            <a:ext cx="1468800" cy="1468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857760"/>
            <a:ext cx="2340290" cy="302400"/>
          </a:xfrm>
        </p:spPr>
        <p:txBody>
          <a:bodyPr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320000"/>
            <a:ext cx="2340290" cy="14331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21" name="Rechteck 20"/>
          <p:cNvSpPr/>
          <p:nvPr userDrawn="1"/>
        </p:nvSpPr>
        <p:spPr>
          <a:xfrm>
            <a:off x="3896477" y="2778941"/>
            <a:ext cx="281404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de-DE" sz="1400" dirty="0"/>
          </a:p>
        </p:txBody>
      </p:sp>
      <p:sp>
        <p:nvSpPr>
          <p:cNvPr id="22" name="Bildplatzhalter 7"/>
          <p:cNvSpPr>
            <a:spLocks noGrp="1" noChangeAspect="1"/>
          </p:cNvSpPr>
          <p:nvPr>
            <p:ph type="pic" sz="quarter" idx="17"/>
          </p:nvPr>
        </p:nvSpPr>
        <p:spPr>
          <a:xfrm>
            <a:off x="4583495" y="2044370"/>
            <a:ext cx="1468800" cy="1468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23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134251" y="3857760"/>
            <a:ext cx="2340290" cy="302400"/>
          </a:xfrm>
        </p:spPr>
        <p:txBody>
          <a:bodyPr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134251" y="4320000"/>
            <a:ext cx="2340290" cy="14331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38362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482226" y="2778941"/>
            <a:ext cx="2520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de-DE" sz="1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Bildplatzhalter 7"/>
          <p:cNvSpPr>
            <a:spLocks noGrp="1" noChangeAspect="1"/>
          </p:cNvSpPr>
          <p:nvPr>
            <p:ph type="pic" sz="quarter" idx="14"/>
          </p:nvPr>
        </p:nvSpPr>
        <p:spPr>
          <a:xfrm>
            <a:off x="1022226" y="2043360"/>
            <a:ext cx="1468800" cy="1468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857760"/>
            <a:ext cx="2160000" cy="302400"/>
          </a:xfrm>
        </p:spPr>
        <p:txBody>
          <a:bodyPr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320000"/>
            <a:ext cx="2160000" cy="14331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3318958" y="2778941"/>
            <a:ext cx="2520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de-DE" sz="1400" dirty="0"/>
          </a:p>
        </p:txBody>
      </p:sp>
      <p:sp>
        <p:nvSpPr>
          <p:cNvPr id="14" name="Bildplatzhalter 7"/>
          <p:cNvSpPr>
            <a:spLocks noGrp="1" noChangeAspect="1"/>
          </p:cNvSpPr>
          <p:nvPr>
            <p:ph type="pic" sz="quarter" idx="17"/>
          </p:nvPr>
        </p:nvSpPr>
        <p:spPr>
          <a:xfrm>
            <a:off x="3858958" y="2043360"/>
            <a:ext cx="1468800" cy="1468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556732" y="3857760"/>
            <a:ext cx="2160000" cy="302400"/>
          </a:xfrm>
        </p:spPr>
        <p:txBody>
          <a:bodyPr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556732" y="4320000"/>
            <a:ext cx="2160000" cy="14331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6155688" y="2778941"/>
            <a:ext cx="2520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de-DE" sz="1400" dirty="0"/>
          </a:p>
        </p:txBody>
      </p:sp>
      <p:sp>
        <p:nvSpPr>
          <p:cNvPr id="18" name="Bildplatzhalter 7"/>
          <p:cNvSpPr>
            <a:spLocks noGrp="1" noChangeAspect="1"/>
          </p:cNvSpPr>
          <p:nvPr>
            <p:ph type="pic" sz="quarter" idx="20"/>
          </p:nvPr>
        </p:nvSpPr>
        <p:spPr>
          <a:xfrm>
            <a:off x="6695688" y="2043360"/>
            <a:ext cx="1468800" cy="1468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393462" y="3857760"/>
            <a:ext cx="2160000" cy="302400"/>
          </a:xfrm>
        </p:spPr>
        <p:txBody>
          <a:bodyPr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393462" y="4320000"/>
            <a:ext cx="2160000" cy="14331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97809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482226" y="2778943"/>
            <a:ext cx="2016000" cy="332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de-DE" sz="1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799026" y="2087250"/>
            <a:ext cx="1382400" cy="1382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857765"/>
            <a:ext cx="1624994" cy="489330"/>
          </a:xfrm>
        </p:spPr>
        <p:txBody>
          <a:bodyPr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571726"/>
            <a:ext cx="1624994" cy="136315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24" name="Rechteck 23"/>
          <p:cNvSpPr/>
          <p:nvPr userDrawn="1"/>
        </p:nvSpPr>
        <p:spPr>
          <a:xfrm>
            <a:off x="2545453" y="2778943"/>
            <a:ext cx="2016000" cy="332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de-DE" sz="1400" dirty="0"/>
          </a:p>
        </p:txBody>
      </p:sp>
      <p:sp>
        <p:nvSpPr>
          <p:cNvPr id="25" name="Bildplatzhalter 7"/>
          <p:cNvSpPr>
            <a:spLocks noGrp="1"/>
          </p:cNvSpPr>
          <p:nvPr>
            <p:ph type="pic" sz="quarter" idx="17"/>
          </p:nvPr>
        </p:nvSpPr>
        <p:spPr>
          <a:xfrm>
            <a:off x="2862253" y="2087250"/>
            <a:ext cx="1382400" cy="1382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26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779437" y="3857765"/>
            <a:ext cx="1624994" cy="489330"/>
          </a:xfrm>
        </p:spPr>
        <p:txBody>
          <a:bodyPr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27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779437" y="4571726"/>
            <a:ext cx="1624994" cy="136315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28" name="Rechteck 27"/>
          <p:cNvSpPr/>
          <p:nvPr userDrawn="1"/>
        </p:nvSpPr>
        <p:spPr>
          <a:xfrm>
            <a:off x="4608680" y="2778943"/>
            <a:ext cx="2016000" cy="332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de-DE" sz="1400" dirty="0"/>
          </a:p>
        </p:txBody>
      </p:sp>
      <p:sp>
        <p:nvSpPr>
          <p:cNvPr id="29" name="Bildplatzhalter 7"/>
          <p:cNvSpPr>
            <a:spLocks noGrp="1"/>
          </p:cNvSpPr>
          <p:nvPr>
            <p:ph type="pic" sz="quarter" idx="20"/>
          </p:nvPr>
        </p:nvSpPr>
        <p:spPr>
          <a:xfrm>
            <a:off x="4925480" y="2087250"/>
            <a:ext cx="1382400" cy="1382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30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844560" y="3857765"/>
            <a:ext cx="1624994" cy="489330"/>
          </a:xfrm>
        </p:spPr>
        <p:txBody>
          <a:bodyPr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31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844560" y="4571726"/>
            <a:ext cx="1624994" cy="136315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32" name="Rechteck 31"/>
          <p:cNvSpPr/>
          <p:nvPr userDrawn="1"/>
        </p:nvSpPr>
        <p:spPr>
          <a:xfrm>
            <a:off x="6671909" y="2778943"/>
            <a:ext cx="2016000" cy="332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de-DE" sz="1400" dirty="0"/>
          </a:p>
        </p:txBody>
      </p:sp>
      <p:sp>
        <p:nvSpPr>
          <p:cNvPr id="33" name="Bildplatzhalter 7"/>
          <p:cNvSpPr>
            <a:spLocks noGrp="1"/>
          </p:cNvSpPr>
          <p:nvPr>
            <p:ph type="pic" sz="quarter" idx="23"/>
          </p:nvPr>
        </p:nvSpPr>
        <p:spPr>
          <a:xfrm>
            <a:off x="6988709" y="2087250"/>
            <a:ext cx="1382400" cy="1382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34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6909683" y="3857765"/>
            <a:ext cx="1624994" cy="489330"/>
          </a:xfrm>
        </p:spPr>
        <p:txBody>
          <a:bodyPr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35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909683" y="4571726"/>
            <a:ext cx="1624994" cy="136315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84972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96512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0249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1" y="413435"/>
            <a:ext cx="2563285" cy="518398"/>
          </a:xfrm>
          <a:prstGeom prst="rect">
            <a:avLst/>
          </a:prstGeom>
        </p:spPr>
      </p:pic>
      <p:sp>
        <p:nvSpPr>
          <p:cNvPr id="6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70880" y="2579000"/>
            <a:ext cx="1731019" cy="17310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475200" y="1784160"/>
            <a:ext cx="2160000" cy="38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295" algn="l"/>
              </a:tabLst>
            </a:pPr>
            <a:r>
              <a:rPr lang="de-DE" sz="2400" b="1" smtClean="0"/>
              <a:t>Thank</a:t>
            </a:r>
            <a:r>
              <a:rPr lang="de-DE" sz="2400" b="1" baseline="0" smtClean="0"/>
              <a:t> you!</a:t>
            </a:r>
            <a:endParaRPr lang="de-DE" sz="2400" b="1" dirty="0" smtClean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2456880" y="5002560"/>
            <a:ext cx="3948065" cy="259200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Adresse</a:t>
            </a:r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2456880" y="2790720"/>
            <a:ext cx="3948065" cy="259200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2456880" y="3309120"/>
            <a:ext cx="2654234" cy="9706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40"/>
              </a:spcBef>
              <a:spcAft>
                <a:spcPts val="0"/>
              </a:spcAft>
              <a:tabLst>
                <a:tab pos="649606" algn="l"/>
              </a:tabLst>
            </a:pPr>
            <a:r>
              <a:rPr lang="de-DE" smtClean="0"/>
              <a:t>e-mail</a:t>
            </a:r>
            <a:r>
              <a:rPr lang="de-DE" dirty="0" smtClean="0"/>
              <a:t>	</a:t>
            </a:r>
          </a:p>
          <a:p>
            <a:pPr lvl="0">
              <a:spcBef>
                <a:spcPts val="240"/>
              </a:spcBef>
              <a:spcAft>
                <a:spcPts val="0"/>
              </a:spcAft>
              <a:tabLst>
                <a:tab pos="649606" algn="l"/>
              </a:tabLst>
            </a:pPr>
            <a:r>
              <a:rPr lang="de-DE" smtClean="0"/>
              <a:t>phone </a:t>
            </a:r>
            <a:r>
              <a:rPr lang="de-DE" dirty="0" smtClean="0"/>
              <a:t>	+49 (0) 711 685-</a:t>
            </a:r>
          </a:p>
          <a:p>
            <a:pPr marL="0" marR="0" lvl="0" indent="0" algn="l" defTabSz="822960" rtl="0" eaLnBrk="1" fontAlgn="auto" latinLnBrk="0" hangingPunct="1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>
                <a:tab pos="649606" algn="l"/>
              </a:tabLst>
              <a:defRPr/>
            </a:pPr>
            <a:r>
              <a:rPr lang="de-DE" smtClean="0"/>
              <a:t>fax </a:t>
            </a:r>
            <a:r>
              <a:rPr lang="de-DE" dirty="0" smtClean="0"/>
              <a:t>	+49 (0) 711 685-</a:t>
            </a:r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4447098" y="3602272"/>
            <a:ext cx="779120" cy="285996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###-##</a:t>
            </a:r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4447098" y="3898988"/>
            <a:ext cx="779120" cy="285996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###-##</a:t>
            </a:r>
          </a:p>
        </p:txBody>
      </p:sp>
      <p:sp>
        <p:nvSpPr>
          <p:cNvPr id="23" name="Textfeld 22"/>
          <p:cNvSpPr txBox="1"/>
          <p:nvPr userDrawn="1"/>
        </p:nvSpPr>
        <p:spPr>
          <a:xfrm>
            <a:off x="2456880" y="4432320"/>
            <a:ext cx="3000014" cy="2624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40"/>
              </a:spcBef>
              <a:spcAft>
                <a:spcPts val="0"/>
              </a:spcAft>
              <a:tabLst>
                <a:tab pos="649606" algn="l"/>
              </a:tabLst>
            </a:pPr>
            <a:r>
              <a:rPr lang="de-DE" dirty="0" smtClean="0"/>
              <a:t>Universität Stuttgart</a:t>
            </a:r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456880" y="4694750"/>
            <a:ext cx="3948065" cy="259200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Abteilung oder Institutsname</a:t>
            </a:r>
          </a:p>
        </p:txBody>
      </p:sp>
      <p:sp>
        <p:nvSpPr>
          <p:cNvPr id="25" name="Textplatzhalt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3108054" y="3308540"/>
            <a:ext cx="3296891" cy="259200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Adresse eingeben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3" t="1" b="-1"/>
          <a:stretch/>
        </p:blipFill>
        <p:spPr>
          <a:xfrm>
            <a:off x="1097281" y="787692"/>
            <a:ext cx="1954165" cy="20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9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Instit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1" y="413435"/>
            <a:ext cx="2563285" cy="518398"/>
          </a:xfrm>
          <a:prstGeom prst="rect">
            <a:avLst/>
          </a:prstGeom>
        </p:spPr>
      </p:pic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7253291" y="6307456"/>
            <a:ext cx="1422400" cy="365760"/>
          </a:xfrm>
        </p:spPr>
        <p:txBody>
          <a:bodyPr/>
          <a:lstStyle>
            <a:lvl1pPr marL="0" indent="0">
              <a:buFontTx/>
              <a:buNone/>
              <a:defRPr sz="1100" baseline="0"/>
            </a:lvl1pPr>
          </a:lstStyle>
          <a:p>
            <a:r>
              <a:rPr lang="de-DE" dirty="0" err="1" smtClean="0"/>
              <a:t>Sublogo</a:t>
            </a:r>
            <a:r>
              <a:rPr lang="de-DE" dirty="0" smtClean="0"/>
              <a:t> einfügen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1657351"/>
            <a:ext cx="9144000" cy="4450086"/>
          </a:xfrm>
          <a:solidFill>
            <a:schemeClr val="bg1">
              <a:lumMod val="85000"/>
            </a:schemeClr>
          </a:solidFill>
        </p:spPr>
        <p:txBody>
          <a:bodyPr lIns="86400"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23792" y="777600"/>
            <a:ext cx="3561913" cy="580108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/>
            </a:lvl1pPr>
          </a:lstStyle>
          <a:p>
            <a:pPr lvl="0"/>
            <a:r>
              <a:rPr lang="de-DE" dirty="0" smtClean="0"/>
              <a:t>Institutsname max. 2-zeilig, bitte hier klicken und überschreiben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1659" y="1205285"/>
            <a:ext cx="4130126" cy="4130126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1512000" anchor="b" anchorCtr="0">
            <a:noAutofit/>
          </a:bodyPr>
          <a:lstStyle>
            <a:lvl1pPr marL="0" indent="0" algn="l">
              <a:lnSpc>
                <a:spcPct val="90000"/>
              </a:lnSpc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durch Klicken </a:t>
            </a:r>
            <a:br>
              <a:rPr lang="de-DE" dirty="0" smtClean="0"/>
            </a:br>
            <a:r>
              <a:rPr lang="de-DE" dirty="0" smtClean="0"/>
              <a:t>hinzufügen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9669" y="3898274"/>
            <a:ext cx="3096635" cy="54009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2874" indent="0" algn="ctr">
              <a:buNone/>
              <a:defRPr sz="1500"/>
            </a:lvl2pPr>
            <a:lvl3pPr marL="685745" indent="0" algn="ctr">
              <a:buNone/>
              <a:defRPr sz="1400"/>
            </a:lvl3pPr>
            <a:lvl4pPr marL="1028618" indent="0" algn="ctr">
              <a:buNone/>
              <a:defRPr sz="1200"/>
            </a:lvl4pPr>
            <a:lvl5pPr marL="1371490" indent="0" algn="ctr">
              <a:buNone/>
              <a:defRPr sz="1200"/>
            </a:lvl5pPr>
            <a:lvl6pPr marL="1714363" indent="0" algn="ctr">
              <a:buNone/>
              <a:defRPr sz="1200"/>
            </a:lvl6pPr>
            <a:lvl7pPr marL="2057234" indent="0" algn="ctr">
              <a:buNone/>
              <a:defRPr sz="1200"/>
            </a:lvl7pPr>
            <a:lvl8pPr marL="2400108" indent="0" algn="ctr">
              <a:buNone/>
              <a:defRPr sz="1200"/>
            </a:lvl8pPr>
            <a:lvl9pPr marL="2742982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425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lauem 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k object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de-DE" sz="1400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1" y="413435"/>
            <a:ext cx="2563285" cy="518398"/>
          </a:xfrm>
          <a:prstGeom prst="rect">
            <a:avLst/>
          </a:prstGeom>
        </p:spPr>
      </p:pic>
      <p:sp>
        <p:nvSpPr>
          <p:cNvPr id="17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70880" y="2579000"/>
            <a:ext cx="1731019" cy="1731019"/>
          </a:xfrm>
          <a:prstGeom prst="ellipse">
            <a:avLst/>
          </a:prstGeom>
          <a:solidFill>
            <a:schemeClr val="bg1"/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475200" y="1784160"/>
            <a:ext cx="2160000" cy="38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295" algn="l"/>
              </a:tabLst>
            </a:pPr>
            <a:r>
              <a:rPr lang="de-DE" sz="2400" b="1" smtClean="0">
                <a:solidFill>
                  <a:schemeClr val="bg1"/>
                </a:solidFill>
              </a:rPr>
              <a:t>Thank you!</a:t>
            </a:r>
            <a:endParaRPr lang="de-DE" sz="2400" b="1" dirty="0" smtClean="0">
              <a:solidFill>
                <a:schemeClr val="bg1"/>
              </a:solidFill>
            </a:endParaRPr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2456880" y="5002560"/>
            <a:ext cx="3948065" cy="259200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Adresse</a:t>
            </a:r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2456880" y="2790720"/>
            <a:ext cx="3948065" cy="259200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2456880" y="3309120"/>
            <a:ext cx="2654234" cy="9706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40"/>
              </a:spcBef>
              <a:spcAft>
                <a:spcPts val="0"/>
              </a:spcAft>
              <a:tabLst>
                <a:tab pos="649606" algn="l"/>
              </a:tabLst>
            </a:pPr>
            <a:r>
              <a:rPr lang="fr-FR" smtClean="0">
                <a:solidFill>
                  <a:schemeClr val="bg1"/>
                </a:solidFill>
              </a:rPr>
              <a:t>e-mail	</a:t>
            </a:r>
          </a:p>
          <a:p>
            <a:pPr lvl="0">
              <a:spcBef>
                <a:spcPts val="240"/>
              </a:spcBef>
              <a:spcAft>
                <a:spcPts val="0"/>
              </a:spcAft>
              <a:tabLst>
                <a:tab pos="649606" algn="l"/>
              </a:tabLst>
            </a:pPr>
            <a:r>
              <a:rPr lang="fr-FR" smtClean="0">
                <a:solidFill>
                  <a:schemeClr val="bg1"/>
                </a:solidFill>
              </a:rPr>
              <a:t>phone 	+49 (0) 711 685-</a:t>
            </a:r>
          </a:p>
          <a:p>
            <a:pPr lvl="0">
              <a:spcBef>
                <a:spcPts val="240"/>
              </a:spcBef>
              <a:spcAft>
                <a:spcPts val="0"/>
              </a:spcAft>
              <a:tabLst>
                <a:tab pos="649606" algn="l"/>
              </a:tabLst>
            </a:pPr>
            <a:r>
              <a:rPr lang="fr-FR" smtClean="0">
                <a:solidFill>
                  <a:schemeClr val="bg1"/>
                </a:solidFill>
              </a:rPr>
              <a:t>fax 	+49 (0) 711 685-</a:t>
            </a:r>
          </a:p>
        </p:txBody>
      </p:sp>
      <p:sp>
        <p:nvSpPr>
          <p:cNvPr id="23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4447098" y="3602272"/>
            <a:ext cx="779120" cy="285996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###-##</a:t>
            </a:r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4447098" y="3898988"/>
            <a:ext cx="779120" cy="285996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###-##</a:t>
            </a:r>
          </a:p>
        </p:txBody>
      </p:sp>
      <p:sp>
        <p:nvSpPr>
          <p:cNvPr id="25" name="Textfeld 24"/>
          <p:cNvSpPr txBox="1"/>
          <p:nvPr userDrawn="1"/>
        </p:nvSpPr>
        <p:spPr>
          <a:xfrm>
            <a:off x="2456880" y="4432320"/>
            <a:ext cx="3000014" cy="2624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40"/>
              </a:spcBef>
              <a:spcAft>
                <a:spcPts val="0"/>
              </a:spcAft>
              <a:tabLst>
                <a:tab pos="649606" algn="l"/>
              </a:tabLst>
            </a:pPr>
            <a:r>
              <a:rPr lang="de-DE" dirty="0" smtClean="0">
                <a:solidFill>
                  <a:schemeClr val="bg1"/>
                </a:solidFill>
              </a:rPr>
              <a:t>Universität Stuttgart</a:t>
            </a:r>
          </a:p>
        </p:txBody>
      </p:sp>
      <p:sp>
        <p:nvSpPr>
          <p:cNvPr id="26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456880" y="4694750"/>
            <a:ext cx="3948065" cy="259200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Abteilung oder Institutsname</a:t>
            </a:r>
          </a:p>
        </p:txBody>
      </p:sp>
      <p:sp>
        <p:nvSpPr>
          <p:cNvPr id="27" name="Textplatzhalt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3108054" y="3308540"/>
            <a:ext cx="3296891" cy="259200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Adresse eingeben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3" t="1" b="-1"/>
          <a:stretch/>
        </p:blipFill>
        <p:spPr>
          <a:xfrm>
            <a:off x="1097281" y="787692"/>
            <a:ext cx="1954165" cy="20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2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4BD0-982F-4E3C-9C51-C5D312AC410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083E-F94F-46B9-86C9-6D63F992C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3560D-9390-2C4F-BBDA-E08FB45E7927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5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98" y="1657350"/>
            <a:ext cx="8636923" cy="4844118"/>
          </a:xfrm>
        </p:spPr>
        <p:txBody>
          <a:bodyPr/>
          <a:lstStyle>
            <a:lvl1pPr>
              <a:defRPr sz="1800">
                <a:latin typeface="Univers LT Pro 55" panose="020B0603020202020204" pitchFamily="34" charset="0"/>
              </a:defRPr>
            </a:lvl1pPr>
            <a:lvl2pPr>
              <a:defRPr sz="1800">
                <a:latin typeface="Univers LT Pro 55" panose="020B0603020202020204" pitchFamily="34" charset="0"/>
              </a:defRPr>
            </a:lvl2pPr>
            <a:lvl3pPr>
              <a:defRPr sz="1800">
                <a:latin typeface="Univers LT Pro 55" panose="020B0603020202020204" pitchFamily="34" charset="0"/>
              </a:defRPr>
            </a:lvl3pPr>
            <a:lvl4pPr>
              <a:defRPr sz="1800">
                <a:latin typeface="Univers LT Pro 55" panose="020B0603020202020204" pitchFamily="34" charset="0"/>
              </a:defRPr>
            </a:lvl4pPr>
            <a:lvl5pPr>
              <a:defRPr sz="1800">
                <a:latin typeface="Univers LT Pro 55" panose="020B0603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="0" baseline="0">
                <a:latin typeface="Univers LT Pro 55" panose="020B0603020202020204" pitchFamily="34" charset="0"/>
              </a:defRPr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50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de-DE" sz="1400" dirty="0"/>
          </a:p>
        </p:txBody>
      </p:sp>
      <p:sp>
        <p:nvSpPr>
          <p:cNvPr id="6" name="bk object 17"/>
          <p:cNvSpPr/>
          <p:nvPr userDrawn="1"/>
        </p:nvSpPr>
        <p:spPr>
          <a:xfrm>
            <a:off x="1279953" y="1"/>
            <a:ext cx="6544309" cy="3926204"/>
          </a:xfrm>
          <a:custGeom>
            <a:avLst/>
            <a:gdLst/>
            <a:ahLst/>
            <a:cxnLst/>
            <a:rect l="l" t="t" r="r" b="b"/>
            <a:pathLst>
              <a:path w="6544309" h="3926204">
                <a:moveTo>
                  <a:pt x="68016" y="0"/>
                </a:moveTo>
                <a:lnTo>
                  <a:pt x="42823" y="123182"/>
                </a:lnTo>
                <a:lnTo>
                  <a:pt x="10846" y="385553"/>
                </a:lnTo>
                <a:lnTo>
                  <a:pt x="0" y="653897"/>
                </a:lnTo>
                <a:lnTo>
                  <a:pt x="10846" y="922242"/>
                </a:lnTo>
                <a:lnTo>
                  <a:pt x="42823" y="1184612"/>
                </a:lnTo>
                <a:lnTo>
                  <a:pt x="95089" y="1440166"/>
                </a:lnTo>
                <a:lnTo>
                  <a:pt x="166802" y="1688062"/>
                </a:lnTo>
                <a:lnTo>
                  <a:pt x="257120" y="1927457"/>
                </a:lnTo>
                <a:lnTo>
                  <a:pt x="365200" y="2157510"/>
                </a:lnTo>
                <a:lnTo>
                  <a:pt x="490201" y="2377378"/>
                </a:lnTo>
                <a:lnTo>
                  <a:pt x="631281" y="2586220"/>
                </a:lnTo>
                <a:lnTo>
                  <a:pt x="787597" y="2783193"/>
                </a:lnTo>
                <a:lnTo>
                  <a:pt x="958308" y="2967456"/>
                </a:lnTo>
                <a:lnTo>
                  <a:pt x="1142571" y="3138167"/>
                </a:lnTo>
                <a:lnTo>
                  <a:pt x="1339545" y="3294482"/>
                </a:lnTo>
                <a:lnTo>
                  <a:pt x="1548387" y="3435561"/>
                </a:lnTo>
                <a:lnTo>
                  <a:pt x="1768256" y="3560562"/>
                </a:lnTo>
                <a:lnTo>
                  <a:pt x="1998308" y="3668642"/>
                </a:lnTo>
                <a:lnTo>
                  <a:pt x="2237703" y="3758959"/>
                </a:lnTo>
                <a:lnTo>
                  <a:pt x="2485598" y="3830671"/>
                </a:lnTo>
                <a:lnTo>
                  <a:pt x="2741151" y="3882937"/>
                </a:lnTo>
                <a:lnTo>
                  <a:pt x="3003520" y="3914914"/>
                </a:lnTo>
                <a:lnTo>
                  <a:pt x="3271862" y="3925760"/>
                </a:lnTo>
                <a:lnTo>
                  <a:pt x="3540207" y="3914914"/>
                </a:lnTo>
                <a:lnTo>
                  <a:pt x="3802577" y="3882937"/>
                </a:lnTo>
                <a:lnTo>
                  <a:pt x="4058131" y="3830671"/>
                </a:lnTo>
                <a:lnTo>
                  <a:pt x="4306027" y="3758959"/>
                </a:lnTo>
                <a:lnTo>
                  <a:pt x="4545422" y="3668642"/>
                </a:lnTo>
                <a:lnTo>
                  <a:pt x="4775475" y="3560562"/>
                </a:lnTo>
                <a:lnTo>
                  <a:pt x="4995343" y="3435561"/>
                </a:lnTo>
                <a:lnTo>
                  <a:pt x="5204185" y="3294482"/>
                </a:lnTo>
                <a:lnTo>
                  <a:pt x="5401159" y="3138167"/>
                </a:lnTo>
                <a:lnTo>
                  <a:pt x="5585421" y="2967456"/>
                </a:lnTo>
                <a:lnTo>
                  <a:pt x="5756132" y="2783193"/>
                </a:lnTo>
                <a:lnTo>
                  <a:pt x="5912448" y="2586220"/>
                </a:lnTo>
                <a:lnTo>
                  <a:pt x="6053527" y="2377378"/>
                </a:lnTo>
                <a:lnTo>
                  <a:pt x="6178527" y="2157510"/>
                </a:lnTo>
                <a:lnTo>
                  <a:pt x="6286607" y="1927457"/>
                </a:lnTo>
                <a:lnTo>
                  <a:pt x="6376924" y="1688062"/>
                </a:lnTo>
                <a:lnTo>
                  <a:pt x="6448637" y="1440166"/>
                </a:lnTo>
                <a:lnTo>
                  <a:pt x="6500902" y="1184612"/>
                </a:lnTo>
                <a:lnTo>
                  <a:pt x="6532879" y="922242"/>
                </a:lnTo>
                <a:lnTo>
                  <a:pt x="6543725" y="653897"/>
                </a:lnTo>
                <a:lnTo>
                  <a:pt x="6532879" y="385553"/>
                </a:lnTo>
                <a:lnTo>
                  <a:pt x="6500902" y="123182"/>
                </a:lnTo>
                <a:lnTo>
                  <a:pt x="6475709" y="0"/>
                </a:lnTo>
                <a:lnTo>
                  <a:pt x="68016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800" y="1080000"/>
            <a:ext cx="4118110" cy="1632960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22800" y="755793"/>
            <a:ext cx="4118110" cy="265919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342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271076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Unter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801" y="2700000"/>
            <a:ext cx="5526581" cy="1080000"/>
          </a:xfr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22801" y="2332804"/>
            <a:ext cx="3026729" cy="265919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342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Unterkapitel</a:t>
            </a:r>
          </a:p>
        </p:txBody>
      </p:sp>
    </p:spTree>
    <p:extLst>
      <p:ext uri="{BB962C8B-B14F-4D97-AF65-F5344CB8AC3E}">
        <p14:creationId xmlns:p14="http://schemas.microsoft.com/office/powerpoint/2010/main" val="317826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 userDrawn="1"/>
        </p:nvSpPr>
        <p:spPr>
          <a:xfrm>
            <a:off x="272126" y="-136026"/>
            <a:ext cx="8128650" cy="5415992"/>
          </a:xfrm>
          <a:custGeom>
            <a:avLst/>
            <a:gdLst/>
            <a:ahLst/>
            <a:cxnLst/>
            <a:rect l="l" t="t" r="r" b="b"/>
            <a:pathLst>
              <a:path w="7198359" h="4796155">
                <a:moveTo>
                  <a:pt x="6992384" y="0"/>
                </a:moveTo>
                <a:lnTo>
                  <a:pt x="205721" y="0"/>
                </a:lnTo>
                <a:lnTo>
                  <a:pt x="183482" y="58947"/>
                </a:lnTo>
                <a:lnTo>
                  <a:pt x="104598" y="331632"/>
                </a:lnTo>
                <a:lnTo>
                  <a:pt x="47105" y="612741"/>
                </a:lnTo>
                <a:lnTo>
                  <a:pt x="11930" y="901348"/>
                </a:lnTo>
                <a:lnTo>
                  <a:pt x="0" y="1196526"/>
                </a:lnTo>
                <a:lnTo>
                  <a:pt x="11930" y="1491704"/>
                </a:lnTo>
                <a:lnTo>
                  <a:pt x="47105" y="1780311"/>
                </a:lnTo>
                <a:lnTo>
                  <a:pt x="104598" y="2061420"/>
                </a:lnTo>
                <a:lnTo>
                  <a:pt x="183482" y="2334105"/>
                </a:lnTo>
                <a:lnTo>
                  <a:pt x="282831" y="2597440"/>
                </a:lnTo>
                <a:lnTo>
                  <a:pt x="401719" y="2850498"/>
                </a:lnTo>
                <a:lnTo>
                  <a:pt x="539220" y="3092354"/>
                </a:lnTo>
                <a:lnTo>
                  <a:pt x="694408" y="3322080"/>
                </a:lnTo>
                <a:lnTo>
                  <a:pt x="866356" y="3538751"/>
                </a:lnTo>
                <a:lnTo>
                  <a:pt x="1054138" y="3741441"/>
                </a:lnTo>
                <a:lnTo>
                  <a:pt x="1256827" y="3929223"/>
                </a:lnTo>
                <a:lnTo>
                  <a:pt x="1473498" y="4101171"/>
                </a:lnTo>
                <a:lnTo>
                  <a:pt x="1703225" y="4256358"/>
                </a:lnTo>
                <a:lnTo>
                  <a:pt x="1945080" y="4393859"/>
                </a:lnTo>
                <a:lnTo>
                  <a:pt x="2198139" y="4512748"/>
                </a:lnTo>
                <a:lnTo>
                  <a:pt x="2461473" y="4612097"/>
                </a:lnTo>
                <a:lnTo>
                  <a:pt x="2734158" y="4690981"/>
                </a:lnTo>
                <a:lnTo>
                  <a:pt x="3015267" y="4748474"/>
                </a:lnTo>
                <a:lnTo>
                  <a:pt x="3303874" y="4783648"/>
                </a:lnTo>
                <a:lnTo>
                  <a:pt x="3599053" y="4795579"/>
                </a:lnTo>
                <a:lnTo>
                  <a:pt x="3894231" y="4783648"/>
                </a:lnTo>
                <a:lnTo>
                  <a:pt x="4182838" y="4748474"/>
                </a:lnTo>
                <a:lnTo>
                  <a:pt x="4463947" y="4690981"/>
                </a:lnTo>
                <a:lnTo>
                  <a:pt x="4736632" y="4612097"/>
                </a:lnTo>
                <a:lnTo>
                  <a:pt x="4999966" y="4512748"/>
                </a:lnTo>
                <a:lnTo>
                  <a:pt x="5253025" y="4393859"/>
                </a:lnTo>
                <a:lnTo>
                  <a:pt x="5494880" y="4256358"/>
                </a:lnTo>
                <a:lnTo>
                  <a:pt x="5724607" y="4101171"/>
                </a:lnTo>
                <a:lnTo>
                  <a:pt x="5941278" y="3929223"/>
                </a:lnTo>
                <a:lnTo>
                  <a:pt x="6143967" y="3741441"/>
                </a:lnTo>
                <a:lnTo>
                  <a:pt x="6331749" y="3538751"/>
                </a:lnTo>
                <a:lnTo>
                  <a:pt x="6503697" y="3322080"/>
                </a:lnTo>
                <a:lnTo>
                  <a:pt x="6658885" y="3092354"/>
                </a:lnTo>
                <a:lnTo>
                  <a:pt x="6796386" y="2850498"/>
                </a:lnTo>
                <a:lnTo>
                  <a:pt x="6915274" y="2597440"/>
                </a:lnTo>
                <a:lnTo>
                  <a:pt x="7014623" y="2334105"/>
                </a:lnTo>
                <a:lnTo>
                  <a:pt x="7093507" y="2061420"/>
                </a:lnTo>
                <a:lnTo>
                  <a:pt x="7151000" y="1780311"/>
                </a:lnTo>
                <a:lnTo>
                  <a:pt x="7186175" y="1491704"/>
                </a:lnTo>
                <a:lnTo>
                  <a:pt x="7198106" y="1196526"/>
                </a:lnTo>
                <a:lnTo>
                  <a:pt x="7186175" y="901348"/>
                </a:lnTo>
                <a:lnTo>
                  <a:pt x="7151000" y="612741"/>
                </a:lnTo>
                <a:lnTo>
                  <a:pt x="7093507" y="331632"/>
                </a:lnTo>
                <a:lnTo>
                  <a:pt x="7014623" y="58947"/>
                </a:lnTo>
                <a:lnTo>
                  <a:pt x="6992384" y="0"/>
                </a:lnTo>
                <a:close/>
              </a:path>
            </a:pathLst>
          </a:custGeom>
          <a:solidFill>
            <a:srgbClr val="323232"/>
          </a:solidFill>
        </p:spPr>
        <p:txBody>
          <a:bodyPr wrap="square" lIns="0" tIns="0" rIns="0" bIns="0" rtlCol="0"/>
          <a:lstStyle/>
          <a:p>
            <a:pPr>
              <a:lnSpc>
                <a:spcPct val="120000"/>
              </a:lnSpc>
            </a:pPr>
            <a:endParaRPr lang="de-DE" dirty="0"/>
          </a:p>
        </p:txBody>
      </p:sp>
      <p:sp>
        <p:nvSpPr>
          <p:cNvPr id="13" name="object 3"/>
          <p:cNvSpPr/>
          <p:nvPr userDrawn="1"/>
        </p:nvSpPr>
        <p:spPr>
          <a:xfrm>
            <a:off x="5723469" y="3644104"/>
            <a:ext cx="2170261" cy="2170261"/>
          </a:xfrm>
          <a:custGeom>
            <a:avLst/>
            <a:gdLst/>
            <a:ahLst/>
            <a:cxnLst/>
            <a:rect l="l" t="t" r="r" b="b"/>
            <a:pathLst>
              <a:path w="2049145" h="2049145">
                <a:moveTo>
                  <a:pt x="1024432" y="0"/>
                </a:moveTo>
                <a:lnTo>
                  <a:pt x="940414" y="3395"/>
                </a:lnTo>
                <a:lnTo>
                  <a:pt x="858266" y="13407"/>
                </a:lnTo>
                <a:lnTo>
                  <a:pt x="778251" y="29772"/>
                </a:lnTo>
                <a:lnTo>
                  <a:pt x="700635" y="52225"/>
                </a:lnTo>
                <a:lnTo>
                  <a:pt x="625679" y="80504"/>
                </a:lnTo>
                <a:lnTo>
                  <a:pt x="553649" y="114344"/>
                </a:lnTo>
                <a:lnTo>
                  <a:pt x="484808" y="153482"/>
                </a:lnTo>
                <a:lnTo>
                  <a:pt x="419418" y="197654"/>
                </a:lnTo>
                <a:lnTo>
                  <a:pt x="357745" y="246597"/>
                </a:lnTo>
                <a:lnTo>
                  <a:pt x="300051" y="300047"/>
                </a:lnTo>
                <a:lnTo>
                  <a:pt x="246601" y="357740"/>
                </a:lnTo>
                <a:lnTo>
                  <a:pt x="197657" y="419413"/>
                </a:lnTo>
                <a:lnTo>
                  <a:pt x="153485" y="484802"/>
                </a:lnTo>
                <a:lnTo>
                  <a:pt x="114346" y="553644"/>
                </a:lnTo>
                <a:lnTo>
                  <a:pt x="80505" y="625674"/>
                </a:lnTo>
                <a:lnTo>
                  <a:pt x="52226" y="700630"/>
                </a:lnTo>
                <a:lnTo>
                  <a:pt x="29773" y="778247"/>
                </a:lnTo>
                <a:lnTo>
                  <a:pt x="13408" y="858262"/>
                </a:lnTo>
                <a:lnTo>
                  <a:pt x="3396" y="940412"/>
                </a:lnTo>
                <a:lnTo>
                  <a:pt x="0" y="1024432"/>
                </a:lnTo>
                <a:lnTo>
                  <a:pt x="3396" y="1108453"/>
                </a:lnTo>
                <a:lnTo>
                  <a:pt x="13408" y="1190602"/>
                </a:lnTo>
                <a:lnTo>
                  <a:pt x="29773" y="1270617"/>
                </a:lnTo>
                <a:lnTo>
                  <a:pt x="52226" y="1348235"/>
                </a:lnTo>
                <a:lnTo>
                  <a:pt x="80505" y="1423190"/>
                </a:lnTo>
                <a:lnTo>
                  <a:pt x="114346" y="1495221"/>
                </a:lnTo>
                <a:lnTo>
                  <a:pt x="153485" y="1564063"/>
                </a:lnTo>
                <a:lnTo>
                  <a:pt x="197657" y="1629452"/>
                </a:lnTo>
                <a:lnTo>
                  <a:pt x="246601" y="1691125"/>
                </a:lnTo>
                <a:lnTo>
                  <a:pt x="300051" y="1748818"/>
                </a:lnTo>
                <a:lnTo>
                  <a:pt x="357745" y="1802268"/>
                </a:lnTo>
                <a:lnTo>
                  <a:pt x="419418" y="1851211"/>
                </a:lnTo>
                <a:lnTo>
                  <a:pt x="484808" y="1895383"/>
                </a:lnTo>
                <a:lnTo>
                  <a:pt x="553649" y="1934521"/>
                </a:lnTo>
                <a:lnTo>
                  <a:pt x="625679" y="1968361"/>
                </a:lnTo>
                <a:lnTo>
                  <a:pt x="700635" y="1996639"/>
                </a:lnTo>
                <a:lnTo>
                  <a:pt x="778251" y="2019093"/>
                </a:lnTo>
                <a:lnTo>
                  <a:pt x="858266" y="2035457"/>
                </a:lnTo>
                <a:lnTo>
                  <a:pt x="940414" y="2045469"/>
                </a:lnTo>
                <a:lnTo>
                  <a:pt x="1024432" y="2048865"/>
                </a:lnTo>
                <a:lnTo>
                  <a:pt x="1108453" y="2045469"/>
                </a:lnTo>
                <a:lnTo>
                  <a:pt x="1190602" y="2035457"/>
                </a:lnTo>
                <a:lnTo>
                  <a:pt x="1270617" y="2019093"/>
                </a:lnTo>
                <a:lnTo>
                  <a:pt x="1348235" y="1996639"/>
                </a:lnTo>
                <a:lnTo>
                  <a:pt x="1423190" y="1968361"/>
                </a:lnTo>
                <a:lnTo>
                  <a:pt x="1495221" y="1934521"/>
                </a:lnTo>
                <a:lnTo>
                  <a:pt x="1564063" y="1895383"/>
                </a:lnTo>
                <a:lnTo>
                  <a:pt x="1629452" y="1851211"/>
                </a:lnTo>
                <a:lnTo>
                  <a:pt x="1691125" y="1802268"/>
                </a:lnTo>
                <a:lnTo>
                  <a:pt x="1748818" y="1748818"/>
                </a:lnTo>
                <a:lnTo>
                  <a:pt x="1802268" y="1691125"/>
                </a:lnTo>
                <a:lnTo>
                  <a:pt x="1851211" y="1629452"/>
                </a:lnTo>
                <a:lnTo>
                  <a:pt x="1895383" y="1564063"/>
                </a:lnTo>
                <a:lnTo>
                  <a:pt x="1934521" y="1495221"/>
                </a:lnTo>
                <a:lnTo>
                  <a:pt x="1968361" y="1423190"/>
                </a:lnTo>
                <a:lnTo>
                  <a:pt x="1996639" y="1348235"/>
                </a:lnTo>
                <a:lnTo>
                  <a:pt x="2019093" y="1270617"/>
                </a:lnTo>
                <a:lnTo>
                  <a:pt x="2035457" y="1190602"/>
                </a:lnTo>
                <a:lnTo>
                  <a:pt x="2045469" y="1108453"/>
                </a:lnTo>
                <a:lnTo>
                  <a:pt x="2048865" y="1024432"/>
                </a:lnTo>
                <a:lnTo>
                  <a:pt x="2045469" y="940412"/>
                </a:lnTo>
                <a:lnTo>
                  <a:pt x="2035457" y="858262"/>
                </a:lnTo>
                <a:lnTo>
                  <a:pt x="2019093" y="778247"/>
                </a:lnTo>
                <a:lnTo>
                  <a:pt x="1996639" y="700630"/>
                </a:lnTo>
                <a:lnTo>
                  <a:pt x="1968361" y="625674"/>
                </a:lnTo>
                <a:lnTo>
                  <a:pt x="1934521" y="553644"/>
                </a:lnTo>
                <a:lnTo>
                  <a:pt x="1895383" y="484802"/>
                </a:lnTo>
                <a:lnTo>
                  <a:pt x="1851211" y="419413"/>
                </a:lnTo>
                <a:lnTo>
                  <a:pt x="1802268" y="357740"/>
                </a:lnTo>
                <a:lnTo>
                  <a:pt x="1748818" y="300047"/>
                </a:lnTo>
                <a:lnTo>
                  <a:pt x="1691125" y="246597"/>
                </a:lnTo>
                <a:lnTo>
                  <a:pt x="1629452" y="197654"/>
                </a:lnTo>
                <a:lnTo>
                  <a:pt x="1564063" y="153482"/>
                </a:lnTo>
                <a:lnTo>
                  <a:pt x="1495221" y="114344"/>
                </a:lnTo>
                <a:lnTo>
                  <a:pt x="1423190" y="80504"/>
                </a:lnTo>
                <a:lnTo>
                  <a:pt x="1348235" y="52225"/>
                </a:lnTo>
                <a:lnTo>
                  <a:pt x="1270617" y="29772"/>
                </a:lnTo>
                <a:lnTo>
                  <a:pt x="1190602" y="13407"/>
                </a:lnTo>
                <a:lnTo>
                  <a:pt x="1108453" y="3395"/>
                </a:lnTo>
                <a:lnTo>
                  <a:pt x="1024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de-DE" dirty="0"/>
          </a:p>
        </p:txBody>
      </p:sp>
      <p:sp>
        <p:nvSpPr>
          <p:cNvPr id="14" name="object 8"/>
          <p:cNvSpPr txBox="1"/>
          <p:nvPr userDrawn="1"/>
        </p:nvSpPr>
        <p:spPr>
          <a:xfrm>
            <a:off x="6031358" y="1702367"/>
            <a:ext cx="1554480" cy="3677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ts val="28674"/>
              </a:lnSpc>
            </a:pPr>
            <a:r>
              <a:rPr lang="de-DE" sz="24000" b="1" dirty="0" smtClean="0">
                <a:solidFill>
                  <a:srgbClr val="BFBFBF"/>
                </a:solidFill>
                <a:latin typeface="Arial"/>
                <a:cs typeface="Arial"/>
              </a:rPr>
              <a:t>„</a:t>
            </a:r>
            <a:endParaRPr lang="de-DE" sz="24000" dirty="0">
              <a:latin typeface="Arial"/>
              <a:cs typeface="Arial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5602" y="1123200"/>
            <a:ext cx="5290750" cy="222273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</a:defRPr>
            </a:lvl1pPr>
            <a:lvl2pPr>
              <a:defRPr sz="3400" b="1">
                <a:solidFill>
                  <a:schemeClr val="bg1"/>
                </a:solidFill>
              </a:defRPr>
            </a:lvl2pPr>
            <a:lvl3pPr>
              <a:defRPr sz="3400" b="1">
                <a:solidFill>
                  <a:schemeClr val="bg1"/>
                </a:solidFill>
              </a:defRPr>
            </a:lvl3pPr>
            <a:lvl4pPr>
              <a:defRPr sz="3400" b="1">
                <a:solidFill>
                  <a:schemeClr val="bg1"/>
                </a:solidFill>
              </a:defRPr>
            </a:lvl4pPr>
            <a:lvl5pPr>
              <a:defRPr sz="3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Zitat durch Klicken hinzufügen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695601" y="3628800"/>
            <a:ext cx="4027866" cy="55679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University of Stuttgart</a:t>
            </a:r>
            <a:endParaRPr lang="en-US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76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657314"/>
            <a:ext cx="3960000" cy="4450117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688" y="1657350"/>
            <a:ext cx="3960000" cy="44494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nivers LT Pro 55" panose="020B0603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26624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682" y="1664354"/>
            <a:ext cx="3960000" cy="286978"/>
          </a:xfrm>
        </p:spPr>
        <p:txBody>
          <a:bodyPr anchor="b"/>
          <a:lstStyle>
            <a:lvl1pPr marL="0" indent="0">
              <a:buNone/>
              <a:defRPr sz="1700" b="0" cap="all" baseline="0">
                <a:solidFill>
                  <a:schemeClr val="accent1"/>
                </a:solidFill>
              </a:defRPr>
            </a:lvl1pPr>
            <a:lvl2pPr marL="342874" indent="0">
              <a:buNone/>
              <a:defRPr sz="1500" b="1"/>
            </a:lvl2pPr>
            <a:lvl3pPr marL="685745" indent="0">
              <a:buNone/>
              <a:defRPr sz="1400" b="1"/>
            </a:lvl3pPr>
            <a:lvl4pPr marL="1028618" indent="0">
              <a:buNone/>
              <a:defRPr sz="1200" b="1"/>
            </a:lvl4pPr>
            <a:lvl5pPr marL="1371490" indent="0">
              <a:buNone/>
              <a:defRPr sz="1200" b="1"/>
            </a:lvl5pPr>
            <a:lvl6pPr marL="1714363" indent="0">
              <a:buNone/>
              <a:defRPr sz="1200" b="1"/>
            </a:lvl6pPr>
            <a:lvl7pPr marL="2057234" indent="0">
              <a:buNone/>
              <a:defRPr sz="1200" b="1"/>
            </a:lvl7pPr>
            <a:lvl8pPr marL="2400108" indent="0">
              <a:buNone/>
              <a:defRPr sz="1200" b="1"/>
            </a:lvl8pPr>
            <a:lvl9pPr marL="2742982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" y="2071665"/>
            <a:ext cx="3960000" cy="40357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4"/>
          </p:nvPr>
        </p:nvSpPr>
        <p:spPr>
          <a:xfrm>
            <a:off x="4715370" y="1664354"/>
            <a:ext cx="3960000" cy="286978"/>
          </a:xfrm>
        </p:spPr>
        <p:txBody>
          <a:bodyPr anchor="b"/>
          <a:lstStyle>
            <a:lvl1pPr marL="0" indent="0">
              <a:buNone/>
              <a:defRPr sz="1700" b="0" cap="all" baseline="0">
                <a:solidFill>
                  <a:schemeClr val="accent1"/>
                </a:solidFill>
              </a:defRPr>
            </a:lvl1pPr>
            <a:lvl2pPr marL="342874" indent="0">
              <a:buNone/>
              <a:defRPr sz="1500" b="1"/>
            </a:lvl2pPr>
            <a:lvl3pPr marL="685745" indent="0">
              <a:buNone/>
              <a:defRPr sz="1400" b="1"/>
            </a:lvl3pPr>
            <a:lvl4pPr marL="1028618" indent="0">
              <a:buNone/>
              <a:defRPr sz="1200" b="1"/>
            </a:lvl4pPr>
            <a:lvl5pPr marL="1371490" indent="0">
              <a:buNone/>
              <a:defRPr sz="1200" b="1"/>
            </a:lvl5pPr>
            <a:lvl6pPr marL="1714363" indent="0">
              <a:buNone/>
              <a:defRPr sz="1200" b="1"/>
            </a:lvl6pPr>
            <a:lvl7pPr marL="2057234" indent="0">
              <a:buNone/>
              <a:defRPr sz="1200" b="1"/>
            </a:lvl7pPr>
            <a:lvl8pPr marL="2400108" indent="0">
              <a:buNone/>
              <a:defRPr sz="1200" b="1"/>
            </a:lvl8pPr>
            <a:lvl9pPr marL="2742982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4715688" y="2071665"/>
            <a:ext cx="3960000" cy="40357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4246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er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657350"/>
            <a:ext cx="4176000" cy="44500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4895688" y="1657349"/>
            <a:ext cx="3780000" cy="2181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5"/>
          </p:nvPr>
        </p:nvSpPr>
        <p:spPr>
          <a:xfrm>
            <a:off x="4895688" y="3925830"/>
            <a:ext cx="3780000" cy="2181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2841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6" y="475200"/>
            <a:ext cx="8207375" cy="333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6" y="1657350"/>
            <a:ext cx="8207375" cy="4450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6842" y="6501606"/>
            <a:ext cx="720358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000" smtClean="0"/>
            </a:lvl1pPr>
          </a:lstStyle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226" y="6501606"/>
            <a:ext cx="6048000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University of Stuttgart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337" y="6501606"/>
            <a:ext cx="265063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E82CC3C-1DC0-4FDA-9590-6CC506AB6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3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63" r:id="rId4"/>
    <p:sldLayoutId id="2147483676" r:id="rId5"/>
    <p:sldLayoutId id="2147483680" r:id="rId6"/>
    <p:sldLayoutId id="2147483664" r:id="rId7"/>
    <p:sldLayoutId id="2147483665" r:id="rId8"/>
    <p:sldLayoutId id="2147483677" r:id="rId9"/>
    <p:sldLayoutId id="2147483678" r:id="rId10"/>
    <p:sldLayoutId id="2147483679" r:id="rId11"/>
    <p:sldLayoutId id="2147483684" r:id="rId12"/>
    <p:sldLayoutId id="2147483685" r:id="rId13"/>
    <p:sldLayoutId id="2147483682" r:id="rId14"/>
    <p:sldLayoutId id="2147483681" r:id="rId15"/>
    <p:sldLayoutId id="2147483683" r:id="rId16"/>
    <p:sldLayoutId id="2147483666" r:id="rId17"/>
    <p:sldLayoutId id="2147483667" r:id="rId18"/>
    <p:sldLayoutId id="2147483686" r:id="rId19"/>
    <p:sldLayoutId id="2147483687" r:id="rId20"/>
    <p:sldLayoutId id="2147483688" r:id="rId21"/>
    <p:sldLayoutId id="2147483690" r:id="rId22"/>
  </p:sldLayoutIdLst>
  <p:timing>
    <p:tnLst>
      <p:par>
        <p:cTn id="1" dur="indefinite" restart="never" nodeType="tmRoot"/>
      </p:par>
    </p:tnLst>
  </p:timing>
  <p:hf hdr="0"/>
  <p:txStyles>
    <p:titleStyle>
      <a:lvl1pPr algn="l" defTabSz="685745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6" indent="-171436" algn="l" defTabSz="685745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34" indent="-184135" algn="l" defTabSz="685745" rtl="0" eaLnBrk="1" latinLnBrk="0" hangingPunct="1">
        <a:lnSpc>
          <a:spcPct val="120000"/>
        </a:lnSpc>
        <a:spcBef>
          <a:spcPts val="374"/>
        </a:spcBef>
        <a:buClr>
          <a:schemeClr val="tx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32" indent="-176198" algn="l" defTabSz="685745" rtl="0" eaLnBrk="1" latinLnBrk="0" hangingPunct="1">
        <a:lnSpc>
          <a:spcPct val="120000"/>
        </a:lnSpc>
        <a:spcBef>
          <a:spcPts val="374"/>
        </a:spcBef>
        <a:buClr>
          <a:schemeClr val="tx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720667" indent="-184135" algn="l" defTabSz="685745" rtl="0" eaLnBrk="1" latinLnBrk="0" hangingPunct="1">
        <a:lnSpc>
          <a:spcPct val="120000"/>
        </a:lnSpc>
        <a:spcBef>
          <a:spcPts val="374"/>
        </a:spcBef>
        <a:buClr>
          <a:schemeClr val="tx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896866" indent="-176198" algn="l" defTabSz="685745" rtl="0" eaLnBrk="1" latinLnBrk="0" hangingPunct="1">
        <a:lnSpc>
          <a:spcPct val="120000"/>
        </a:lnSpc>
        <a:spcBef>
          <a:spcPts val="374"/>
        </a:spcBef>
        <a:buClr>
          <a:schemeClr val="tx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99" indent="-171436" algn="l" defTabSz="68574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72" indent="-171436" algn="l" defTabSz="68574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44" indent="-171436" algn="l" defTabSz="68574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17" indent="-171436" algn="l" defTabSz="68574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4" algn="l" defTabSz="6857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5" algn="l" defTabSz="6857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18" algn="l" defTabSz="6857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0" algn="l" defTabSz="6857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63" algn="l" defTabSz="6857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34" algn="l" defTabSz="6857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08" algn="l" defTabSz="6857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82" algn="l" defTabSz="6857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70" userDrawn="1">
          <p15:clr>
            <a:srgbClr val="F26B43"/>
          </p15:clr>
        </p15:guide>
        <p15:guide id="2" pos="246" userDrawn="1">
          <p15:clr>
            <a:srgbClr val="F26B43"/>
          </p15:clr>
        </p15:guide>
        <p15:guide id="3" orient="horz" pos="3206" userDrawn="1">
          <p15:clr>
            <a:srgbClr val="F26B43"/>
          </p15:clr>
        </p15:guide>
        <p15:guide id="4" pos="45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7.jpe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70604" y="2544024"/>
            <a:ext cx="8636923" cy="3741279"/>
          </a:xfrm>
        </p:spPr>
        <p:txBody>
          <a:bodyPr/>
          <a:lstStyle/>
          <a:p>
            <a:r>
              <a:rPr lang="de-DE" dirty="0" smtClean="0">
                <a:solidFill>
                  <a:srgbClr val="323232"/>
                </a:solidFill>
              </a:rPr>
              <a:t>Partners: 	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dirty="0" smtClean="0">
                <a:solidFill>
                  <a:srgbClr val="323232"/>
                </a:solidFill>
              </a:rPr>
              <a:t>Period: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1/2018 – 12/2020 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e-DE" dirty="0" smtClean="0">
                <a:solidFill>
                  <a:srgbClr val="323232"/>
                </a:solidFill>
              </a:rPr>
              <a:t>	</a:t>
            </a: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dirty="0" smtClean="0"/>
              <a:t>Grant: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2,898,683.75 EUR</a:t>
            </a:r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dirty="0"/>
              <a:t>Funding scheme</a:t>
            </a:r>
            <a:r>
              <a:rPr lang="cs-CZ" dirty="0" smtClean="0"/>
              <a:t>: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RIA </a:t>
            </a:r>
          </a:p>
          <a:p>
            <a:r>
              <a:rPr lang="cs-CZ" dirty="0"/>
              <a:t>Proposal Nr: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767227</a:t>
            </a:r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dirty="0"/>
              <a:t>Activity: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FETOPEN-RIA-2017-1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									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7691" y="1664430"/>
            <a:ext cx="8208000" cy="331470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rgbClr val="00BEFF"/>
                </a:solidFill>
              </a:rPr>
              <a:t>Horizon 2020 – FET-Open</a:t>
            </a:r>
            <a:endParaRPr lang="de-DE" dirty="0">
              <a:solidFill>
                <a:srgbClr val="00BEFF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6" y="834605"/>
            <a:ext cx="8207375" cy="333948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rgbClr val="004191"/>
                </a:solidFill>
              </a:rPr>
              <a:t>Plasmon</a:t>
            </a:r>
            <a:r>
              <a:rPr lang="cs-CZ" dirty="0" smtClean="0">
                <a:solidFill>
                  <a:srgbClr val="004191"/>
                </a:solidFill>
              </a:rPr>
              <a:t> </a:t>
            </a:r>
            <a:r>
              <a:rPr lang="cs-CZ" dirty="0">
                <a:solidFill>
                  <a:srgbClr val="004191"/>
                </a:solidFill>
              </a:rPr>
              <a:t>E</a:t>
            </a:r>
            <a:r>
              <a:rPr lang="de-DE" dirty="0" smtClean="0">
                <a:solidFill>
                  <a:srgbClr val="004191"/>
                </a:solidFill>
              </a:rPr>
              <a:t>nhanced </a:t>
            </a:r>
            <a:r>
              <a:rPr lang="cs-CZ" dirty="0" smtClean="0">
                <a:solidFill>
                  <a:srgbClr val="004191"/>
                </a:solidFill>
              </a:rPr>
              <a:t>Teraher</a:t>
            </a:r>
            <a:r>
              <a:rPr lang="en-GB" dirty="0" smtClean="0">
                <a:solidFill>
                  <a:srgbClr val="004191"/>
                </a:solidFill>
              </a:rPr>
              <a:t>t</a:t>
            </a:r>
            <a:r>
              <a:rPr lang="cs-CZ" dirty="0" smtClean="0">
                <a:solidFill>
                  <a:srgbClr val="004191"/>
                </a:solidFill>
              </a:rPr>
              <a:t>z </a:t>
            </a:r>
            <a:r>
              <a:rPr lang="de-DE" dirty="0" smtClean="0">
                <a:solidFill>
                  <a:srgbClr val="004191"/>
                </a:solidFill>
              </a:rPr>
              <a:t>Electron </a:t>
            </a:r>
            <a:r>
              <a:rPr lang="de-DE" dirty="0">
                <a:solidFill>
                  <a:srgbClr val="004191"/>
                </a:solidFill>
              </a:rPr>
              <a:t>Paramagnetic </a:t>
            </a:r>
            <a:r>
              <a:rPr lang="de-DE" dirty="0" smtClean="0">
                <a:solidFill>
                  <a:srgbClr val="004191"/>
                </a:solidFill>
              </a:rPr>
              <a:t>Resonance (PETER)  </a:t>
            </a:r>
            <a:endParaRPr lang="de-DE" dirty="0">
              <a:solidFill>
                <a:srgbClr val="00419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37" y="2327721"/>
            <a:ext cx="1415228" cy="4519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7" y="2242297"/>
            <a:ext cx="2490651" cy="62275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01" y="2297627"/>
            <a:ext cx="2435357" cy="64312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783" y="2395013"/>
            <a:ext cx="448355" cy="44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194662"/>
            <a:ext cx="65" cy="405199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15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3626" y="3258275"/>
            <a:ext cx="28970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3600" dirty="0" smtClean="0">
                <a:solidFill>
                  <a:schemeClr val="accent1"/>
                </a:solidFill>
              </a:rPr>
              <a:t>Thank you!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936625" y="516638"/>
            <a:ext cx="8207375" cy="333948"/>
          </a:xfrm>
        </p:spPr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Plasmon </a:t>
            </a:r>
            <a:r>
              <a:rPr lang="en-GB" dirty="0" smtClean="0">
                <a:solidFill>
                  <a:srgbClr val="004191"/>
                </a:solidFill>
              </a:rPr>
              <a:t>E</a:t>
            </a:r>
            <a:r>
              <a:rPr lang="de-DE" dirty="0" smtClean="0">
                <a:solidFill>
                  <a:srgbClr val="004191"/>
                </a:solidFill>
              </a:rPr>
              <a:t>nhanced </a:t>
            </a:r>
            <a:r>
              <a:rPr lang="cs-CZ" dirty="0" smtClean="0">
                <a:solidFill>
                  <a:srgbClr val="004191"/>
                </a:solidFill>
              </a:rPr>
              <a:t>THz </a:t>
            </a:r>
            <a:r>
              <a:rPr lang="de-DE" dirty="0" smtClean="0">
                <a:solidFill>
                  <a:srgbClr val="004191"/>
                </a:solidFill>
              </a:rPr>
              <a:t>Electron </a:t>
            </a:r>
            <a:r>
              <a:rPr lang="de-DE" dirty="0">
                <a:solidFill>
                  <a:srgbClr val="004191"/>
                </a:solidFill>
              </a:rPr>
              <a:t>Paramagnetic Resonance </a:t>
            </a:r>
          </a:p>
        </p:txBody>
      </p:sp>
    </p:spTree>
    <p:extLst>
      <p:ext uri="{BB962C8B-B14F-4D97-AF65-F5344CB8AC3E}">
        <p14:creationId xmlns:p14="http://schemas.microsoft.com/office/powerpoint/2010/main" val="32349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21868" y="263441"/>
            <a:ext cx="8208000" cy="331470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rgbClr val="00BEFF"/>
                </a:solidFill>
              </a:rPr>
              <a:t>Horizon 2020 – FET</a:t>
            </a:r>
            <a:r>
              <a:rPr lang="cs-CZ" dirty="0" smtClean="0">
                <a:solidFill>
                  <a:srgbClr val="00BEFF"/>
                </a:solidFill>
              </a:rPr>
              <a:t> (Future Emerging Technologie) </a:t>
            </a:r>
            <a:r>
              <a:rPr lang="de-DE" dirty="0" smtClean="0">
                <a:solidFill>
                  <a:srgbClr val="00BEFF"/>
                </a:solidFill>
              </a:rPr>
              <a:t>- Open</a:t>
            </a:r>
            <a:endParaRPr lang="de-DE" dirty="0">
              <a:solidFill>
                <a:srgbClr val="00BEFF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7077" y="1151302"/>
            <a:ext cx="8406187" cy="4844118"/>
          </a:xfrm>
        </p:spPr>
        <p:txBody>
          <a:bodyPr/>
          <a:lstStyle/>
          <a:p>
            <a:r>
              <a:rPr lang="en-GB" sz="1400" b="1" dirty="0" smtClean="0">
                <a:latin typeface="Verdana" panose="020B0604030504040204" pitchFamily="34" charset="0"/>
              </a:rPr>
              <a:t>Long-term </a:t>
            </a:r>
            <a:r>
              <a:rPr lang="en-GB" sz="1400" b="1" dirty="0">
                <a:latin typeface="Verdana" panose="020B0604030504040204" pitchFamily="34" charset="0"/>
              </a:rPr>
              <a:t>vision</a:t>
            </a:r>
            <a:r>
              <a:rPr lang="en-GB" sz="1400" dirty="0">
                <a:latin typeface="Verdana" panose="020B0604030504040204" pitchFamily="34" charset="0"/>
              </a:rPr>
              <a:t>: a new, </a:t>
            </a:r>
            <a:r>
              <a:rPr lang="en-GB" sz="1400" dirty="0">
                <a:solidFill>
                  <a:srgbClr val="FF0000"/>
                </a:solidFill>
                <a:latin typeface="Verdana" panose="020B0604030504040204" pitchFamily="34" charset="0"/>
              </a:rPr>
              <a:t>original or radical</a:t>
            </a:r>
            <a:r>
              <a:rPr lang="en-GB" sz="1400" dirty="0">
                <a:latin typeface="Verdana" panose="020B0604030504040204" pitchFamily="34" charset="0"/>
              </a:rPr>
              <a:t> long-term </a:t>
            </a:r>
            <a:r>
              <a:rPr lang="en-GB" sz="1400" dirty="0" smtClean="0">
                <a:latin typeface="Verdana" panose="020B0604030504040204" pitchFamily="34" charset="0"/>
              </a:rPr>
              <a:t>vision </a:t>
            </a:r>
            <a:r>
              <a:rPr lang="en-GB" sz="1400" dirty="0">
                <a:latin typeface="Verdana" panose="020B0604030504040204" pitchFamily="34" charset="0"/>
              </a:rPr>
              <a:t>of technology-enabled possibilities going </a:t>
            </a:r>
            <a:r>
              <a:rPr lang="en-GB" sz="1400" dirty="0">
                <a:solidFill>
                  <a:srgbClr val="FF0000"/>
                </a:solidFill>
                <a:latin typeface="Verdana" panose="020B0604030504040204" pitchFamily="34" charset="0"/>
              </a:rPr>
              <a:t>far beyond the state of the art </a:t>
            </a:r>
          </a:p>
          <a:p>
            <a:r>
              <a:rPr lang="en-GB" sz="1400" b="1" dirty="0" smtClean="0">
                <a:latin typeface="Verdana" panose="020B0604030504040204" pitchFamily="34" charset="0"/>
              </a:rPr>
              <a:t>Breakthrough </a:t>
            </a:r>
            <a:r>
              <a:rPr lang="en-GB" sz="1400" b="1" dirty="0">
                <a:latin typeface="Verdana" panose="020B0604030504040204" pitchFamily="34" charset="0"/>
              </a:rPr>
              <a:t>S&amp;T target</a:t>
            </a:r>
            <a:r>
              <a:rPr lang="en-GB" sz="1400" dirty="0">
                <a:latin typeface="Verdana" panose="020B0604030504040204" pitchFamily="34" charset="0"/>
              </a:rPr>
              <a:t>: scientifically ambitious and technologically concrete </a:t>
            </a:r>
            <a:r>
              <a:rPr lang="en-GB" sz="1400" dirty="0">
                <a:solidFill>
                  <a:srgbClr val="FF0000"/>
                </a:solidFill>
                <a:latin typeface="Verdana" panose="020B0604030504040204" pitchFamily="34" charset="0"/>
              </a:rPr>
              <a:t>breakthroughs,</a:t>
            </a:r>
            <a:r>
              <a:rPr lang="en-GB" sz="1400" dirty="0">
                <a:latin typeface="Verdana" panose="020B0604030504040204" pitchFamily="34" charset="0"/>
              </a:rPr>
              <a:t> plausibly attainable within the life-time of the project. </a:t>
            </a:r>
          </a:p>
          <a:p>
            <a:r>
              <a:rPr lang="en-GB" sz="1400" b="1" dirty="0" smtClean="0">
                <a:latin typeface="Verdana" panose="020B0604030504040204" pitchFamily="34" charset="0"/>
              </a:rPr>
              <a:t>Foundational</a:t>
            </a:r>
            <a:r>
              <a:rPr lang="en-GB" sz="1400" dirty="0">
                <a:latin typeface="Verdana" panose="020B0604030504040204" pitchFamily="34" charset="0"/>
              </a:rPr>
              <a:t>: the </a:t>
            </a:r>
            <a:r>
              <a:rPr lang="en-GB" sz="1400" dirty="0">
                <a:solidFill>
                  <a:srgbClr val="FF0000"/>
                </a:solidFill>
                <a:latin typeface="Verdana" panose="020B0604030504040204" pitchFamily="34" charset="0"/>
              </a:rPr>
              <a:t>breakthroughs must have the potential to become the basis for a new line of technology</a:t>
            </a:r>
            <a:r>
              <a:rPr lang="en-GB" sz="1400" dirty="0">
                <a:latin typeface="Verdana" panose="020B0604030504040204" pitchFamily="34" charset="0"/>
              </a:rPr>
              <a:t> not currently available. </a:t>
            </a:r>
          </a:p>
          <a:p>
            <a:r>
              <a:rPr lang="en-GB" sz="1400" b="1" dirty="0" smtClean="0">
                <a:latin typeface="Verdana" panose="020B0604030504040204" pitchFamily="34" charset="0"/>
              </a:rPr>
              <a:t>Novelty</a:t>
            </a:r>
            <a:r>
              <a:rPr lang="en-GB" sz="1400" dirty="0">
                <a:latin typeface="Verdana" panose="020B0604030504040204" pitchFamily="34" charset="0"/>
              </a:rPr>
              <a:t>: </a:t>
            </a:r>
            <a:r>
              <a:rPr lang="en-GB" sz="1400" dirty="0">
                <a:solidFill>
                  <a:srgbClr val="FF0000"/>
                </a:solidFill>
                <a:latin typeface="Verdana" panose="020B0604030504040204" pitchFamily="34" charset="0"/>
              </a:rPr>
              <a:t>new ideas and concepts</a:t>
            </a:r>
            <a:r>
              <a:rPr lang="en-GB" sz="1400" dirty="0">
                <a:latin typeface="Verdana" panose="020B0604030504040204" pitchFamily="34" charset="0"/>
              </a:rPr>
              <a:t>, rather than the application or incremental refinement of well established ones. </a:t>
            </a:r>
          </a:p>
          <a:p>
            <a:r>
              <a:rPr lang="en-GB" sz="1400" b="1" dirty="0" smtClean="0">
                <a:latin typeface="Verdana" panose="020B0604030504040204" pitchFamily="34" charset="0"/>
              </a:rPr>
              <a:t>High-risk</a:t>
            </a:r>
            <a:r>
              <a:rPr lang="en-GB" sz="1400" dirty="0">
                <a:latin typeface="Verdana" panose="020B0604030504040204" pitchFamily="34" charset="0"/>
              </a:rPr>
              <a:t>: the potential of a new technological direction depends on </a:t>
            </a:r>
            <a:r>
              <a:rPr lang="en-GB" sz="1400" dirty="0">
                <a:solidFill>
                  <a:srgbClr val="FF0000"/>
                </a:solidFill>
                <a:latin typeface="Verdana" panose="020B0604030504040204" pitchFamily="34" charset="0"/>
              </a:rPr>
              <a:t>a whole range of factors </a:t>
            </a:r>
            <a:r>
              <a:rPr lang="en-GB" sz="1400" dirty="0">
                <a:latin typeface="Verdana" panose="020B0604030504040204" pitchFamily="34" charset="0"/>
              </a:rPr>
              <a:t>that cannot be apprehended from a single disciplinary viewpoint. </a:t>
            </a:r>
          </a:p>
          <a:p>
            <a:r>
              <a:rPr lang="en-GB" sz="1400" b="1" dirty="0" smtClean="0">
                <a:latin typeface="Verdana" panose="020B0604030504040204" pitchFamily="34" charset="0"/>
              </a:rPr>
              <a:t>Interdisciplinary</a:t>
            </a:r>
            <a:r>
              <a:rPr lang="en-GB" sz="1400" dirty="0">
                <a:latin typeface="Verdana" panose="020B0604030504040204" pitchFamily="34" charset="0"/>
              </a:rPr>
              <a:t>: the proposed collaborations must </a:t>
            </a:r>
            <a:r>
              <a:rPr lang="en-GB" sz="1400" dirty="0">
                <a:solidFill>
                  <a:srgbClr val="FF0000"/>
                </a:solidFill>
                <a:latin typeface="Verdana" panose="020B0604030504040204" pitchFamily="34" charset="0"/>
              </a:rPr>
              <a:t>go beyond current mainstream collaboration </a:t>
            </a:r>
            <a:r>
              <a:rPr lang="en-GB" sz="1400" dirty="0">
                <a:latin typeface="Verdana" panose="020B0604030504040204" pitchFamily="34" charset="0"/>
              </a:rPr>
              <a:t>configurations in joint S&amp;T research, and must aim to advance different scientific and technological disciplines together and in synergy towards a breakthrough. </a:t>
            </a:r>
          </a:p>
        </p:txBody>
      </p:sp>
    </p:spTree>
    <p:extLst>
      <p:ext uri="{BB962C8B-B14F-4D97-AF65-F5344CB8AC3E}">
        <p14:creationId xmlns:p14="http://schemas.microsoft.com/office/powerpoint/2010/main" val="38491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4198" y="1668236"/>
            <a:ext cx="8636923" cy="484411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323232"/>
                </a:solidFill>
              </a:rPr>
              <a:t>General </a:t>
            </a:r>
            <a:r>
              <a:rPr lang="de-DE" dirty="0" err="1" smtClean="0">
                <a:solidFill>
                  <a:srgbClr val="323232"/>
                </a:solidFill>
              </a:rPr>
              <a:t>aim</a:t>
            </a:r>
            <a:r>
              <a:rPr lang="de-DE" dirty="0" smtClean="0">
                <a:solidFill>
                  <a:srgbClr val="323232"/>
                </a:solidFill>
              </a:rPr>
              <a:t>:</a:t>
            </a:r>
          </a:p>
          <a:p>
            <a:r>
              <a:rPr lang="de-DE" dirty="0" smtClean="0">
                <a:solidFill>
                  <a:srgbClr val="323232"/>
                </a:solidFill>
              </a:rPr>
              <a:t>Combine </a:t>
            </a:r>
            <a:r>
              <a:rPr lang="de-DE" dirty="0" err="1" smtClean="0">
                <a:solidFill>
                  <a:srgbClr val="323232"/>
                </a:solidFill>
              </a:rPr>
              <a:t>advantages</a:t>
            </a:r>
            <a:r>
              <a:rPr lang="de-DE" dirty="0" smtClean="0">
                <a:solidFill>
                  <a:srgbClr val="323232"/>
                </a:solidFill>
              </a:rPr>
              <a:t> </a:t>
            </a:r>
            <a:r>
              <a:rPr lang="de-DE" dirty="0" err="1" smtClean="0">
                <a:solidFill>
                  <a:srgbClr val="323232"/>
                </a:solidFill>
              </a:rPr>
              <a:t>of</a:t>
            </a:r>
            <a:r>
              <a:rPr lang="de-DE" dirty="0" smtClean="0">
                <a:solidFill>
                  <a:srgbClr val="323232"/>
                </a:solidFill>
              </a:rPr>
              <a:t> </a:t>
            </a:r>
            <a:r>
              <a:rPr lang="de-DE" u="sng" dirty="0" smtClean="0">
                <a:solidFill>
                  <a:srgbClr val="323232"/>
                </a:solidFill>
              </a:rPr>
              <a:t>high-</a:t>
            </a:r>
            <a:r>
              <a:rPr lang="de-DE" u="sng" dirty="0" err="1" smtClean="0">
                <a:solidFill>
                  <a:srgbClr val="323232"/>
                </a:solidFill>
              </a:rPr>
              <a:t>frequency</a:t>
            </a:r>
            <a:r>
              <a:rPr lang="de-DE" u="sng" dirty="0" smtClean="0">
                <a:solidFill>
                  <a:srgbClr val="323232"/>
                </a:solidFill>
              </a:rPr>
              <a:t> </a:t>
            </a:r>
            <a:r>
              <a:rPr lang="de-DE" u="sng" dirty="0" err="1" smtClean="0">
                <a:solidFill>
                  <a:srgbClr val="323232"/>
                </a:solidFill>
              </a:rPr>
              <a:t>electron</a:t>
            </a:r>
            <a:r>
              <a:rPr lang="de-DE" u="sng" dirty="0" smtClean="0">
                <a:solidFill>
                  <a:srgbClr val="323232"/>
                </a:solidFill>
              </a:rPr>
              <a:t> </a:t>
            </a:r>
            <a:r>
              <a:rPr lang="de-DE" u="sng" dirty="0" err="1" smtClean="0">
                <a:solidFill>
                  <a:srgbClr val="323232"/>
                </a:solidFill>
              </a:rPr>
              <a:t>paramagnetic</a:t>
            </a:r>
            <a:r>
              <a:rPr lang="de-DE" u="sng" dirty="0" smtClean="0">
                <a:solidFill>
                  <a:srgbClr val="323232"/>
                </a:solidFill>
              </a:rPr>
              <a:t> </a:t>
            </a:r>
            <a:r>
              <a:rPr lang="de-DE" u="sng" dirty="0" err="1" smtClean="0">
                <a:solidFill>
                  <a:srgbClr val="323232"/>
                </a:solidFill>
              </a:rPr>
              <a:t>resonance</a:t>
            </a:r>
            <a:r>
              <a:rPr lang="de-DE" u="sng" dirty="0" smtClean="0">
                <a:solidFill>
                  <a:srgbClr val="323232"/>
                </a:solidFill>
              </a:rPr>
              <a:t> </a:t>
            </a:r>
            <a:r>
              <a:rPr lang="de-DE" dirty="0" err="1" smtClean="0">
                <a:solidFill>
                  <a:srgbClr val="323232"/>
                </a:solidFill>
              </a:rPr>
              <a:t>with</a:t>
            </a:r>
            <a:r>
              <a:rPr lang="de-DE" dirty="0" smtClean="0">
                <a:solidFill>
                  <a:srgbClr val="323232"/>
                </a:solidFill>
              </a:rPr>
              <a:t> </a:t>
            </a:r>
            <a:r>
              <a:rPr lang="de-DE" u="sng" dirty="0" err="1" smtClean="0">
                <a:solidFill>
                  <a:srgbClr val="323232"/>
                </a:solidFill>
              </a:rPr>
              <a:t>scanning</a:t>
            </a:r>
            <a:r>
              <a:rPr lang="de-DE" u="sng" dirty="0" smtClean="0">
                <a:solidFill>
                  <a:srgbClr val="323232"/>
                </a:solidFill>
              </a:rPr>
              <a:t> probe </a:t>
            </a:r>
            <a:r>
              <a:rPr lang="de-DE" u="sng" dirty="0" err="1" smtClean="0">
                <a:solidFill>
                  <a:srgbClr val="323232"/>
                </a:solidFill>
              </a:rPr>
              <a:t>microscopy</a:t>
            </a:r>
            <a:r>
              <a:rPr lang="de-DE" dirty="0" smtClean="0">
                <a:solidFill>
                  <a:srgbClr val="323232"/>
                </a:solidFill>
              </a:rPr>
              <a:t>. Achieve </a:t>
            </a:r>
            <a:r>
              <a:rPr lang="cs-CZ" dirty="0" smtClean="0">
                <a:solidFill>
                  <a:srgbClr val="323232"/>
                </a:solidFill>
              </a:rPr>
              <a:t>a </a:t>
            </a:r>
            <a:r>
              <a:rPr lang="de-DE" u="sng" dirty="0" smtClean="0">
                <a:solidFill>
                  <a:srgbClr val="323232"/>
                </a:solidFill>
              </a:rPr>
              <a:t>working prototype</a:t>
            </a:r>
            <a:r>
              <a:rPr lang="de-DE" dirty="0" smtClean="0">
                <a:solidFill>
                  <a:srgbClr val="323232"/>
                </a:solidFill>
              </a:rPr>
              <a:t>.</a:t>
            </a: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Novelty</a:t>
            </a:r>
            <a:endParaRPr lang="de-DE" dirty="0" smtClean="0"/>
          </a:p>
          <a:p>
            <a:r>
              <a:rPr lang="de-DE" sz="1600" dirty="0" smtClean="0"/>
              <a:t>First magnetic field enhancement with </a:t>
            </a:r>
            <a:br>
              <a:rPr lang="de-DE" sz="1600" dirty="0" smtClean="0"/>
            </a:br>
            <a:r>
              <a:rPr lang="de-DE" sz="1600" dirty="0" smtClean="0"/>
              <a:t>plasmonic antennas</a:t>
            </a:r>
            <a:r>
              <a:rPr lang="cs-CZ" sz="1600" dirty="0" smtClean="0"/>
              <a:t> (localization beyond diffraction limit)		</a:t>
            </a:r>
            <a:endParaRPr lang="de-DE" sz="1600" dirty="0" smtClean="0"/>
          </a:p>
          <a:p>
            <a:r>
              <a:rPr lang="de-DE" sz="1600" dirty="0" smtClean="0"/>
              <a:t>First scanning probe HFEPR</a:t>
            </a:r>
            <a:r>
              <a:rPr lang="cs-CZ" sz="1600" dirty="0" smtClean="0"/>
              <a:t> (spatial resolution </a:t>
            </a:r>
            <a:r>
              <a:rPr lang="en-GB" sz="1600" dirty="0" smtClean="0"/>
              <a:t>&lt; 1 µm)</a:t>
            </a:r>
            <a:r>
              <a:rPr lang="cs-CZ" sz="1600" dirty="0" smtClean="0"/>
              <a:t> </a:t>
            </a:r>
            <a:r>
              <a:rPr lang="de-DE" sz="1600" dirty="0" smtClean="0"/>
              <a:t>.</a:t>
            </a:r>
          </a:p>
          <a:p>
            <a:r>
              <a:rPr lang="de-DE" sz="1600" dirty="0" smtClean="0"/>
              <a:t>Closing of the THz gap (higher sensitivity)</a:t>
            </a:r>
            <a:endParaRPr lang="de-DE" sz="1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00BEFF"/>
                </a:solidFill>
              </a:rPr>
              <a:t>Overview</a:t>
            </a:r>
            <a:endParaRPr lang="de-DE" dirty="0">
              <a:solidFill>
                <a:srgbClr val="00BEFF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Plasmon </a:t>
            </a:r>
            <a:r>
              <a:rPr lang="en-GB" dirty="0">
                <a:solidFill>
                  <a:srgbClr val="004191"/>
                </a:solidFill>
              </a:rPr>
              <a:t>E</a:t>
            </a:r>
            <a:r>
              <a:rPr lang="de-DE" dirty="0" smtClean="0">
                <a:solidFill>
                  <a:srgbClr val="004191"/>
                </a:solidFill>
              </a:rPr>
              <a:t>nhanced </a:t>
            </a:r>
            <a:r>
              <a:rPr lang="cs-CZ" dirty="0" smtClean="0">
                <a:solidFill>
                  <a:srgbClr val="004191"/>
                </a:solidFill>
              </a:rPr>
              <a:t>THz </a:t>
            </a:r>
            <a:r>
              <a:rPr lang="de-DE" dirty="0" smtClean="0">
                <a:solidFill>
                  <a:srgbClr val="004191"/>
                </a:solidFill>
              </a:rPr>
              <a:t>Electron </a:t>
            </a:r>
            <a:r>
              <a:rPr lang="de-DE" dirty="0">
                <a:solidFill>
                  <a:srgbClr val="004191"/>
                </a:solidFill>
              </a:rPr>
              <a:t>Paramagnetic Resonance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77954" y="4831482"/>
            <a:ext cx="4616371" cy="1638300"/>
            <a:chOff x="377954" y="4831482"/>
            <a:chExt cx="4616371" cy="1638300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534976">
              <a:off x="377954" y="4831482"/>
              <a:ext cx="2219325" cy="163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Parallelogramm 23"/>
            <p:cNvSpPr/>
            <p:nvPr/>
          </p:nvSpPr>
          <p:spPr>
            <a:xfrm flipH="1">
              <a:off x="2374920" y="4994875"/>
              <a:ext cx="2619405" cy="1152128"/>
            </a:xfrm>
            <a:prstGeom prst="parallelogram">
              <a:avLst>
                <a:gd name="adj" fmla="val 1267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3242537" y="5406441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AFM</a:t>
              </a:r>
              <a:endParaRPr lang="de-DE" dirty="0"/>
            </a:p>
          </p:txBody>
        </p:sp>
      </p:grpSp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4" b="50000"/>
          <a:stretch/>
        </p:blipFill>
        <p:spPr bwMode="auto">
          <a:xfrm>
            <a:off x="6065713" y="2934480"/>
            <a:ext cx="1824254" cy="142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81" y="4640172"/>
            <a:ext cx="2542216" cy="18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27086" y="6329811"/>
            <a:ext cx="788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Univers LT Pro 45 Light" panose="020B0403020202090204" pitchFamily="34" charset="0"/>
            </a:endParaRPr>
          </a:p>
          <a:p>
            <a:r>
              <a:rPr lang="en-US" sz="1200" dirty="0">
                <a:latin typeface="Univers LT Pro 45 Light" panose="020B0403020202090204" pitchFamily="34" charset="0"/>
              </a:rPr>
              <a:t>Opt. Eng. 52(3), 033203 (Mar 15, 2013). doi:10.1117/1.OE.52.3.033203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27" y="4673211"/>
            <a:ext cx="2494913" cy="187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BEFF"/>
                </a:solidFill>
              </a:rPr>
              <a:t> </a:t>
            </a:r>
            <a:r>
              <a:rPr lang="en-GB" dirty="0">
                <a:solidFill>
                  <a:srgbClr val="00BEFF"/>
                </a:solidFill>
              </a:rPr>
              <a:t>PE THz EPR spectroscopy</a:t>
            </a:r>
          </a:p>
          <a:p>
            <a:endParaRPr lang="de-DE" dirty="0">
              <a:solidFill>
                <a:srgbClr val="00BEFF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Plasmon Enhanced </a:t>
            </a:r>
            <a:r>
              <a:rPr lang="de-DE" dirty="0">
                <a:solidFill>
                  <a:srgbClr val="004191"/>
                </a:solidFill>
              </a:rPr>
              <a:t>Electron Paramagnetic Resonance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013" y="1424509"/>
            <a:ext cx="3371850" cy="2642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iabo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240" y="4656347"/>
            <a:ext cx="2082203" cy="20854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64" y="1360712"/>
            <a:ext cx="3498227" cy="27130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277" y="4107105"/>
            <a:ext cx="3199493" cy="27073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29944" y="4169226"/>
            <a:ext cx="239485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1600" dirty="0" smtClean="0"/>
              <a:t>Sample for spectroscopy (antenna arrays on Si) </a:t>
            </a:r>
          </a:p>
        </p:txBody>
      </p:sp>
    </p:spTree>
    <p:extLst>
      <p:ext uri="{BB962C8B-B14F-4D97-AF65-F5344CB8AC3E}">
        <p14:creationId xmlns:p14="http://schemas.microsoft.com/office/powerpoint/2010/main" val="33311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126113" y="710614"/>
            <a:ext cx="1203558" cy="3313571"/>
            <a:chOff x="2037790" y="1731372"/>
            <a:chExt cx="1203558" cy="3313571"/>
          </a:xfrm>
          <a:solidFill>
            <a:schemeClr val="accent2"/>
          </a:solidFill>
        </p:grpSpPr>
        <p:sp>
          <p:nvSpPr>
            <p:cNvPr id="28" name="Trapezoid 27"/>
            <p:cNvSpPr/>
            <p:nvPr/>
          </p:nvSpPr>
          <p:spPr>
            <a:xfrm rot="7921901">
              <a:off x="2404034" y="3944832"/>
              <a:ext cx="509868" cy="1164760"/>
            </a:xfrm>
            <a:prstGeom prst="trapezoid">
              <a:avLst>
                <a:gd name="adj" fmla="val 27684"/>
              </a:avLst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1456455">
              <a:off x="2998263" y="4786588"/>
              <a:ext cx="170893" cy="258355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37790" y="1731372"/>
              <a:ext cx="378941" cy="2586681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28084" y="338680"/>
            <a:ext cx="1595095" cy="3483677"/>
            <a:chOff x="3328084" y="338680"/>
            <a:chExt cx="1595095" cy="3483677"/>
          </a:xfrm>
        </p:grpSpPr>
        <p:sp>
          <p:nvSpPr>
            <p:cNvPr id="4" name="Rectangle 3"/>
            <p:cNvSpPr/>
            <p:nvPr/>
          </p:nvSpPr>
          <p:spPr>
            <a:xfrm>
              <a:off x="3328086" y="338680"/>
              <a:ext cx="378941" cy="305530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apezoid 5"/>
            <p:cNvSpPr/>
            <p:nvPr/>
          </p:nvSpPr>
          <p:spPr>
            <a:xfrm rot="5400000">
              <a:off x="4100919" y="3000097"/>
              <a:ext cx="428368" cy="1216152"/>
            </a:xfrm>
            <a:prstGeom prst="trapezoid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 flipH="1" flipV="1">
              <a:off x="3328084" y="3393989"/>
              <a:ext cx="378941" cy="428368"/>
            </a:xfrm>
            <a:prstGeom prst="rt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Isosceles Triangle 7"/>
          <p:cNvSpPr/>
          <p:nvPr/>
        </p:nvSpPr>
        <p:spPr>
          <a:xfrm rot="10800000">
            <a:off x="5287061" y="3192162"/>
            <a:ext cx="82379" cy="83202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03825" y="3146443"/>
            <a:ext cx="11557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08674" y="2476500"/>
            <a:ext cx="1069975" cy="66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Z-axis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93262" y="4279900"/>
            <a:ext cx="1069975" cy="66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Z-axis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93262" y="4949843"/>
            <a:ext cx="1069975" cy="66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Y-axis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93261" y="5619786"/>
            <a:ext cx="1069975" cy="66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X-axis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52035" y="2092978"/>
            <a:ext cx="352425" cy="666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13819" y="2904063"/>
            <a:ext cx="228856" cy="120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apezoid 16"/>
          <p:cNvSpPr/>
          <p:nvPr/>
        </p:nvSpPr>
        <p:spPr>
          <a:xfrm rot="10800000">
            <a:off x="5146030" y="2759896"/>
            <a:ext cx="358430" cy="205024"/>
          </a:xfrm>
          <a:prstGeom prst="trapezoid">
            <a:avLst>
              <a:gd name="adj" fmla="val 37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82399" y="967740"/>
            <a:ext cx="73241" cy="112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69440" y="933295"/>
            <a:ext cx="2867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Interferometer</a:t>
            </a:r>
          </a:p>
          <a:p>
            <a:r>
              <a:rPr lang="en-US" dirty="0"/>
              <a:t>(modulation-vibration of tip)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23947" y="3225574"/>
            <a:ext cx="2543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THz SNOM tip alignment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23007" y="5100148"/>
            <a:ext cx="229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scanning stage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2216698" y="1771391"/>
            <a:ext cx="254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THz excitation waveguide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77010" y="4121583"/>
            <a:ext cx="784860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923947" y="399323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3166611" y="1739473"/>
            <a:ext cx="226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THz pickup waveguide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868391" y="3353757"/>
            <a:ext cx="414008" cy="485912"/>
            <a:chOff x="4304192" y="4057948"/>
            <a:chExt cx="414008" cy="485912"/>
          </a:xfrm>
        </p:grpSpPr>
        <p:sp>
          <p:nvSpPr>
            <p:cNvPr id="33" name="Arc 32"/>
            <p:cNvSpPr/>
            <p:nvPr/>
          </p:nvSpPr>
          <p:spPr>
            <a:xfrm>
              <a:off x="4304192" y="4177905"/>
              <a:ext cx="117790" cy="245998"/>
            </a:xfrm>
            <a:prstGeom prst="arc">
              <a:avLst>
                <a:gd name="adj1" fmla="val 17377995"/>
                <a:gd name="adj2" fmla="val 4070449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/>
            <p:cNvSpPr/>
            <p:nvPr/>
          </p:nvSpPr>
          <p:spPr>
            <a:xfrm>
              <a:off x="4381965" y="4124921"/>
              <a:ext cx="178129" cy="351966"/>
            </a:xfrm>
            <a:prstGeom prst="arc">
              <a:avLst>
                <a:gd name="adj1" fmla="val 16762404"/>
                <a:gd name="adj2" fmla="val 4540638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/>
            <p:cNvSpPr/>
            <p:nvPr/>
          </p:nvSpPr>
          <p:spPr>
            <a:xfrm>
              <a:off x="4441261" y="4057948"/>
              <a:ext cx="276939" cy="485912"/>
            </a:xfrm>
            <a:prstGeom prst="arc">
              <a:avLst>
                <a:gd name="adj1" fmla="val 17377995"/>
                <a:gd name="adj2" fmla="val 4070449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 rot="13618841">
            <a:off x="5206248" y="3950133"/>
            <a:ext cx="163712" cy="167388"/>
            <a:chOff x="4304192" y="4057948"/>
            <a:chExt cx="414008" cy="485912"/>
          </a:xfrm>
        </p:grpSpPr>
        <p:sp>
          <p:nvSpPr>
            <p:cNvPr id="38" name="Arc 37"/>
            <p:cNvSpPr/>
            <p:nvPr/>
          </p:nvSpPr>
          <p:spPr>
            <a:xfrm>
              <a:off x="4304192" y="4177905"/>
              <a:ext cx="117790" cy="245998"/>
            </a:xfrm>
            <a:prstGeom prst="arc">
              <a:avLst>
                <a:gd name="adj1" fmla="val 17377995"/>
                <a:gd name="adj2" fmla="val 4070449"/>
              </a:avLst>
            </a:prstGeom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>
              <a:off x="4381965" y="4124921"/>
              <a:ext cx="178129" cy="351966"/>
            </a:xfrm>
            <a:prstGeom prst="arc">
              <a:avLst>
                <a:gd name="adj1" fmla="val 16762404"/>
                <a:gd name="adj2" fmla="val 4540638"/>
              </a:avLst>
            </a:prstGeom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>
              <a:off x="4441261" y="4057948"/>
              <a:ext cx="276939" cy="485912"/>
            </a:xfrm>
            <a:prstGeom prst="arc">
              <a:avLst>
                <a:gd name="adj1" fmla="val 17377995"/>
                <a:gd name="adj2" fmla="val 4070449"/>
              </a:avLst>
            </a:prstGeom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795372" y="312758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87735" y="-30652"/>
            <a:ext cx="122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THz Source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9886" y="432024"/>
            <a:ext cx="2299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PETER schematic configuration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6392" y="4368649"/>
            <a:ext cx="24578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Cryostat (2-4 K) and high magnetic field (up to 14 T</a:t>
            </a:r>
            <a:r>
              <a:rPr lang="en-GB" sz="1600" dirty="0" smtClean="0">
                <a:solidFill>
                  <a:schemeClr val="accent4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97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323232"/>
                </a:solidFill>
              </a:rPr>
              <a:t>Design </a:t>
            </a:r>
            <a:r>
              <a:rPr lang="de-DE" dirty="0" err="1" smtClean="0">
                <a:solidFill>
                  <a:srgbClr val="323232"/>
                </a:solidFill>
              </a:rPr>
              <a:t>and</a:t>
            </a:r>
            <a:r>
              <a:rPr lang="de-DE" dirty="0" smtClean="0">
                <a:solidFill>
                  <a:srgbClr val="323232"/>
                </a:solidFill>
              </a:rPr>
              <a:t> </a:t>
            </a:r>
            <a:r>
              <a:rPr lang="de-DE" dirty="0" err="1" smtClean="0">
                <a:solidFill>
                  <a:srgbClr val="323232"/>
                </a:solidFill>
              </a:rPr>
              <a:t>Fabrication</a:t>
            </a:r>
            <a:r>
              <a:rPr lang="de-DE" dirty="0" smtClean="0">
                <a:solidFill>
                  <a:srgbClr val="323232"/>
                </a:solidFill>
              </a:rPr>
              <a:t> </a:t>
            </a:r>
            <a:r>
              <a:rPr lang="de-DE" dirty="0" err="1" smtClean="0">
                <a:solidFill>
                  <a:srgbClr val="323232"/>
                </a:solidFill>
              </a:rPr>
              <a:t>of</a:t>
            </a:r>
            <a:r>
              <a:rPr lang="de-DE" dirty="0" smtClean="0">
                <a:solidFill>
                  <a:srgbClr val="323232"/>
                </a:solidFill>
              </a:rPr>
              <a:t> </a:t>
            </a:r>
            <a:r>
              <a:rPr lang="de-DE" dirty="0" err="1" smtClean="0">
                <a:solidFill>
                  <a:srgbClr val="323232"/>
                </a:solidFill>
              </a:rPr>
              <a:t>Plasmonic</a:t>
            </a:r>
            <a:r>
              <a:rPr lang="de-DE" dirty="0" smtClean="0">
                <a:solidFill>
                  <a:srgbClr val="323232"/>
                </a:solidFill>
              </a:rPr>
              <a:t> </a:t>
            </a:r>
            <a:r>
              <a:rPr lang="de-DE" dirty="0" err="1" smtClean="0">
                <a:solidFill>
                  <a:srgbClr val="323232"/>
                </a:solidFill>
              </a:rPr>
              <a:t>Structures</a:t>
            </a:r>
            <a:r>
              <a:rPr lang="de-DE" dirty="0" smtClean="0">
                <a:solidFill>
                  <a:srgbClr val="323232"/>
                </a:solidFill>
              </a:rPr>
              <a:t>. 	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Lead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NanoGune</a:t>
            </a:r>
            <a:endParaRPr lang="de-DE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de-DE" u="sng" dirty="0" err="1" smtClean="0">
                <a:solidFill>
                  <a:srgbClr val="323232"/>
                </a:solidFill>
              </a:rPr>
              <a:t>Preliminary</a:t>
            </a:r>
            <a:r>
              <a:rPr lang="de-DE" u="sng" dirty="0" smtClean="0">
                <a:solidFill>
                  <a:srgbClr val="323232"/>
                </a:solidFill>
              </a:rPr>
              <a:t> </a:t>
            </a:r>
            <a:r>
              <a:rPr lang="de-DE" u="sng" dirty="0" err="1" smtClean="0">
                <a:solidFill>
                  <a:srgbClr val="323232"/>
                </a:solidFill>
              </a:rPr>
              <a:t>work</a:t>
            </a:r>
            <a:r>
              <a:rPr lang="de-DE" u="sng" dirty="0" smtClean="0">
                <a:solidFill>
                  <a:srgbClr val="323232"/>
                </a:solidFill>
              </a:rPr>
              <a:t> </a:t>
            </a:r>
            <a:r>
              <a:rPr lang="de-DE" u="sng" dirty="0" err="1" smtClean="0">
                <a:solidFill>
                  <a:srgbClr val="323232"/>
                </a:solidFill>
              </a:rPr>
              <a:t>by</a:t>
            </a:r>
            <a:r>
              <a:rPr lang="de-DE" u="sng" dirty="0" smtClean="0">
                <a:solidFill>
                  <a:srgbClr val="323232"/>
                </a:solidFill>
              </a:rPr>
              <a:t> CEITEC/BUT</a:t>
            </a:r>
            <a:r>
              <a:rPr lang="de-DE" dirty="0" smtClean="0">
                <a:solidFill>
                  <a:srgbClr val="323232"/>
                </a:solidFill>
              </a:rPr>
              <a:t>.</a:t>
            </a:r>
          </a:p>
          <a:p>
            <a:r>
              <a:rPr lang="de-DE" dirty="0" err="1" smtClean="0">
                <a:solidFill>
                  <a:srgbClr val="323232"/>
                </a:solidFill>
              </a:rPr>
              <a:t>Types</a:t>
            </a:r>
            <a:r>
              <a:rPr lang="de-DE" dirty="0" smtClean="0">
                <a:solidFill>
                  <a:srgbClr val="323232"/>
                </a:solidFill>
              </a:rPr>
              <a:t>: </a:t>
            </a:r>
            <a:r>
              <a:rPr lang="de-DE" dirty="0" err="1" smtClean="0">
                <a:solidFill>
                  <a:srgbClr val="323232"/>
                </a:solidFill>
              </a:rPr>
              <a:t>diabolo</a:t>
            </a:r>
            <a:r>
              <a:rPr lang="de-DE" dirty="0" smtClean="0">
                <a:solidFill>
                  <a:srgbClr val="323232"/>
                </a:solidFill>
              </a:rPr>
              <a:t>, </a:t>
            </a:r>
            <a:r>
              <a:rPr lang="de-DE" dirty="0" err="1" smtClean="0">
                <a:solidFill>
                  <a:srgbClr val="323232"/>
                </a:solidFill>
              </a:rPr>
              <a:t>split</a:t>
            </a:r>
            <a:r>
              <a:rPr lang="de-DE" dirty="0" smtClean="0">
                <a:solidFill>
                  <a:srgbClr val="323232"/>
                </a:solidFill>
              </a:rPr>
              <a:t>-ring, </a:t>
            </a:r>
            <a:r>
              <a:rPr lang="de-DE" dirty="0" err="1" smtClean="0">
                <a:solidFill>
                  <a:srgbClr val="323232"/>
                </a:solidFill>
              </a:rPr>
              <a:t>swiss</a:t>
            </a:r>
            <a:r>
              <a:rPr lang="de-DE" dirty="0" smtClean="0">
                <a:solidFill>
                  <a:srgbClr val="323232"/>
                </a:solidFill>
              </a:rPr>
              <a:t> roll.</a:t>
            </a:r>
          </a:p>
          <a:p>
            <a:r>
              <a:rPr lang="de-DE" dirty="0" smtClean="0">
                <a:solidFill>
                  <a:srgbClr val="323232"/>
                </a:solidFill>
              </a:rPr>
              <a:t>Au </a:t>
            </a:r>
            <a:r>
              <a:rPr lang="de-DE" dirty="0" err="1" smtClean="0">
                <a:solidFill>
                  <a:srgbClr val="323232"/>
                </a:solidFill>
              </a:rPr>
              <a:t>and</a:t>
            </a:r>
            <a:r>
              <a:rPr lang="de-DE" dirty="0" smtClean="0">
                <a:solidFill>
                  <a:srgbClr val="323232"/>
                </a:solidFill>
              </a:rPr>
              <a:t>/</a:t>
            </a:r>
            <a:r>
              <a:rPr lang="de-DE" dirty="0" err="1" smtClean="0">
                <a:solidFill>
                  <a:srgbClr val="323232"/>
                </a:solidFill>
              </a:rPr>
              <a:t>or</a:t>
            </a:r>
            <a:r>
              <a:rPr lang="de-DE" dirty="0" smtClean="0">
                <a:solidFill>
                  <a:srgbClr val="323232"/>
                </a:solidFill>
              </a:rPr>
              <a:t> </a:t>
            </a:r>
            <a:r>
              <a:rPr lang="de-DE" dirty="0" err="1" smtClean="0">
                <a:solidFill>
                  <a:srgbClr val="323232"/>
                </a:solidFill>
              </a:rPr>
              <a:t>graphene</a:t>
            </a:r>
            <a:r>
              <a:rPr lang="de-DE" dirty="0" smtClean="0">
                <a:solidFill>
                  <a:srgbClr val="323232"/>
                </a:solidFill>
              </a:rPr>
              <a:t>. </a:t>
            </a:r>
            <a:endParaRPr lang="de-DE" dirty="0">
              <a:solidFill>
                <a:srgbClr val="323232"/>
              </a:solidFill>
            </a:endParaRPr>
          </a:p>
          <a:p>
            <a:r>
              <a:rPr lang="de-DE" dirty="0" err="1" smtClean="0">
                <a:solidFill>
                  <a:srgbClr val="323232"/>
                </a:solidFill>
              </a:rPr>
              <a:t>Testing</a:t>
            </a:r>
            <a:r>
              <a:rPr lang="de-DE" dirty="0" smtClean="0">
                <a:solidFill>
                  <a:srgbClr val="323232"/>
                </a:solidFill>
              </a:rPr>
              <a:t> at USTUTT</a:t>
            </a:r>
          </a:p>
          <a:p>
            <a:endParaRPr lang="de-DE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8000" y="979433"/>
            <a:ext cx="8208000" cy="331470"/>
          </a:xfrm>
        </p:spPr>
        <p:txBody>
          <a:bodyPr/>
          <a:lstStyle/>
          <a:p>
            <a:r>
              <a:rPr lang="en-GB" dirty="0" smtClean="0">
                <a:solidFill>
                  <a:srgbClr val="00BEFF"/>
                </a:solidFill>
              </a:rPr>
              <a:t>PE </a:t>
            </a:r>
            <a:r>
              <a:rPr lang="en-GB" dirty="0">
                <a:solidFill>
                  <a:srgbClr val="00BEFF"/>
                </a:solidFill>
              </a:rPr>
              <a:t>THz EPR spectroscopy</a:t>
            </a:r>
          </a:p>
          <a:p>
            <a:endParaRPr lang="de-DE" dirty="0">
              <a:solidFill>
                <a:srgbClr val="00BEFF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497337" y="6477222"/>
            <a:ext cx="265063" cy="153888"/>
          </a:xfrm>
        </p:spPr>
        <p:txBody>
          <a:bodyPr/>
          <a:lstStyle/>
          <a:p>
            <a:fld id="{9E82CC3C-1DC0-4FDA-9590-6CC506AB67F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98" y="2255611"/>
            <a:ext cx="3371850" cy="2642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iabo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883" y="4255127"/>
            <a:ext cx="2082203" cy="2085493"/>
          </a:xfrm>
          <a:prstGeom prst="rect">
            <a:avLst/>
          </a:prstGeom>
        </p:spPr>
      </p:pic>
      <p:pic>
        <p:nvPicPr>
          <p:cNvPr id="8" name="Picture 7" descr="Fig Tip 3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7133424" y="2416724"/>
            <a:ext cx="8763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EFF"/>
                </a:solidFill>
              </a:rPr>
              <a:t>PE </a:t>
            </a:r>
            <a:r>
              <a:rPr lang="en-GB" dirty="0">
                <a:solidFill>
                  <a:srgbClr val="00BEFF"/>
                </a:solidFill>
              </a:rPr>
              <a:t>THz EPR spectroscopy</a:t>
            </a:r>
          </a:p>
          <a:p>
            <a:endParaRPr lang="de-DE" dirty="0">
              <a:solidFill>
                <a:srgbClr val="00BEFF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Plasmon Enhanced </a:t>
            </a:r>
            <a:r>
              <a:rPr lang="de-DE" dirty="0">
                <a:solidFill>
                  <a:srgbClr val="004191"/>
                </a:solidFill>
              </a:rPr>
              <a:t>Electron Paramagnetic Resonance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Diabo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84" y="2039616"/>
            <a:ext cx="2082203" cy="20854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256" y="2039616"/>
            <a:ext cx="4619902" cy="20914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2714" y="1492276"/>
            <a:ext cx="302622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1600" dirty="0" err="1" smtClean="0"/>
              <a:t>Diabolo</a:t>
            </a:r>
            <a:r>
              <a:rPr lang="en-GB" sz="1600" dirty="0" smtClean="0"/>
              <a:t> Antenna Resonance Tests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4786" y="3483428"/>
            <a:ext cx="208220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1200" dirty="0" smtClean="0"/>
              <a:t>Array Field: 1.3 x 1.3 mm</a:t>
            </a:r>
            <a:r>
              <a:rPr lang="en-GB" sz="1200" baseline="30000" dirty="0" smtClean="0"/>
              <a:t>2</a:t>
            </a:r>
            <a:endParaRPr lang="en-GB" sz="12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0" y="1382485"/>
            <a:ext cx="3712114" cy="53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8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dash"/>
          </a:ln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Design and Optimization of Platform for PE THz EPR microscopy 	</a:t>
            </a: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b="1" u="sng" dirty="0" smtClean="0"/>
              <a:t>Design of an SPM unit</a:t>
            </a:r>
          </a:p>
          <a:p>
            <a:r>
              <a:rPr lang="de-DE" u="sng" dirty="0" smtClean="0"/>
              <a:t>Fabrication of cantilever tips</a:t>
            </a:r>
          </a:p>
          <a:p>
            <a:r>
              <a:rPr lang="de-DE" dirty="0" smtClean="0"/>
              <a:t>Assembly and optimization of the platform  </a:t>
            </a:r>
            <a:endParaRPr lang="de-DE" dirty="0"/>
          </a:p>
          <a:p>
            <a:r>
              <a:rPr lang="de-DE" dirty="0" smtClean="0"/>
              <a:t>Room temperature testing</a:t>
            </a:r>
          </a:p>
          <a:p>
            <a:r>
              <a:rPr lang="de-DE" dirty="0" smtClean="0"/>
              <a:t>Low temperature testing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24198" y="620208"/>
            <a:ext cx="8208000" cy="331470"/>
          </a:xfrm>
        </p:spPr>
        <p:txBody>
          <a:bodyPr/>
          <a:lstStyle/>
          <a:p>
            <a:r>
              <a:rPr lang="en-GB" dirty="0" smtClean="0">
                <a:solidFill>
                  <a:srgbClr val="00BEFF"/>
                </a:solidFill>
              </a:rPr>
              <a:t>PE </a:t>
            </a:r>
            <a:r>
              <a:rPr lang="en-GB" dirty="0">
                <a:solidFill>
                  <a:srgbClr val="00BEFF"/>
                </a:solidFill>
              </a:rPr>
              <a:t>THz EPR </a:t>
            </a:r>
            <a:r>
              <a:rPr lang="en-GB" dirty="0" smtClean="0">
                <a:solidFill>
                  <a:srgbClr val="00BEFF"/>
                </a:solidFill>
              </a:rPr>
              <a:t>microscopy</a:t>
            </a:r>
            <a:endParaRPr lang="de-DE" dirty="0">
              <a:solidFill>
                <a:srgbClr val="00BEFF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954715" y="4852858"/>
            <a:ext cx="4616371" cy="1638300"/>
            <a:chOff x="1746349" y="4831119"/>
            <a:chExt cx="4616371" cy="16383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534976">
              <a:off x="1746349" y="4831119"/>
              <a:ext cx="2219325" cy="163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arallelogramm 6"/>
            <p:cNvSpPr/>
            <p:nvPr/>
          </p:nvSpPr>
          <p:spPr>
            <a:xfrm flipH="1">
              <a:off x="3743315" y="4994512"/>
              <a:ext cx="2619405" cy="1152128"/>
            </a:xfrm>
            <a:prstGeom prst="parallelogram">
              <a:avLst>
                <a:gd name="adj" fmla="val 1267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4610932" y="5406078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AFM</a:t>
              </a:r>
              <a:endParaRPr lang="de-DE" dirty="0"/>
            </a:p>
          </p:txBody>
        </p:sp>
      </p:grpSp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9271" y="2209988"/>
            <a:ext cx="3371850" cy="264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ig Tip 3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7432221" y="2490788"/>
            <a:ext cx="876300" cy="657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68" y="4824724"/>
            <a:ext cx="2100691" cy="157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46539" y="956896"/>
            <a:ext cx="3961597" cy="427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75" b="1" dirty="0"/>
              <a:t>Project PETER </a:t>
            </a:r>
            <a:r>
              <a:rPr lang="cs-CZ" sz="1275" b="1" dirty="0" smtClean="0"/>
              <a:t>– </a:t>
            </a:r>
            <a:r>
              <a:rPr lang="cs-CZ" sz="1275" b="1" dirty="0"/>
              <a:t>MECHANICAL DESIGN – draft</a:t>
            </a:r>
          </a:p>
          <a:p>
            <a:endParaRPr lang="en-GB" sz="9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81" y="1559229"/>
            <a:ext cx="3211666" cy="387846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63" y="1205986"/>
            <a:ext cx="1580192" cy="43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_Vorlage International_4zu3">
  <a:themeElements>
    <a:clrScheme name="Universitaet_Stuttgart_Color">
      <a:dk1>
        <a:srgbClr val="323232"/>
      </a:dk1>
      <a:lt1>
        <a:sysClr val="window" lastClr="FFFFFF"/>
      </a:lt1>
      <a:dk2>
        <a:srgbClr val="000000"/>
      </a:dk2>
      <a:lt2>
        <a:srgbClr val="9F9998"/>
      </a:lt2>
      <a:accent1>
        <a:srgbClr val="00BEFF"/>
      </a:accent1>
      <a:accent2>
        <a:srgbClr val="004191"/>
      </a:accent2>
      <a:accent3>
        <a:srgbClr val="323232"/>
      </a:accent3>
      <a:accent4>
        <a:srgbClr val="7DC6EA"/>
      </a:accent4>
      <a:accent5>
        <a:srgbClr val="9F9998"/>
      </a:accent5>
      <a:accent6>
        <a:srgbClr val="FFD500"/>
      </a:accent6>
      <a:hlink>
        <a:srgbClr val="00BEFF"/>
      </a:hlink>
      <a:folHlink>
        <a:srgbClr val="524D4D"/>
      </a:folHlink>
    </a:clrScheme>
    <a:fontScheme name="USTUTT">
      <a:majorFont>
        <a:latin typeface="Univers LT Pro 55"/>
        <a:ea typeface=""/>
        <a:cs typeface=""/>
      </a:majorFont>
      <a:minorFont>
        <a:latin typeface="Univers LT Pro 5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1"/>
          </a:buClr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ni_Vorlage International_4zu3.potx" id="{02DC587E-262D-4487-B2F2-4C3A0F520F43}" vid="{BB57B162-101E-4F94-A8B2-496924824895}"/>
    </a:ext>
  </a:extLst>
</a:theme>
</file>

<file path=ppt/theme/theme2.xml><?xml version="1.0" encoding="utf-8"?>
<a:theme xmlns:a="http://schemas.openxmlformats.org/drawingml/2006/main" name="Office Theme">
  <a:themeElements>
    <a:clrScheme name="Universität Stuttgart Version 2">
      <a:dk1>
        <a:srgbClr val="323232"/>
      </a:dk1>
      <a:lt1>
        <a:sysClr val="window" lastClr="FFFFFF"/>
      </a:lt1>
      <a:dk2>
        <a:srgbClr val="000000"/>
      </a:dk2>
      <a:lt2>
        <a:srgbClr val="9F9998"/>
      </a:lt2>
      <a:accent1>
        <a:srgbClr val="00BEFF"/>
      </a:accent1>
      <a:accent2>
        <a:srgbClr val="004191"/>
      </a:accent2>
      <a:accent3>
        <a:srgbClr val="323232"/>
      </a:accent3>
      <a:accent4>
        <a:srgbClr val="7DC6EA"/>
      </a:accent4>
      <a:accent5>
        <a:srgbClr val="9F9998"/>
      </a:accent5>
      <a:accent6>
        <a:srgbClr val="FFD500"/>
      </a:accent6>
      <a:hlink>
        <a:srgbClr val="00BEFF"/>
      </a:hlink>
      <a:folHlink>
        <a:srgbClr val="524D4D"/>
      </a:folHlink>
    </a:clrScheme>
    <a:fontScheme name="Universität Stuttg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Universität Stuttgart Version 2">
      <a:dk1>
        <a:srgbClr val="323232"/>
      </a:dk1>
      <a:lt1>
        <a:sysClr val="window" lastClr="FFFFFF"/>
      </a:lt1>
      <a:dk2>
        <a:srgbClr val="000000"/>
      </a:dk2>
      <a:lt2>
        <a:srgbClr val="9F9998"/>
      </a:lt2>
      <a:accent1>
        <a:srgbClr val="00BEFF"/>
      </a:accent1>
      <a:accent2>
        <a:srgbClr val="004191"/>
      </a:accent2>
      <a:accent3>
        <a:srgbClr val="323232"/>
      </a:accent3>
      <a:accent4>
        <a:srgbClr val="7DC6EA"/>
      </a:accent4>
      <a:accent5>
        <a:srgbClr val="9F9998"/>
      </a:accent5>
      <a:accent6>
        <a:srgbClr val="FFD500"/>
      </a:accent6>
      <a:hlink>
        <a:srgbClr val="00BEFF"/>
      </a:hlink>
      <a:folHlink>
        <a:srgbClr val="524D4D"/>
      </a:folHlink>
    </a:clrScheme>
    <a:fontScheme name="Universität Stuttg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Uni_Vorlage International_4zu3</Template>
  <TotalTime>0</TotalTime>
  <Words>377</Words>
  <Application>Microsoft Office PowerPoint</Application>
  <PresentationFormat>Předvádění na obrazovce (4:3)</PresentationFormat>
  <Paragraphs>85</Paragraphs>
  <Slides>10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Univers LT Pro 45 Light</vt:lpstr>
      <vt:lpstr>Univers LT Pro 55</vt:lpstr>
      <vt:lpstr>Verdana</vt:lpstr>
      <vt:lpstr>Uni_Vorlage International_4zu3</vt:lpstr>
      <vt:lpstr>Plasmon Enhanced Terahertz Electron Paramagnetic Resonance (PETER)  </vt:lpstr>
      <vt:lpstr>Prezentace aplikace PowerPoint</vt:lpstr>
      <vt:lpstr>Plasmon Enhanced THz Electron Paramagnetic Resonance </vt:lpstr>
      <vt:lpstr>Plasmon Enhanced Electron Paramagnetic Resonance </vt:lpstr>
      <vt:lpstr>Prezentace aplikace PowerPoint</vt:lpstr>
      <vt:lpstr>Prezentace aplikace PowerPoint</vt:lpstr>
      <vt:lpstr>Plasmon Enhanced Electron Paramagnetic Resonance </vt:lpstr>
      <vt:lpstr>Prezentace aplikace PowerPoint</vt:lpstr>
      <vt:lpstr>Prezentace aplikace PowerPoint</vt:lpstr>
      <vt:lpstr>Plasmon Enhanced THz Electron Paramagnetic Resonance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2016-02-03T10:33:55Z</dcterms:created>
  <dcterms:modified xsi:type="dcterms:W3CDTF">2019-09-17T06:28:20Z</dcterms:modified>
</cp:coreProperties>
</file>