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notesMasterIdLst>
    <p:notesMasterId r:id="rId18"/>
  </p:notesMasterIdLst>
  <p:handoutMasterIdLst>
    <p:handoutMasterId r:id="rId19"/>
  </p:handoutMasterIdLst>
  <p:sldIdLst>
    <p:sldId id="282" r:id="rId2"/>
    <p:sldId id="339" r:id="rId3"/>
    <p:sldId id="326" r:id="rId4"/>
    <p:sldId id="340" r:id="rId5"/>
    <p:sldId id="380" r:id="rId6"/>
    <p:sldId id="348" r:id="rId7"/>
    <p:sldId id="349" r:id="rId8"/>
    <p:sldId id="372" r:id="rId9"/>
    <p:sldId id="350" r:id="rId10"/>
    <p:sldId id="373" r:id="rId11"/>
    <p:sldId id="375" r:id="rId12"/>
    <p:sldId id="323" r:id="rId13"/>
    <p:sldId id="377" r:id="rId14"/>
    <p:sldId id="378" r:id="rId15"/>
    <p:sldId id="379" r:id="rId16"/>
    <p:sldId id="3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nika Goikoetxea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AC3"/>
    <a:srgbClr val="3279BE"/>
    <a:srgbClr val="3376B7"/>
    <a:srgbClr val="3474B3"/>
    <a:srgbClr val="3573AF"/>
    <a:srgbClr val="346FA6"/>
    <a:srgbClr val="3977B1"/>
    <a:srgbClr val="3A76AD"/>
    <a:srgbClr val="3B74A9"/>
    <a:srgbClr val="2F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1" autoAdjust="0"/>
    <p:restoredTop sz="98997" autoAdjust="0"/>
  </p:normalViewPr>
  <p:slideViewPr>
    <p:cSldViewPr snapToGrid="0" snapToObjects="1">
      <p:cViewPr>
        <p:scale>
          <a:sx n="116" d="100"/>
          <a:sy n="116" d="100"/>
        </p:scale>
        <p:origin x="-2352" y="-648"/>
      </p:cViewPr>
      <p:guideLst>
        <p:guide orient="horz" pos="110"/>
        <p:guide orient="horz" pos="2141"/>
        <p:guide orient="horz" pos="3661"/>
        <p:guide orient="horz" pos="834"/>
        <p:guide pos="5363"/>
        <p:guide pos="276"/>
        <p:guide pos="28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24T10:44:49.105" idx="3">
    <p:pos x="3024" y="1520"/>
    <p:text>not anymore no?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4FC92-F8E3-2842-977B-3EE3953C184F}" type="datetimeFigureOut">
              <a:rPr lang="en-US" smtClean="0"/>
              <a:t>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88D29-C2FC-E540-8B54-E12A4F571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09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DFB79-076C-AD47-9064-030C72121D03}" type="datetimeFigureOut">
              <a:rPr lang="en-US" smtClean="0"/>
              <a:t>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B3F6-B577-C44D-B13F-9D45A45EC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75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2B3F6-B577-C44D-B13F-9D45A45EC7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7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fabricated</a:t>
            </a:r>
            <a:r>
              <a:rPr lang="en-US" baseline="0" dirty="0" smtClean="0"/>
              <a:t> such probes, which you see a false color scanning electron microscopy image on the right. For comparison on the left you see a standard AFM probe, with a tip length much smaller than the wavelength of THz radiation. The custom made probe was fabricated with focused ion beam machining. A standard AFM cantilever was used, but the tip replaced with a sharpened 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Ir</a:t>
            </a:r>
            <a:r>
              <a:rPr lang="en-US" baseline="0" dirty="0" smtClean="0"/>
              <a:t> wire, which has now a a length in the order of half the wavelength, in this case around 70 µm. The zoom in shows that the apex diameter is around 50 nm.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we wanted to test these probes if they indeed show an improved field enhancement at the tip apex.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2B3F6-B577-C44D-B13F-9D45A45EC7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9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nanogune_def_azulclaroYblanc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22" y="2321742"/>
            <a:ext cx="6925732" cy="1630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83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352800"/>
            <a:ext cx="54737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r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 del patrón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143" y="2157319"/>
            <a:ext cx="8001000" cy="877824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dirty="0"/>
          </a:p>
        </p:txBody>
      </p:sp>
      <p:pic>
        <p:nvPicPr>
          <p:cNvPr id="7" name="Imagen 6" descr="nanoGUNE AZUL.ps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3" y="546100"/>
            <a:ext cx="2476595" cy="5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6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09456"/>
            <a:ext cx="7454899" cy="914400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52562"/>
            <a:ext cx="8018463" cy="4770438"/>
          </a:xfrm>
          <a:prstGeom prst="rect">
            <a:avLst/>
          </a:prstGeom>
        </p:spPr>
        <p:txBody>
          <a:bodyPr/>
          <a:lstStyle>
            <a:lvl1pPr marL="342900" indent="-342900">
              <a:buSzPct val="70000"/>
              <a:buFont typeface="Wingdings" charset="2"/>
              <a:buChar char=""/>
              <a:defRPr>
                <a:solidFill>
                  <a:schemeClr val="accent2"/>
                </a:solidFill>
              </a:defRPr>
            </a:lvl1pPr>
            <a:lvl2pPr marL="685800" indent="-336550">
              <a:buSzPct val="70000"/>
              <a:buFont typeface="Wingdings" charset="2"/>
              <a:buChar char=""/>
              <a:defRPr>
                <a:solidFill>
                  <a:schemeClr val="accent2"/>
                </a:solidFill>
              </a:defRPr>
            </a:lvl2pPr>
            <a:lvl3pPr marL="1035050" indent="-349250">
              <a:buSzPct val="70000"/>
              <a:buFont typeface="Wingdings" charset="2"/>
              <a:buChar char=""/>
              <a:defRPr>
                <a:solidFill>
                  <a:schemeClr val="accent2"/>
                </a:solidFill>
              </a:defRPr>
            </a:lvl3pPr>
            <a:lvl4pPr marL="1371600" indent="-336550">
              <a:buSzPct val="70000"/>
              <a:buFont typeface="Wingdings" charset="2"/>
              <a:buChar char=""/>
              <a:defRPr>
                <a:solidFill>
                  <a:schemeClr val="accent2"/>
                </a:solidFill>
              </a:defRPr>
            </a:lvl4pPr>
            <a:lvl5pPr marL="1720850" indent="-349250">
              <a:buSzPct val="70000"/>
              <a:buFont typeface="Wingdings" charset="2"/>
              <a:buChar char="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dirty="0"/>
          </a:p>
        </p:txBody>
      </p:sp>
      <p:pic>
        <p:nvPicPr>
          <p:cNvPr id="6" name="Imagen 6" descr="aro cuantico.ps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816" y="231330"/>
            <a:ext cx="524584" cy="5245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EE13-B5BE-A947-A36C-04EA0C59A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9399"/>
            <a:ext cx="8915400" cy="228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46307"/>
            <a:ext cx="8001000" cy="7772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pic>
        <p:nvPicPr>
          <p:cNvPr id="7" name="Imagen 6" descr="aro cuantico.ps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816" y="231330"/>
            <a:ext cx="524584" cy="5245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EE13-B5BE-A947-A36C-04EA0C59A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5963"/>
            <a:ext cx="3566160" cy="36814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70000"/>
              <a:buFont typeface="Wingdings" charset="2"/>
              <a:buChar char=""/>
              <a:defRPr sz="2000">
                <a:solidFill>
                  <a:schemeClr val="accent2"/>
                </a:solidFill>
              </a:defRPr>
            </a:lvl1pPr>
            <a:lvl2pPr marL="685800" indent="-336550">
              <a:buSzPct val="70000"/>
              <a:buFont typeface="Wingdings" charset="2"/>
              <a:buChar char=""/>
              <a:defRPr sz="1800">
                <a:solidFill>
                  <a:schemeClr val="accent2"/>
                </a:solidFill>
              </a:defRPr>
            </a:lvl2pPr>
            <a:lvl3pPr marL="1035050" indent="-349250">
              <a:buSzPct val="70000"/>
              <a:buFont typeface="Wingdings" charset="2"/>
              <a:buChar char=""/>
              <a:defRPr sz="1800">
                <a:solidFill>
                  <a:schemeClr val="accent2"/>
                </a:solidFill>
              </a:defRPr>
            </a:lvl3pPr>
            <a:lvl4pPr marL="1371600" indent="-336550">
              <a:buSzPct val="70000"/>
              <a:buFont typeface="Wingdings" charset="2"/>
              <a:buChar char=""/>
              <a:defRPr sz="1800">
                <a:solidFill>
                  <a:schemeClr val="accent2"/>
                </a:solidFill>
              </a:defRPr>
            </a:lvl4pPr>
            <a:lvl5pPr marL="1720850" indent="-349250">
              <a:buSzPct val="70000"/>
              <a:buFont typeface="Wingdings" charset="2"/>
              <a:buChar char=""/>
              <a:defRPr sz="1800">
                <a:solidFill>
                  <a:schemeClr val="accent2"/>
                </a:solidFill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334" y="1985963"/>
            <a:ext cx="3566160" cy="36814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70000"/>
              <a:buFont typeface="Wingdings" charset="2"/>
              <a:buChar char=""/>
              <a:defRPr sz="2000">
                <a:solidFill>
                  <a:srgbClr val="4D4D4D"/>
                </a:solidFill>
              </a:defRPr>
            </a:lvl1pPr>
            <a:lvl2pPr marL="685800" indent="-336550">
              <a:buSzPct val="70000"/>
              <a:buFont typeface="Wingdings" charset="2"/>
              <a:buChar char=""/>
              <a:defRPr sz="1800">
                <a:solidFill>
                  <a:srgbClr val="4D4D4D"/>
                </a:solidFill>
              </a:defRPr>
            </a:lvl2pPr>
            <a:lvl3pPr marL="1035050" indent="-349250">
              <a:buSzPct val="70000"/>
              <a:buFont typeface="Wingdings" charset="2"/>
              <a:buChar char=""/>
              <a:defRPr sz="1800">
                <a:solidFill>
                  <a:srgbClr val="4D4D4D"/>
                </a:solidFill>
              </a:defRPr>
            </a:lvl3pPr>
            <a:lvl4pPr marL="1371600" indent="-336550">
              <a:buSzPct val="70000"/>
              <a:buFont typeface="Wingdings" charset="2"/>
              <a:buChar char=""/>
              <a:defRPr sz="1800">
                <a:solidFill>
                  <a:srgbClr val="4D4D4D"/>
                </a:solidFill>
              </a:defRPr>
            </a:lvl4pPr>
            <a:lvl5pPr marL="1720850" indent="-349250">
              <a:buSzPct val="70000"/>
              <a:buFont typeface="Wingdings" charset="2"/>
              <a:buChar char=""/>
              <a:defRPr sz="1800">
                <a:solidFill>
                  <a:srgbClr val="4D4D4D"/>
                </a:solidFill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dirty="0"/>
          </a:p>
        </p:txBody>
      </p:sp>
      <p:pic>
        <p:nvPicPr>
          <p:cNvPr id="7" name="Imagen 6" descr="aro cuantico.ps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816" y="231330"/>
            <a:ext cx="524584" cy="52458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b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EE13-B5BE-A947-A36C-04EA0C59A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4076" y="1019907"/>
            <a:ext cx="4114800" cy="4114800"/>
          </a:xfrm>
          <a:prstGeom prst="ellipse">
            <a:avLst/>
          </a:prstGeom>
          <a:solidFill>
            <a:schemeClr val="accent1"/>
          </a:solidFill>
          <a:ln w="50800" cap="flat">
            <a:noFill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noProof="0" dirty="0" err="1" smtClean="0"/>
              <a:t>Drag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picture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to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placeholder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or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click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icon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to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add</a:t>
            </a:r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40080" y="1262148"/>
            <a:ext cx="3173683" cy="1142914"/>
          </a:xfrm>
          <a:prstGeom prst="rect">
            <a:avLst/>
          </a:prstGeom>
        </p:spPr>
        <p:txBody>
          <a:bodyPr vert="horz" anchor="b"/>
          <a:lstStyle>
            <a:lvl1pPr>
              <a:defRPr sz="3200">
                <a:ln>
                  <a:solidFill>
                    <a:srgbClr val="3973AC"/>
                  </a:solidFill>
                </a:ln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pic>
        <p:nvPicPr>
          <p:cNvPr id="7" name="Imagen 6" descr="aro cuantico.ps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816" y="231330"/>
            <a:ext cx="524584" cy="52458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40350" y="2476500"/>
            <a:ext cx="3173413" cy="2657475"/>
          </a:xfrm>
          <a:prstGeom prst="rect">
            <a:avLst/>
          </a:prstGeom>
        </p:spPr>
        <p:txBody>
          <a:bodyPr vert="horz"/>
          <a:lstStyle>
            <a:lvl1pPr marL="342900" indent="-342900">
              <a:buSzPct val="70000"/>
              <a:buFont typeface="Wingdings" charset="2"/>
              <a:buChar char=""/>
              <a:defRPr/>
            </a:lvl1pPr>
            <a:lvl2pPr marL="685800" indent="-336550">
              <a:buSzPct val="70000"/>
              <a:buFont typeface="Wingdings" charset="2"/>
              <a:buChar char=""/>
              <a:defRPr sz="1800"/>
            </a:lvl2pPr>
            <a:lvl3pPr marL="1035050" indent="-349250">
              <a:buSzPct val="70000"/>
              <a:buFont typeface="Wingdings" charset="2"/>
              <a:buChar char=""/>
              <a:defRPr sz="1800"/>
            </a:lvl3pPr>
            <a:lvl4pPr marL="1371600" indent="-336550">
              <a:buSzPct val="70000"/>
              <a:buFont typeface="Wingdings" charset="2"/>
              <a:buChar char=""/>
              <a:defRPr sz="1800"/>
            </a:lvl4pPr>
            <a:lvl5pPr marL="1720850" indent="-349250">
              <a:buSzPct val="70000"/>
              <a:buFont typeface="Wingdings" charset="2"/>
              <a:buChar char=""/>
              <a:defRPr sz="1800"/>
            </a:lvl5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11EE13-B5BE-A947-A36C-04EA0C59A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2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8150" y="190402"/>
            <a:ext cx="7441821" cy="1142914"/>
          </a:xfrm>
          <a:prstGeom prst="rect">
            <a:avLst/>
          </a:prstGeom>
        </p:spPr>
        <p:txBody>
          <a:bodyPr vert="horz" anchor="t"/>
          <a:lstStyle>
            <a:lvl1pPr>
              <a:defRPr sz="3200">
                <a:ln>
                  <a:solidFill>
                    <a:srgbClr val="3973AC"/>
                  </a:solidFill>
                </a:ln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pic>
        <p:nvPicPr>
          <p:cNvPr id="7" name="Imagen 6" descr="aro cuantico.ps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816" y="231330"/>
            <a:ext cx="524584" cy="52458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61988" y="4479925"/>
            <a:ext cx="7851775" cy="1026196"/>
          </a:xfrm>
          <a:prstGeom prst="rect">
            <a:avLst/>
          </a:prstGeom>
        </p:spPr>
        <p:txBody>
          <a:bodyPr vert="horz"/>
          <a:lstStyle>
            <a:lvl1pPr marL="342900" indent="-342900">
              <a:buSzPct val="70000"/>
              <a:buFont typeface="Wingdings" charset="2"/>
              <a:buChar char=""/>
              <a:defRPr/>
            </a:lvl1pPr>
            <a:lvl2pPr marL="685800" indent="-336550">
              <a:buSzPct val="70000"/>
              <a:buFont typeface="Wingdings" charset="2"/>
              <a:buChar char=""/>
              <a:defRPr sz="1800"/>
            </a:lvl2pPr>
            <a:lvl3pPr marL="1035050" indent="-349250">
              <a:buSzPct val="70000"/>
              <a:buFont typeface="Wingdings" charset="2"/>
              <a:buChar char=""/>
              <a:defRPr sz="1800"/>
            </a:lvl3pPr>
            <a:lvl4pPr marL="1371600" indent="-336550">
              <a:buSzPct val="70000"/>
              <a:buFont typeface="Wingdings" charset="2"/>
              <a:buChar char=""/>
              <a:defRPr sz="1800"/>
            </a:lvl4pPr>
            <a:lvl5pPr marL="1720850" indent="-349250">
              <a:buSzPct val="70000"/>
              <a:buFont typeface="Wingdings" charset="2"/>
              <a:buChar char=""/>
              <a:defRPr sz="1800"/>
            </a:lvl5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61988" y="1443038"/>
            <a:ext cx="7851775" cy="303688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11EE13-B5BE-A947-A36C-04EA0C59A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dificio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941" y="2638210"/>
            <a:ext cx="5425664" cy="4257889"/>
          </a:xfrm>
          <a:prstGeom prst="rect">
            <a:avLst/>
          </a:prstGeom>
        </p:spPr>
      </p:pic>
      <p:sp>
        <p:nvSpPr>
          <p:cNvPr id="9" name="CuadroTexto 8"/>
          <p:cNvSpPr txBox="1"/>
          <p:nvPr userDrawn="1"/>
        </p:nvSpPr>
        <p:spPr>
          <a:xfrm>
            <a:off x="5669604" y="3725462"/>
            <a:ext cx="28333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>
                <a:solidFill>
                  <a:schemeClr val="bg1"/>
                </a:solidFill>
              </a:rPr>
              <a:t>CIC nanoGUNE </a:t>
            </a:r>
          </a:p>
          <a:p>
            <a:endParaRPr lang="es-ES_tradnl" sz="400" b="1" dirty="0" smtClean="0">
              <a:solidFill>
                <a:schemeClr val="bg1"/>
              </a:solidFill>
            </a:endParaRPr>
          </a:p>
          <a:p>
            <a:r>
              <a:rPr lang="es-ES_tradnl" sz="1100" dirty="0" smtClean="0">
                <a:solidFill>
                  <a:schemeClr val="bg1"/>
                </a:solidFill>
              </a:rPr>
              <a:t>Tolosa </a:t>
            </a:r>
            <a:r>
              <a:rPr lang="es-ES_tradnl" sz="1100" dirty="0" err="1" smtClean="0">
                <a:solidFill>
                  <a:schemeClr val="bg1"/>
                </a:solidFill>
              </a:rPr>
              <a:t>Hiribidea</a:t>
            </a:r>
            <a:r>
              <a:rPr lang="es-ES_tradnl" sz="1100" dirty="0" smtClean="0">
                <a:solidFill>
                  <a:schemeClr val="bg1"/>
                </a:solidFill>
              </a:rPr>
              <a:t>, 76</a:t>
            </a:r>
            <a:br>
              <a:rPr lang="es-ES_tradnl" sz="1100" dirty="0" smtClean="0">
                <a:solidFill>
                  <a:schemeClr val="bg1"/>
                </a:solidFill>
              </a:rPr>
            </a:br>
            <a:r>
              <a:rPr lang="es-ES_tradnl" sz="1100" dirty="0" smtClean="0">
                <a:solidFill>
                  <a:schemeClr val="bg1"/>
                </a:solidFill>
              </a:rPr>
              <a:t>E-20018 Donostia-San </a:t>
            </a:r>
            <a:r>
              <a:rPr lang="es-ES_tradnl" sz="1100" dirty="0" err="1" smtClean="0">
                <a:solidFill>
                  <a:schemeClr val="bg1"/>
                </a:solidFill>
              </a:rPr>
              <a:t>Sebastian</a:t>
            </a:r>
            <a:r>
              <a:rPr lang="es-ES_tradnl" sz="1100" dirty="0" smtClean="0">
                <a:solidFill>
                  <a:schemeClr val="bg1"/>
                </a:solidFill>
              </a:rPr>
              <a:t/>
            </a:r>
            <a:br>
              <a:rPr lang="es-ES_tradnl" sz="1100" dirty="0" smtClean="0">
                <a:solidFill>
                  <a:schemeClr val="bg1"/>
                </a:solidFill>
              </a:rPr>
            </a:br>
            <a:r>
              <a:rPr lang="es-ES_tradnl" sz="1100" dirty="0" smtClean="0">
                <a:solidFill>
                  <a:schemeClr val="bg1"/>
                </a:solidFill>
              </a:rPr>
              <a:t>+ 34 943 574 000</a:t>
            </a:r>
            <a:br>
              <a:rPr lang="es-ES_tradnl" sz="1100" dirty="0" smtClean="0">
                <a:solidFill>
                  <a:schemeClr val="bg1"/>
                </a:solidFill>
              </a:rPr>
            </a:br>
            <a:r>
              <a:rPr lang="es-ES_tradnl" sz="1100" dirty="0" err="1" smtClean="0">
                <a:solidFill>
                  <a:schemeClr val="bg1"/>
                </a:solidFill>
              </a:rPr>
              <a:t>nano@nanogune.eu</a:t>
            </a:r>
            <a:endParaRPr lang="es-ES_tradnl" sz="1100" dirty="0" smtClean="0">
              <a:solidFill>
                <a:schemeClr val="bg1"/>
              </a:solidFill>
            </a:endParaRPr>
          </a:p>
          <a:p>
            <a:endParaRPr lang="es-ES_tradnl" sz="120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www.nanogune.eu</a:t>
            </a:r>
            <a:endParaRPr lang="es-ES_tradnl" sz="12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s-ES" sz="1200" dirty="0"/>
          </a:p>
        </p:txBody>
      </p:sp>
      <p:sp>
        <p:nvSpPr>
          <p:cNvPr id="14" name="CuadroTexto 13"/>
          <p:cNvSpPr txBox="1"/>
          <p:nvPr userDrawn="1"/>
        </p:nvSpPr>
        <p:spPr>
          <a:xfrm>
            <a:off x="3715060" y="1291349"/>
            <a:ext cx="4576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800" i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s-ES" sz="800" i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s-ES" sz="2800" i="1" dirty="0" smtClean="0">
                <a:solidFill>
                  <a:schemeClr val="bg1"/>
                </a:solidFill>
              </a:rPr>
              <a:t>“</a:t>
            </a:r>
            <a:r>
              <a:rPr lang="es-ES" sz="2800" i="1" dirty="0" err="1" smtClean="0">
                <a:solidFill>
                  <a:schemeClr val="bg1"/>
                </a:solidFill>
              </a:rPr>
              <a:t>The</a:t>
            </a:r>
            <a:r>
              <a:rPr lang="es-ES" sz="2800" i="1" dirty="0" smtClean="0">
                <a:solidFill>
                  <a:schemeClr val="bg1"/>
                </a:solidFill>
              </a:rPr>
              <a:t> </a:t>
            </a:r>
            <a:r>
              <a:rPr lang="es-ES" sz="2800" i="1" dirty="0" err="1" smtClean="0">
                <a:solidFill>
                  <a:schemeClr val="bg1"/>
                </a:solidFill>
              </a:rPr>
              <a:t>big</a:t>
            </a:r>
            <a:r>
              <a:rPr lang="es-ES" sz="2800" i="1" dirty="0" smtClean="0">
                <a:solidFill>
                  <a:schemeClr val="bg1"/>
                </a:solidFill>
              </a:rPr>
              <a:t> </a:t>
            </a:r>
            <a:r>
              <a:rPr lang="es-ES" sz="2800" i="1" dirty="0" err="1" smtClean="0">
                <a:solidFill>
                  <a:schemeClr val="bg1"/>
                </a:solidFill>
              </a:rPr>
              <a:t>Challenge</a:t>
            </a:r>
            <a:r>
              <a:rPr lang="es-ES" sz="2800" i="1" baseline="0" dirty="0" smtClean="0">
                <a:solidFill>
                  <a:schemeClr val="bg1"/>
                </a:solidFill>
              </a:rPr>
              <a:t> of </a:t>
            </a:r>
            <a:r>
              <a:rPr lang="es-ES" sz="2800" i="1" baseline="0" dirty="0" err="1" smtClean="0">
                <a:solidFill>
                  <a:schemeClr val="bg1"/>
                </a:solidFill>
              </a:rPr>
              <a:t>the</a:t>
            </a:r>
            <a:r>
              <a:rPr lang="es-ES" sz="2800" i="1" baseline="0" dirty="0" smtClean="0">
                <a:solidFill>
                  <a:schemeClr val="bg1"/>
                </a:solidFill>
              </a:rPr>
              <a:t> </a:t>
            </a:r>
            <a:r>
              <a:rPr lang="es-ES" sz="2800" i="1" baseline="0" dirty="0" err="1" smtClean="0">
                <a:solidFill>
                  <a:schemeClr val="bg1"/>
                </a:solidFill>
              </a:rPr>
              <a:t>small</a:t>
            </a:r>
            <a:r>
              <a:rPr lang="es-ES" sz="2800" i="1" baseline="0" dirty="0" smtClean="0">
                <a:solidFill>
                  <a:schemeClr val="bg1"/>
                </a:solidFill>
              </a:rPr>
              <a:t>”</a:t>
            </a:r>
            <a:endParaRPr lang="es-ES" sz="2800" i="1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 userDrawn="1"/>
        </p:nvSpPr>
        <p:spPr>
          <a:xfrm>
            <a:off x="5731554" y="5284424"/>
            <a:ext cx="2026229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nanoGUNE AZUL.psd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3" y="546101"/>
            <a:ext cx="2177157" cy="517458"/>
          </a:xfrm>
          <a:prstGeom prst="rect">
            <a:avLst/>
          </a:prstGeom>
        </p:spPr>
      </p:pic>
      <p:sp>
        <p:nvSpPr>
          <p:cNvPr id="15" name="Marcador de contenido 1"/>
          <p:cNvSpPr>
            <a:spLocks noGrp="1"/>
          </p:cNvSpPr>
          <p:nvPr>
            <p:ph sz="quarter" idx="10" hasCustomPrompt="1"/>
          </p:nvPr>
        </p:nvSpPr>
        <p:spPr>
          <a:xfrm>
            <a:off x="5730875" y="5398295"/>
            <a:ext cx="2600677" cy="1173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Clic para datos grupo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235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9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/>
        </p:nvSpPr>
        <p:spPr>
          <a:xfrm>
            <a:off x="0" y="6663170"/>
            <a:ext cx="1144587" cy="194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 dirty="0"/>
          </a:p>
        </p:txBody>
      </p:sp>
      <p:sp>
        <p:nvSpPr>
          <p:cNvPr id="8" name="Rectangle 7"/>
          <p:cNvSpPr/>
          <p:nvPr/>
        </p:nvSpPr>
        <p:spPr>
          <a:xfrm>
            <a:off x="1144587" y="6663170"/>
            <a:ext cx="7999413" cy="19483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663169"/>
            <a:ext cx="2133600" cy="194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144586" y="6663170"/>
            <a:ext cx="6631721" cy="194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63169"/>
            <a:ext cx="2133600" cy="194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E411EE13-B5BE-A947-A36C-04EA0C59A3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n 6" descr="aro cuantico.psd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816" y="231330"/>
            <a:ext cx="524584" cy="5245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49" r:id="rId2"/>
    <p:sldLayoutId id="2147483837" r:id="rId3"/>
    <p:sldLayoutId id="2147483839" r:id="rId4"/>
    <p:sldLayoutId id="2147483840" r:id="rId5"/>
    <p:sldLayoutId id="2147483851" r:id="rId6"/>
    <p:sldLayoutId id="2147483852" r:id="rId7"/>
    <p:sldLayoutId id="2147483850" r:id="rId8"/>
    <p:sldLayoutId id="2147483853" r:id="rId9"/>
  </p:sldLayoutIdLst>
  <p:hf sldNum="0" hdr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49.wmf"/><Relationship Id="rId5" Type="http://schemas.openxmlformats.org/officeDocument/2006/relationships/image" Target="../media/image50.tiff"/><Relationship Id="rId6" Type="http://schemas.openxmlformats.org/officeDocument/2006/relationships/image" Target="../media/image51.tiff"/><Relationship Id="rId7" Type="http://schemas.openxmlformats.org/officeDocument/2006/relationships/image" Target="../media/image52.PNG"/><Relationship Id="rId8" Type="http://schemas.openxmlformats.org/officeDocument/2006/relationships/image" Target="../media/image53.tiff"/><Relationship Id="rId9" Type="http://schemas.openxmlformats.org/officeDocument/2006/relationships/image" Target="../media/image54.tiff"/><Relationship Id="rId10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2.jpeg"/><Relationship Id="rId5" Type="http://schemas.microsoft.com/office/2007/relationships/hdphoto" Target="../media/hdphoto3.wdp"/><Relationship Id="rId6" Type="http://schemas.openxmlformats.org/officeDocument/2006/relationships/image" Target="../media/image63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comments" Target="../comments/comment1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035115"/>
            <a:ext cx="9144000" cy="147508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GB" dirty="0"/>
              <a:t>Plasmon Enhanced Terahertz Electron Paramagnetic Resonance (PETER</a:t>
            </a:r>
            <a:r>
              <a:rPr lang="en-GB" dirty="0" smtClean="0"/>
              <a:t>)</a:t>
            </a:r>
            <a:br>
              <a:rPr lang="en-GB" dirty="0" smtClean="0"/>
            </a:br>
            <a:endParaRPr lang="en-US" sz="2000" i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4104640"/>
            <a:ext cx="9144000" cy="180848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Rainer Hillenbrand</a:t>
            </a:r>
          </a:p>
          <a:p>
            <a:pPr algn="l"/>
            <a:r>
              <a:rPr lang="de-DE" dirty="0">
                <a:solidFill>
                  <a:srgbClr val="000000"/>
                </a:solidFill>
              </a:rPr>
              <a:t>CIC </a:t>
            </a:r>
            <a:r>
              <a:rPr lang="de-DE" dirty="0" err="1">
                <a:solidFill>
                  <a:srgbClr val="000000"/>
                </a:solidFill>
              </a:rPr>
              <a:t>nanoGUNE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Ikerbasque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de-DE" dirty="0">
                <a:solidFill>
                  <a:srgbClr val="000000"/>
                </a:solidFill>
              </a:rPr>
              <a:t>San Sebastian, </a:t>
            </a:r>
            <a:r>
              <a:rPr lang="de-DE" dirty="0" smtClean="0">
                <a:solidFill>
                  <a:srgbClr val="000000"/>
                </a:solidFill>
              </a:rPr>
              <a:t>Spain </a:t>
            </a:r>
          </a:p>
          <a:p>
            <a:pPr algn="l"/>
            <a:r>
              <a:rPr lang="de-DE" dirty="0" smtClean="0">
                <a:solidFill>
                  <a:srgbClr val="000000"/>
                </a:solidFill>
              </a:rPr>
              <a:t>29/01/2018, Kick-off </a:t>
            </a:r>
            <a:r>
              <a:rPr lang="de-DE" dirty="0" err="1" smtClean="0">
                <a:solidFill>
                  <a:srgbClr val="000000"/>
                </a:solidFill>
              </a:rPr>
              <a:t>meeting</a:t>
            </a:r>
            <a:r>
              <a:rPr lang="de-DE" dirty="0" smtClean="0">
                <a:solidFill>
                  <a:srgbClr val="000000"/>
                </a:solidFill>
              </a:rPr>
              <a:t>, Brno</a:t>
            </a:r>
          </a:p>
          <a:p>
            <a:endParaRPr lang="de-DE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logo_PETER_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36" y="4096692"/>
            <a:ext cx="2711764" cy="180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We develop more efficient </a:t>
            </a:r>
            <a:r>
              <a:rPr lang="en-US" sz="2800" dirty="0"/>
              <a:t>THz near-field probes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79" y="4542410"/>
            <a:ext cx="2944368" cy="1712976"/>
          </a:xfrm>
          <a:prstGeom prst="rect">
            <a:avLst/>
          </a:prstGeom>
        </p:spPr>
      </p:pic>
      <p:pic>
        <p:nvPicPr>
          <p:cNvPr id="7" name="Picture 6" descr="figure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999" y="1152716"/>
            <a:ext cx="3023041" cy="2991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3708" y="2550586"/>
            <a:ext cx="8920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L≈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/2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49" y="5301203"/>
            <a:ext cx="89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L&lt;&lt;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/2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542901" y="2945710"/>
            <a:ext cx="0" cy="576164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407" y="4241653"/>
            <a:ext cx="3438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Standard AFM probe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26034" y="874853"/>
            <a:ext cx="379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Custom made long AFM tips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3" name="TextBox 69"/>
          <p:cNvSpPr txBox="1">
            <a:spLocks noChangeArrowheads="1"/>
          </p:cNvSpPr>
          <p:nvPr/>
        </p:nvSpPr>
        <p:spPr bwMode="auto">
          <a:xfrm rot="1234760">
            <a:off x="1290415" y="4812081"/>
            <a:ext cx="134578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i="0" dirty="0" smtClean="0">
                <a:latin typeface="Arial"/>
                <a:cs typeface="Arial"/>
              </a:rPr>
              <a:t>cantilever</a:t>
            </a:r>
            <a:endParaRPr lang="en-US" sz="1600" i="0" dirty="0">
              <a:latin typeface="Arial"/>
              <a:cs typeface="Arial"/>
            </a:endParaRPr>
          </a:p>
        </p:txBody>
      </p:sp>
      <p:sp>
        <p:nvSpPr>
          <p:cNvPr id="14" name="TextBox 69"/>
          <p:cNvSpPr txBox="1">
            <a:spLocks noChangeArrowheads="1"/>
          </p:cNvSpPr>
          <p:nvPr/>
        </p:nvSpPr>
        <p:spPr bwMode="auto">
          <a:xfrm rot="580417">
            <a:off x="519285" y="1586622"/>
            <a:ext cx="134578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i="0" dirty="0" smtClean="0">
                <a:latin typeface="Arial"/>
                <a:cs typeface="Arial"/>
              </a:rPr>
              <a:t>cantilever</a:t>
            </a:r>
            <a:endParaRPr lang="en-US" sz="1600" i="0" dirty="0">
              <a:latin typeface="Arial"/>
              <a:cs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289980" y="6159872"/>
            <a:ext cx="792000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73370" y="5881385"/>
            <a:ext cx="633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25 µm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542901" y="2002727"/>
            <a:ext cx="0" cy="547859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371972" y="5658989"/>
            <a:ext cx="0" cy="291041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71972" y="5013692"/>
            <a:ext cx="0" cy="364739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751699" y="5633583"/>
            <a:ext cx="699620" cy="1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747652" y="5378431"/>
            <a:ext cx="699620" cy="1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919376" y="3521874"/>
            <a:ext cx="898239" cy="0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32347" y="2001108"/>
            <a:ext cx="885268" cy="0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622800" y="1440034"/>
            <a:ext cx="4140200" cy="3653117"/>
            <a:chOff x="807798" y="1398328"/>
            <a:chExt cx="3435067" cy="3030941"/>
          </a:xfrm>
        </p:grpSpPr>
        <p:pic>
          <p:nvPicPr>
            <p:cNvPr id="25" name="Picture 24" descr="figure1 copy 2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798" y="1398328"/>
              <a:ext cx="3435067" cy="303094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807798" y="3865329"/>
              <a:ext cx="1101064" cy="563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60198" y="3583359"/>
              <a:ext cx="577934" cy="563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Left Arrow 27"/>
          <p:cNvSpPr/>
          <p:nvPr/>
        </p:nvSpPr>
        <p:spPr bwMode="auto">
          <a:xfrm rot="10800000">
            <a:off x="3985745" y="3266593"/>
            <a:ext cx="576064" cy="321928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1333" y="4698433"/>
            <a:ext cx="421639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Use </a:t>
            </a:r>
            <a:r>
              <a:rPr lang="en-US" sz="1600" i="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graphen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split-gate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photodetector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 to measure the near-field intensity at tip apex to investigate antenna resonances in tip</a:t>
            </a:r>
            <a:endParaRPr lang="en-US" sz="1600" i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87339" y="6318624"/>
            <a:ext cx="4652433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latin typeface="Arial"/>
                <a:cs typeface="Arial"/>
              </a:rPr>
              <a:t>In collaboration with Frank Koppens group, ICFO 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5654" y="6361625"/>
            <a:ext cx="3377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Mastel et al., </a:t>
            </a:r>
            <a:r>
              <a:rPr lang="en-US" sz="1400" i="1" dirty="0" smtClean="0">
                <a:latin typeface="Arial"/>
                <a:cs typeface="Arial"/>
              </a:rPr>
              <a:t>Nano Lett. </a:t>
            </a:r>
            <a:r>
              <a:rPr lang="en-US" sz="1400" b="1" dirty="0" smtClean="0">
                <a:latin typeface="Arial"/>
                <a:cs typeface="Arial"/>
              </a:rPr>
              <a:t>17</a:t>
            </a:r>
            <a:r>
              <a:rPr lang="en-US" sz="1400" dirty="0" smtClean="0">
                <a:latin typeface="Arial"/>
                <a:cs typeface="Arial"/>
              </a:rPr>
              <a:t>, 11 (2017)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97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All-electric THz </a:t>
            </a:r>
            <a:r>
              <a:rPr lang="en-US" sz="3200" dirty="0" err="1" smtClean="0"/>
              <a:t>nanoscopy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pic>
        <p:nvPicPr>
          <p:cNvPr id="6" name="Picture 5" descr="KeilmannCle11.1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940" y="1979305"/>
            <a:ext cx="1809723" cy="2588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02615"/>
            <a:ext cx="3960000" cy="264000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91706" y="1038324"/>
            <a:ext cx="4608944" cy="4748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 smtClean="0">
                <a:ln>
                  <a:noFill/>
                </a:ln>
                <a:latin typeface="Arial"/>
                <a:ea typeface="Wingdings"/>
                <a:cs typeface="Arial"/>
                <a:sym typeface="Wingdings"/>
              </a:rPr>
              <a:t>Experimental Setup</a:t>
            </a:r>
            <a:endParaRPr lang="en-US" sz="2200" b="1" dirty="0">
              <a:ln>
                <a:noFill/>
              </a:ln>
              <a:latin typeface="Arial"/>
              <a:cs typeface="Arial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44968" y="1038324"/>
            <a:ext cx="4608944" cy="4748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 smtClean="0">
                <a:ln>
                  <a:noFill/>
                </a:ln>
                <a:latin typeface="Arial"/>
                <a:ea typeface="Wingdings"/>
                <a:cs typeface="Arial"/>
                <a:sym typeface="Wingdings"/>
              </a:rPr>
              <a:t>Demonstration</a:t>
            </a:r>
            <a:endParaRPr lang="en-US" sz="2200" b="1" dirty="0">
              <a:ln>
                <a:noFill/>
              </a:ln>
              <a:latin typeface="Arial"/>
              <a:cs typeface="Arial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20306" y="5280293"/>
            <a:ext cx="3996894" cy="706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dirty="0">
                <a:ln>
                  <a:noFill/>
                </a:ln>
                <a:latin typeface="Arial"/>
                <a:ea typeface="Wingdings"/>
                <a:cs typeface="Arial"/>
                <a:sym typeface="Wingdings"/>
              </a:rPr>
              <a:t></a:t>
            </a:r>
            <a:r>
              <a:rPr lang="en-US" sz="1600" dirty="0">
                <a:ln>
                  <a:noFill/>
                </a:ln>
                <a:latin typeface="Arial"/>
                <a:cs typeface="Arial"/>
                <a:sym typeface="Wingdings"/>
              </a:rPr>
              <a:t> use </a:t>
            </a:r>
            <a:r>
              <a:rPr lang="en-US" sz="1600" dirty="0" err="1">
                <a:ln>
                  <a:noFill/>
                </a:ln>
                <a:latin typeface="Arial"/>
                <a:cs typeface="Arial"/>
                <a:sym typeface="Wingdings"/>
              </a:rPr>
              <a:t>Schottky</a:t>
            </a:r>
            <a:r>
              <a:rPr lang="en-US" sz="1600" dirty="0">
                <a:ln>
                  <a:noFill/>
                </a:ln>
                <a:latin typeface="Arial"/>
                <a:cs typeface="Arial"/>
                <a:sym typeface="Wingdings"/>
              </a:rPr>
              <a:t> Diode for </a:t>
            </a:r>
            <a:r>
              <a:rPr lang="en-US" sz="1600" dirty="0" smtClean="0">
                <a:ln>
                  <a:noFill/>
                </a:ln>
                <a:latin typeface="Arial"/>
                <a:cs typeface="Arial"/>
                <a:sym typeface="Wingdings"/>
              </a:rPr>
              <a:t>all-electrical </a:t>
            </a:r>
            <a:r>
              <a:rPr lang="en-US" sz="1600" dirty="0">
                <a:ln>
                  <a:noFill/>
                </a:ln>
                <a:latin typeface="Arial"/>
                <a:cs typeface="Arial"/>
                <a:sym typeface="Wingdings"/>
              </a:rPr>
              <a:t>Terahertz generation and heterodyne </a:t>
            </a:r>
            <a:r>
              <a:rPr lang="en-US" sz="1600" dirty="0" smtClean="0">
                <a:ln>
                  <a:noFill/>
                </a:ln>
                <a:latin typeface="Arial"/>
                <a:cs typeface="Arial"/>
                <a:sym typeface="Wingdings"/>
              </a:rPr>
              <a:t>detection of near-field scattered signal</a:t>
            </a:r>
            <a:endParaRPr lang="en-US" sz="1600" dirty="0">
              <a:ln>
                <a:noFill/>
              </a:ln>
              <a:latin typeface="Arial"/>
              <a:cs typeface="Arial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074970" y="5281196"/>
            <a:ext cx="3733750" cy="706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dirty="0" smtClean="0">
                <a:ln>
                  <a:noFill/>
                </a:ln>
                <a:latin typeface="Arial"/>
                <a:ea typeface="Wingdings"/>
                <a:cs typeface="Arial"/>
                <a:sym typeface="Wingdings"/>
              </a:rPr>
              <a:t></a:t>
            </a:r>
            <a:r>
              <a:rPr lang="en-US" sz="1600" dirty="0">
                <a:ln>
                  <a:noFill/>
                </a:ln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n>
                  <a:noFill/>
                </a:ln>
                <a:latin typeface="Arial"/>
                <a:cs typeface="Arial"/>
                <a:sym typeface="Wingdings"/>
              </a:rPr>
              <a:t>THz near-field nanoscopy can distinguish carrier concentration in differently doped Silicon nanostructures</a:t>
            </a:r>
            <a:endParaRPr lang="en-US" sz="1600" dirty="0">
              <a:ln>
                <a:noFill/>
              </a:ln>
              <a:latin typeface="Arial"/>
              <a:cs typeface="Arial"/>
            </a:endParaRPr>
          </a:p>
        </p:txBody>
      </p:sp>
      <p:pic>
        <p:nvPicPr>
          <p:cNvPr id="12" name="Grafik 14" descr="fig2+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4440" y="1513151"/>
            <a:ext cx="1680307" cy="35797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5504815" y="2870200"/>
            <a:ext cx="479426" cy="244475"/>
          </a:xfrm>
          <a:prstGeom prst="rect">
            <a:avLst/>
          </a:prstGeom>
          <a:noFill/>
          <a:ln w="952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984241" y="2032000"/>
            <a:ext cx="1085849" cy="83820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84241" y="3114676"/>
            <a:ext cx="1085849" cy="1403349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53641" y="6318624"/>
            <a:ext cx="4986131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latin typeface="Arial"/>
                <a:cs typeface="Arial"/>
              </a:rPr>
              <a:t>In collaboration with Fritz Keilmann and Neaspec GmbH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5654" y="6361625"/>
            <a:ext cx="380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Liewald</a:t>
            </a:r>
            <a:r>
              <a:rPr lang="en-US" sz="1400" dirty="0" smtClean="0">
                <a:latin typeface="Arial"/>
                <a:cs typeface="Arial"/>
              </a:rPr>
              <a:t> et al., </a:t>
            </a:r>
            <a:r>
              <a:rPr lang="en-US" sz="1400" i="1" dirty="0" err="1" smtClean="0">
                <a:latin typeface="Arial"/>
                <a:cs typeface="Arial"/>
              </a:rPr>
              <a:t>Optica</a:t>
            </a:r>
            <a:r>
              <a:rPr lang="en-US" sz="1400" i="1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in press (2018</a:t>
            </a:r>
            <a:r>
              <a:rPr lang="en-US" sz="1400" i="1" dirty="0" smtClean="0">
                <a:latin typeface="Arial"/>
                <a:cs typeface="Arial"/>
              </a:rPr>
              <a:t>)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19491" y="1958640"/>
            <a:ext cx="1204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Topography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9679" y="2805144"/>
            <a:ext cx="1464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near-field amplitude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8300" y="3668406"/>
            <a:ext cx="1464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near-field phase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32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>
                <a:latin typeface="Arial"/>
                <a:cs typeface="Arial"/>
              </a:rPr>
              <a:t>29/01/2018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8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Gill Sans MT"/>
                <a:cs typeface="Gill Sans MT"/>
              </a:rPr>
              <a:t> THz near-field microscopy with a bolometer</a:t>
            </a:r>
            <a:endParaRPr lang="en-US" sz="3200" dirty="0">
              <a:latin typeface="Gill Sans MT"/>
              <a:cs typeface="Gill Sans MT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8826" y="997684"/>
            <a:ext cx="4608944" cy="4748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 smtClean="0">
                <a:ln>
                  <a:noFill/>
                </a:ln>
                <a:latin typeface="Arial"/>
                <a:ea typeface="Wingdings"/>
                <a:cs typeface="Arial"/>
                <a:sym typeface="Wingdings"/>
              </a:rPr>
              <a:t>Experimental Setup</a:t>
            </a:r>
            <a:endParaRPr lang="en-US" sz="2200" b="1" dirty="0">
              <a:ln>
                <a:noFill/>
              </a:ln>
              <a:latin typeface="Arial"/>
              <a:cs typeface="Arial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43368" y="997684"/>
            <a:ext cx="4608944" cy="4748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 smtClean="0">
                <a:ln>
                  <a:noFill/>
                </a:ln>
                <a:latin typeface="Arial"/>
                <a:ea typeface="Wingdings"/>
                <a:cs typeface="Arial"/>
                <a:sym typeface="Wingdings"/>
              </a:rPr>
              <a:t>Demonstration</a:t>
            </a:r>
            <a:endParaRPr lang="en-US" sz="2200" b="1" dirty="0">
              <a:ln>
                <a:noFill/>
              </a:ln>
              <a:latin typeface="Arial"/>
              <a:cs typeface="Arial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457200" y="5201553"/>
            <a:ext cx="3464560" cy="706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dirty="0">
                <a:ln>
                  <a:noFill/>
                </a:ln>
                <a:latin typeface="Arial"/>
                <a:ea typeface="Wingdings"/>
                <a:cs typeface="Arial"/>
                <a:sym typeface="Wingdings"/>
              </a:rPr>
              <a:t></a:t>
            </a:r>
            <a:r>
              <a:rPr lang="en-US" sz="1600" dirty="0">
                <a:ln>
                  <a:noFill/>
                </a:ln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n>
                  <a:noFill/>
                </a:ln>
                <a:latin typeface="Arial"/>
                <a:cs typeface="Arial"/>
                <a:sym typeface="Wingdings"/>
              </a:rPr>
              <a:t>Bolometer and synthetic holography  method for recording THz near-field images</a:t>
            </a:r>
            <a:endParaRPr lang="en-US" sz="1600" dirty="0">
              <a:ln>
                <a:noFill/>
              </a:ln>
              <a:latin typeface="Arial"/>
              <a:cs typeface="Arial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487338" y="5202456"/>
            <a:ext cx="4280741" cy="706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dirty="0" smtClean="0">
                <a:ln>
                  <a:noFill/>
                </a:ln>
                <a:latin typeface="Arial"/>
                <a:ea typeface="Wingdings"/>
                <a:cs typeface="Arial"/>
                <a:sym typeface="Wingdings"/>
              </a:rPr>
              <a:t></a:t>
            </a:r>
            <a:r>
              <a:rPr lang="en-US" sz="1600" dirty="0">
                <a:ln>
                  <a:noFill/>
                </a:ln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n>
                  <a:noFill/>
                </a:ln>
                <a:latin typeface="Arial"/>
                <a:cs typeface="Arial"/>
                <a:sym typeface="Wingdings"/>
              </a:rPr>
              <a:t>THz near-field nanoscopy can distinguish carrier concentration in staircase p- and n-doped Silicon nanostructures</a:t>
            </a:r>
            <a:endParaRPr lang="en-US" sz="1600" dirty="0">
              <a:ln>
                <a:noFill/>
              </a:ln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7339" y="6318624"/>
            <a:ext cx="4652433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latin typeface="Arial"/>
                <a:cs typeface="Arial"/>
              </a:rPr>
              <a:t>In collaboration with Ken Wood, QMC Technologies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5653" y="6361625"/>
            <a:ext cx="291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Maissen</a:t>
            </a:r>
            <a:r>
              <a:rPr lang="en-US" sz="1400" dirty="0" smtClean="0">
                <a:latin typeface="Arial"/>
                <a:cs typeface="Arial"/>
              </a:rPr>
              <a:t> et al., </a:t>
            </a:r>
            <a:r>
              <a:rPr lang="en-US" sz="1400" i="1" dirty="0" smtClean="0">
                <a:latin typeface="Arial"/>
                <a:cs typeface="Arial"/>
              </a:rPr>
              <a:t>in preparation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379" y="1547120"/>
            <a:ext cx="4605881" cy="346925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320163" y="2357096"/>
            <a:ext cx="1464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near-field amplitude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20163" y="3132501"/>
            <a:ext cx="1464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near-field phase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79975" y="1578707"/>
            <a:ext cx="1204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Arial"/>
                <a:cs typeface="Arial"/>
              </a:rPr>
              <a:t>Topography</a:t>
            </a:r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17530" y="1512696"/>
            <a:ext cx="3305872" cy="3573761"/>
            <a:chOff x="847730" y="1593976"/>
            <a:chExt cx="3305872" cy="3573761"/>
          </a:xfrm>
        </p:grpSpPr>
        <p:grpSp>
          <p:nvGrpSpPr>
            <p:cNvPr id="42" name="Group 41"/>
            <p:cNvGrpSpPr/>
            <p:nvPr/>
          </p:nvGrpSpPr>
          <p:grpSpPr>
            <a:xfrm>
              <a:off x="920755" y="1593976"/>
              <a:ext cx="3232847" cy="3573761"/>
              <a:chOff x="394829" y="1655346"/>
              <a:chExt cx="3165916" cy="349977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94829" y="1661349"/>
                <a:ext cx="3157878" cy="3493768"/>
                <a:chOff x="431800" y="1661349"/>
                <a:chExt cx="3157878" cy="3493768"/>
              </a:xfrm>
            </p:grpSpPr>
            <p:pic>
              <p:nvPicPr>
                <p:cNvPr id="29" name="Picture 28" descr="ncomms4499 (dragged) 1.pdf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19619"/>
                <a:stretch/>
              </p:blipFill>
              <p:spPr>
                <a:xfrm>
                  <a:off x="431800" y="1665550"/>
                  <a:ext cx="3157878" cy="3489567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939800" y="1661349"/>
                  <a:ext cx="723950" cy="38335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568017" y="1655346"/>
                <a:ext cx="1289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bolometer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218967" y="2774949"/>
                <a:ext cx="527050" cy="3079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311042" y="4425950"/>
                <a:ext cx="527050" cy="2478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152292" y="1720850"/>
                <a:ext cx="1408453" cy="2478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331148" y="4601633"/>
                <a:ext cx="1229597" cy="4960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235351" y="3129352"/>
              <a:ext cx="491849" cy="23297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7730" y="2930755"/>
              <a:ext cx="11834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/>
                  <a:cs typeface="Arial"/>
                </a:rPr>
                <a:t>THz gas laser</a:t>
              </a:r>
              <a:endParaRPr lang="en-US" sz="13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4586" y="6663170"/>
            <a:ext cx="6631721" cy="194829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767227 — PETER — H2020-FETOPEN-2016-2017 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4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PETER –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Research </a:t>
            </a:r>
            <a:r>
              <a:rPr lang="en-US" sz="2800" dirty="0"/>
              <a:t>and development done at </a:t>
            </a:r>
            <a:r>
              <a:rPr lang="en-US" sz="2800" dirty="0" err="1"/>
              <a:t>nanoGUNE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31" y="3456130"/>
            <a:ext cx="8623005" cy="3191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" y="1203483"/>
            <a:ext cx="611467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u="sng" dirty="0" err="1" smtClean="0">
                <a:latin typeface="Arial"/>
                <a:cs typeface="Arial"/>
              </a:rPr>
              <a:t>Antennas</a:t>
            </a:r>
            <a:r>
              <a:rPr lang="es-ES_tradnl" b="1" u="sng" dirty="0" smtClean="0">
                <a:latin typeface="Arial"/>
                <a:cs typeface="Arial"/>
              </a:rPr>
              <a:t> and </a:t>
            </a:r>
            <a:r>
              <a:rPr lang="es-ES_tradnl" b="1" u="sng" dirty="0" err="1" smtClean="0">
                <a:latin typeface="Arial"/>
                <a:cs typeface="Arial"/>
              </a:rPr>
              <a:t>probe</a:t>
            </a:r>
            <a:r>
              <a:rPr lang="es-ES_tradnl" b="1" u="sng" dirty="0" smtClean="0">
                <a:latin typeface="Arial"/>
                <a:cs typeface="Arial"/>
              </a:rPr>
              <a:t> </a:t>
            </a:r>
            <a:r>
              <a:rPr lang="es-ES_tradnl" b="1" u="sng" dirty="0" err="1" smtClean="0">
                <a:latin typeface="Arial"/>
                <a:cs typeface="Arial"/>
              </a:rPr>
              <a:t>tips</a:t>
            </a:r>
            <a:r>
              <a:rPr lang="es-ES_tradnl" b="1" u="sng" dirty="0" smtClean="0">
                <a:latin typeface="Arial"/>
                <a:cs typeface="Arial"/>
              </a:rPr>
              <a:t> </a:t>
            </a:r>
            <a:r>
              <a:rPr lang="es-ES_tradnl" b="1" u="sng" dirty="0" err="1" smtClean="0">
                <a:latin typeface="Arial"/>
                <a:cs typeface="Arial"/>
              </a:rPr>
              <a:t>for</a:t>
            </a:r>
            <a:r>
              <a:rPr lang="es-ES_tradnl" b="1" u="sng" dirty="0" smtClean="0">
                <a:latin typeface="Arial"/>
                <a:cs typeface="Arial"/>
              </a:rPr>
              <a:t> PETER</a:t>
            </a:r>
            <a:endParaRPr lang="es-ES_tradnl" b="1" u="sng" dirty="0">
              <a:latin typeface="Arial"/>
              <a:cs typeface="Arial"/>
            </a:endParaRPr>
          </a:p>
          <a:p>
            <a:endParaRPr lang="es-ES_tradnl" sz="800" b="1" u="sng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s-ES_tradnl" sz="1600" dirty="0" err="1">
                <a:latin typeface="Arial"/>
                <a:cs typeface="Arial"/>
              </a:rPr>
              <a:t>D</a:t>
            </a:r>
            <a:r>
              <a:rPr lang="es-ES_tradnl" sz="1600" dirty="0" err="1" smtClean="0">
                <a:latin typeface="Arial"/>
                <a:cs typeface="Arial"/>
              </a:rPr>
              <a:t>esign</a:t>
            </a:r>
            <a:endParaRPr lang="es-ES_tradnl" sz="1600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s-ES_tradnl" sz="1600" dirty="0" err="1" smtClean="0">
                <a:latin typeface="Arial"/>
                <a:cs typeface="Arial"/>
              </a:rPr>
              <a:t>Fabrication</a:t>
            </a:r>
            <a:endParaRPr lang="es-ES_tradnl" sz="1600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s-ES_tradnl" sz="1600" dirty="0" err="1" smtClean="0">
                <a:latin typeface="Arial"/>
                <a:cs typeface="Arial"/>
              </a:rPr>
              <a:t>Testing</a:t>
            </a:r>
            <a:endParaRPr lang="es-ES_tradnl" sz="1600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s-ES_tradnl" sz="800" dirty="0">
              <a:latin typeface="Arial"/>
              <a:cs typeface="Arial"/>
            </a:endParaRPr>
          </a:p>
          <a:p>
            <a:r>
              <a:rPr lang="es-ES_tradnl" sz="1600" dirty="0" err="1" smtClean="0">
                <a:latin typeface="Arial"/>
                <a:cs typeface="Arial"/>
              </a:rPr>
              <a:t>with</a:t>
            </a:r>
            <a:r>
              <a:rPr lang="es-ES_tradnl" sz="1600" dirty="0" smtClean="0">
                <a:latin typeface="Arial"/>
                <a:cs typeface="Arial"/>
              </a:rPr>
              <a:t> test </a:t>
            </a:r>
            <a:r>
              <a:rPr lang="es-ES_tradnl" sz="1600" dirty="0" err="1" smtClean="0">
                <a:latin typeface="Arial"/>
                <a:cs typeface="Arial"/>
              </a:rPr>
              <a:t>samples</a:t>
            </a:r>
            <a:r>
              <a:rPr lang="es-ES_tradnl" sz="1600" dirty="0" smtClean="0">
                <a:latin typeface="Arial"/>
                <a:cs typeface="Arial"/>
              </a:rPr>
              <a:t> at </a:t>
            </a:r>
            <a:r>
              <a:rPr lang="es-ES_tradnl" sz="1600" dirty="0" err="1" smtClean="0">
                <a:latin typeface="Arial"/>
                <a:cs typeface="Arial"/>
              </a:rPr>
              <a:t>room</a:t>
            </a:r>
            <a:r>
              <a:rPr lang="es-ES_tradnl" sz="1600" dirty="0" smtClean="0">
                <a:latin typeface="Arial"/>
                <a:cs typeface="Arial"/>
              </a:rPr>
              <a:t> </a:t>
            </a:r>
            <a:r>
              <a:rPr lang="es-ES_tradnl" sz="1600" dirty="0" err="1" smtClean="0">
                <a:latin typeface="Arial"/>
                <a:cs typeface="Arial"/>
              </a:rPr>
              <a:t>temperature</a:t>
            </a:r>
            <a:r>
              <a:rPr lang="es-ES_tradnl" sz="1600" dirty="0" smtClean="0">
                <a:latin typeface="Arial"/>
                <a:cs typeface="Arial"/>
              </a:rPr>
              <a:t>, </a:t>
            </a:r>
            <a:r>
              <a:rPr lang="es-ES_tradnl" sz="1600" dirty="0" err="1" smtClean="0">
                <a:latin typeface="Arial"/>
                <a:cs typeface="Arial"/>
              </a:rPr>
              <a:t>without</a:t>
            </a:r>
            <a:r>
              <a:rPr lang="es-ES_tradnl" sz="1600" dirty="0" smtClean="0">
                <a:latin typeface="Arial"/>
                <a:cs typeface="Arial"/>
              </a:rPr>
              <a:t> </a:t>
            </a:r>
            <a:r>
              <a:rPr lang="es-ES_tradnl" sz="1600" dirty="0" err="1" smtClean="0">
                <a:latin typeface="Arial"/>
                <a:cs typeface="Arial"/>
              </a:rPr>
              <a:t>magnetic</a:t>
            </a:r>
            <a:r>
              <a:rPr lang="es-ES_tradnl" sz="1600" dirty="0" smtClean="0">
                <a:latin typeface="Arial"/>
                <a:cs typeface="Arial"/>
              </a:rPr>
              <a:t> DC </a:t>
            </a:r>
            <a:r>
              <a:rPr lang="es-ES_tradnl" sz="1600" dirty="0" err="1" smtClean="0">
                <a:latin typeface="Arial"/>
                <a:cs typeface="Arial"/>
              </a:rPr>
              <a:t>field</a:t>
            </a:r>
            <a:endParaRPr lang="es-ES_tradnl" sz="1600" dirty="0" smtClean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8321" y="291871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Concept</a:t>
            </a:r>
            <a:endParaRPr lang="es-ES_tradnl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87024" y="2918717"/>
            <a:ext cx="655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Tips</a:t>
            </a:r>
            <a:endParaRPr lang="es-ES_tradnl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34628" y="2918717"/>
            <a:ext cx="204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Existing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s-SNOM</a:t>
            </a:r>
            <a:endParaRPr lang="es-ES_tradnl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81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magnetic near-field probe designs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pic>
        <p:nvPicPr>
          <p:cNvPr id="170" name="Picture 169"/>
          <p:cNvPicPr/>
          <p:nvPr/>
        </p:nvPicPr>
        <p:blipFill>
          <a:blip r:embed="rId2"/>
          <a:stretch>
            <a:fillRect/>
          </a:stretch>
        </p:blipFill>
        <p:spPr>
          <a:xfrm>
            <a:off x="4244354" y="951787"/>
            <a:ext cx="4846137" cy="3708176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3"/>
          <a:srcRect l="3448" t="7218" r="2126"/>
          <a:stretch/>
        </p:blipFill>
        <p:spPr>
          <a:xfrm>
            <a:off x="294398" y="1180597"/>
            <a:ext cx="3678403" cy="3640283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6769" r="19021" b="6940"/>
          <a:stretch/>
        </p:blipFill>
        <p:spPr>
          <a:xfrm>
            <a:off x="2742674" y="4780857"/>
            <a:ext cx="2508894" cy="1502367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0" t="7262" r="2994" b="2888"/>
          <a:stretch/>
        </p:blipFill>
        <p:spPr>
          <a:xfrm flipH="1">
            <a:off x="5455853" y="5214650"/>
            <a:ext cx="215323" cy="691355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5397712" y="5820032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>
                <a:latin typeface="Arial"/>
                <a:cs typeface="Arial"/>
              </a:rPr>
              <a:t>0</a:t>
            </a:r>
            <a:endParaRPr lang="es-ES" sz="1600" kern="1200" dirty="0">
              <a:latin typeface="Arial"/>
              <a:cs typeface="Arial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5239271" y="490986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>
                <a:latin typeface="Arial"/>
                <a:cs typeface="Arial"/>
              </a:rPr>
              <a:t>6000</a:t>
            </a:r>
            <a:endParaRPr lang="es-ES" sz="1600" kern="1200" dirty="0">
              <a:latin typeface="Arial"/>
              <a:cs typeface="Arial"/>
            </a:endParaRPr>
          </a:p>
        </p:txBody>
      </p:sp>
      <p:sp>
        <p:nvSpPr>
          <p:cNvPr id="223" name="TextBox 222"/>
          <p:cNvSpPr txBox="1"/>
          <p:nvPr/>
        </p:nvSpPr>
        <p:spPr>
          <a:xfrm rot="16200000">
            <a:off x="5450737" y="5280084"/>
            <a:ext cx="65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>
                <a:latin typeface="Arial"/>
                <a:cs typeface="Arial"/>
              </a:rPr>
              <a:t>H/H0</a:t>
            </a:r>
            <a:endParaRPr lang="es-ES" sz="1600" kern="1200" dirty="0">
              <a:latin typeface="Arial"/>
              <a:cs typeface="Arial"/>
            </a:endParaRPr>
          </a:p>
        </p:txBody>
      </p:sp>
      <p:cxnSp>
        <p:nvCxnSpPr>
          <p:cNvPr id="224" name="Straight Connector 223"/>
          <p:cNvCxnSpPr/>
          <p:nvPr/>
        </p:nvCxnSpPr>
        <p:spPr>
          <a:xfrm flipH="1">
            <a:off x="4077616" y="4771887"/>
            <a:ext cx="741274" cy="1149235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>
            <a:off x="4122465" y="4815384"/>
            <a:ext cx="741274" cy="1149235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3073649" y="4748046"/>
            <a:ext cx="774000" cy="1173076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3010860" y="4771887"/>
            <a:ext cx="786970" cy="1192733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>
            <a:off x="3838680" y="5903182"/>
            <a:ext cx="274815" cy="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812309" y="5984534"/>
            <a:ext cx="274815" cy="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3150766" y="4463339"/>
            <a:ext cx="164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kern="1200" dirty="0" smtClean="0">
                <a:latin typeface="Arial"/>
                <a:cs typeface="Arial"/>
              </a:rPr>
              <a:t>λ</a:t>
            </a:r>
            <a:r>
              <a:rPr lang="en-US" sz="1600" kern="1200" dirty="0" smtClean="0">
                <a:latin typeface="Arial"/>
                <a:cs typeface="Arial"/>
              </a:rPr>
              <a:t>=180 um, H/H</a:t>
            </a:r>
            <a:r>
              <a:rPr lang="en-US" sz="1600" kern="1200" baseline="-25000" dirty="0" smtClean="0">
                <a:latin typeface="Arial"/>
                <a:cs typeface="Arial"/>
              </a:rPr>
              <a:t>0</a:t>
            </a:r>
            <a:endParaRPr lang="es-ES" sz="1600" kern="1200" baseline="-25000" dirty="0">
              <a:latin typeface="Arial"/>
              <a:cs typeface="Arial"/>
            </a:endParaRPr>
          </a:p>
        </p:txBody>
      </p:sp>
      <p:cxnSp>
        <p:nvCxnSpPr>
          <p:cNvPr id="207" name="Straight Connector 206"/>
          <p:cNvCxnSpPr/>
          <p:nvPr/>
        </p:nvCxnSpPr>
        <p:spPr>
          <a:xfrm>
            <a:off x="2586023" y="6069352"/>
            <a:ext cx="0" cy="374352"/>
          </a:xfrm>
          <a:prstGeom prst="line">
            <a:avLst/>
          </a:prstGeom>
          <a:ln w="19050" cmpd="sng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2584096" y="6443128"/>
            <a:ext cx="374352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2908605" y="622655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>
                <a:latin typeface="Arial"/>
                <a:cs typeface="Arial"/>
              </a:rPr>
              <a:t>x</a:t>
            </a:r>
            <a:endParaRPr lang="es-ES" sz="1600" kern="1200" dirty="0">
              <a:latin typeface="Arial"/>
              <a:cs typeface="Arial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2461209" y="577288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>
                <a:latin typeface="Arial"/>
                <a:cs typeface="Arial"/>
              </a:rPr>
              <a:t>z</a:t>
            </a:r>
            <a:endParaRPr lang="es-ES" sz="1600" kern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549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sample – planar Diablo antenna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051269" y="901753"/>
          <a:ext cx="3465294" cy="3535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1269" y="901753"/>
                        <a:ext cx="3465294" cy="3535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02" r="18274" b="28299"/>
          <a:stretch/>
        </p:blipFill>
        <p:spPr>
          <a:xfrm>
            <a:off x="7130107" y="1278991"/>
            <a:ext cx="1540446" cy="10323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092" y="1520402"/>
            <a:ext cx="108552" cy="59357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637528" y="2012324"/>
            <a:ext cx="31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+</a:t>
            </a:r>
            <a:endParaRPr lang="es-ES" dirty="0"/>
          </a:p>
        </p:txBody>
      </p:sp>
      <p:sp>
        <p:nvSpPr>
          <p:cNvPr id="33" name="TextBox 32"/>
          <p:cNvSpPr txBox="1"/>
          <p:nvPr/>
        </p:nvSpPr>
        <p:spPr>
          <a:xfrm>
            <a:off x="8639601" y="1230960"/>
            <a:ext cx="25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-</a:t>
            </a:r>
            <a:endParaRPr lang="es-ES" dirty="0"/>
          </a:p>
        </p:txBody>
      </p:sp>
      <p:sp>
        <p:nvSpPr>
          <p:cNvPr id="30" name="TextBox 29"/>
          <p:cNvSpPr txBox="1"/>
          <p:nvPr/>
        </p:nvSpPr>
        <p:spPr>
          <a:xfrm>
            <a:off x="7247826" y="982119"/>
            <a:ext cx="154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charge </a:t>
            </a:r>
            <a:endParaRPr lang="es-ES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020275" y="3844919"/>
            <a:ext cx="4387" cy="266778"/>
          </a:xfrm>
          <a:prstGeom prst="line">
            <a:avLst/>
          </a:prstGeom>
          <a:ln w="317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020275" y="4099307"/>
            <a:ext cx="18514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39867" y="3896523"/>
            <a:ext cx="30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es-ES" dirty="0"/>
          </a:p>
        </p:txBody>
      </p:sp>
      <p:sp>
        <p:nvSpPr>
          <p:cNvPr id="27" name="TextBox 26"/>
          <p:cNvSpPr txBox="1"/>
          <p:nvPr/>
        </p:nvSpPr>
        <p:spPr>
          <a:xfrm>
            <a:off x="6900921" y="349018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s-E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07" y="2716679"/>
            <a:ext cx="1614792" cy="13393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44972" y="2506418"/>
            <a:ext cx="1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current</a:t>
            </a:r>
            <a:endParaRPr lang="es-ES" dirty="0"/>
          </a:p>
        </p:txBody>
      </p:sp>
      <p:sp>
        <p:nvSpPr>
          <p:cNvPr id="18" name="Rectangle 17"/>
          <p:cNvSpPr/>
          <p:nvPr/>
        </p:nvSpPr>
        <p:spPr>
          <a:xfrm>
            <a:off x="6875569" y="1036223"/>
            <a:ext cx="2081427" cy="3130117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413188" y="1036223"/>
            <a:ext cx="1481194" cy="484180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13188" y="1533620"/>
            <a:ext cx="1481194" cy="2632720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75561" y="18886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40" r="18198" b="28695"/>
          <a:stretch/>
        </p:blipFill>
        <p:spPr>
          <a:xfrm>
            <a:off x="3681112" y="2821999"/>
            <a:ext cx="988538" cy="5632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708" y="2929943"/>
            <a:ext cx="83687" cy="4085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2777" y="3268526"/>
            <a:ext cx="319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4637502" y="2652806"/>
            <a:ext cx="15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endParaRPr lang="es-E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3" y="1694310"/>
            <a:ext cx="3099980" cy="1890060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 flipH="1">
            <a:off x="1613326" y="6146263"/>
            <a:ext cx="4387" cy="266778"/>
          </a:xfrm>
          <a:prstGeom prst="line">
            <a:avLst/>
          </a:prstGeom>
          <a:ln w="31750">
            <a:solidFill>
              <a:srgbClr val="0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613325" y="6400651"/>
            <a:ext cx="185144" cy="0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732917" y="61978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es-ES" dirty="0"/>
          </a:p>
        </p:txBody>
      </p:sp>
      <p:sp>
        <p:nvSpPr>
          <p:cNvPr id="70" name="TextBox 69"/>
          <p:cNvSpPr txBox="1"/>
          <p:nvPr/>
        </p:nvSpPr>
        <p:spPr>
          <a:xfrm>
            <a:off x="1493972" y="5791533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s-ES" dirty="0"/>
          </a:p>
        </p:txBody>
      </p:sp>
      <p:sp>
        <p:nvSpPr>
          <p:cNvPr id="51" name="TextBox 50"/>
          <p:cNvSpPr txBox="1"/>
          <p:nvPr/>
        </p:nvSpPr>
        <p:spPr>
          <a:xfrm>
            <a:off x="3460697" y="620987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s-ES" sz="14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2140" y="4758204"/>
            <a:ext cx="1693289" cy="152873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921" y="4773553"/>
            <a:ext cx="114556" cy="152873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 rot="16200000">
            <a:off x="3448899" y="5336874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H/H</a:t>
            </a:r>
            <a:r>
              <a:rPr lang="en-US" sz="700" dirty="0" smtClean="0"/>
              <a:t>0</a:t>
            </a:r>
            <a:endParaRPr lang="es-ES" sz="700" dirty="0"/>
          </a:p>
        </p:txBody>
      </p:sp>
      <p:sp>
        <p:nvSpPr>
          <p:cNvPr id="55" name="TextBox 54"/>
          <p:cNvSpPr txBox="1"/>
          <p:nvPr/>
        </p:nvSpPr>
        <p:spPr>
          <a:xfrm>
            <a:off x="3408664" y="4562193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</a:t>
            </a:r>
            <a:endParaRPr lang="es-ES" sz="1400" dirty="0"/>
          </a:p>
        </p:txBody>
      </p:sp>
      <p:sp>
        <p:nvSpPr>
          <p:cNvPr id="56" name="Rectangle 55"/>
          <p:cNvSpPr/>
          <p:nvPr/>
        </p:nvSpPr>
        <p:spPr>
          <a:xfrm>
            <a:off x="2508651" y="5399612"/>
            <a:ext cx="200564" cy="276621"/>
          </a:xfrm>
          <a:prstGeom prst="rect">
            <a:avLst/>
          </a:prstGeom>
          <a:noFill/>
          <a:ln w="63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723191" y="5702207"/>
            <a:ext cx="1460630" cy="409290"/>
          </a:xfrm>
          <a:prstGeom prst="line">
            <a:avLst/>
          </a:prstGeom>
          <a:ln w="9525">
            <a:solidFill>
              <a:schemeClr val="tx1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2723191" y="4893094"/>
            <a:ext cx="1466192" cy="504397"/>
          </a:xfrm>
          <a:prstGeom prst="line">
            <a:avLst/>
          </a:prstGeom>
          <a:ln w="9525">
            <a:solidFill>
              <a:schemeClr val="tx1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382" y="4893094"/>
            <a:ext cx="942136" cy="123886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53"/>
          <a:stretch/>
        </p:blipFill>
        <p:spPr>
          <a:xfrm>
            <a:off x="5169562" y="4763708"/>
            <a:ext cx="109311" cy="136302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 rot="16200000">
            <a:off x="5116784" y="6027634"/>
            <a:ext cx="232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0</a:t>
            </a:r>
            <a:endParaRPr lang="es-ES" sz="1100" dirty="0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5087709" y="4817038"/>
            <a:ext cx="4558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1340</a:t>
            </a:r>
            <a:endParaRPr lang="es-ES" sz="1050" dirty="0"/>
          </a:p>
        </p:txBody>
      </p:sp>
      <p:sp>
        <p:nvSpPr>
          <p:cNvPr id="66" name="TextBox 65"/>
          <p:cNvSpPr txBox="1"/>
          <p:nvPr/>
        </p:nvSpPr>
        <p:spPr>
          <a:xfrm rot="16200000">
            <a:off x="5120127" y="5376958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H/H</a:t>
            </a:r>
            <a:r>
              <a:rPr lang="en-US" sz="700" dirty="0" smtClean="0"/>
              <a:t>0</a:t>
            </a:r>
            <a:endParaRPr lang="es-ES" sz="700" dirty="0"/>
          </a:p>
        </p:txBody>
      </p:sp>
      <p:sp>
        <p:nvSpPr>
          <p:cNvPr id="60" name="TextBox 59"/>
          <p:cNvSpPr txBox="1"/>
          <p:nvPr/>
        </p:nvSpPr>
        <p:spPr>
          <a:xfrm>
            <a:off x="4007065" y="4457517"/>
            <a:ext cx="21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“hot spots”</a:t>
            </a:r>
            <a:endParaRPr lang="es-ES" dirty="0"/>
          </a:p>
        </p:txBody>
      </p:sp>
      <p:sp>
        <p:nvSpPr>
          <p:cNvPr id="61" name="TextBox 60"/>
          <p:cNvSpPr txBox="1"/>
          <p:nvPr/>
        </p:nvSpPr>
        <p:spPr>
          <a:xfrm>
            <a:off x="1689737" y="4708428"/>
            <a:ext cx="6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H/H</a:t>
            </a:r>
            <a:r>
              <a:rPr lang="en-US" sz="1100" dirty="0" smtClean="0">
                <a:solidFill>
                  <a:schemeClr val="bg1"/>
                </a:solidFill>
              </a:rPr>
              <a:t>0</a:t>
            </a:r>
            <a:endParaRPr lang="es-ES" sz="1100" dirty="0">
              <a:solidFill>
                <a:schemeClr val="bg1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708" y="4887105"/>
            <a:ext cx="1306578" cy="117930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646" y="4885452"/>
            <a:ext cx="81029" cy="1243031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 rot="16200000">
            <a:off x="7029456" y="4765049"/>
            <a:ext cx="543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1340</a:t>
            </a:r>
            <a:endParaRPr lang="es-ES" sz="1050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7219496" y="589444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0</a:t>
            </a:r>
            <a:endParaRPr lang="es-ES" sz="1100" dirty="0"/>
          </a:p>
        </p:txBody>
      </p:sp>
      <p:sp>
        <p:nvSpPr>
          <p:cNvPr id="76" name="TextBox 75"/>
          <p:cNvSpPr txBox="1"/>
          <p:nvPr/>
        </p:nvSpPr>
        <p:spPr>
          <a:xfrm rot="16354214">
            <a:off x="7046071" y="5460914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H/H</a:t>
            </a:r>
            <a:r>
              <a:rPr lang="en-US" sz="700" dirty="0" smtClean="0"/>
              <a:t>0</a:t>
            </a:r>
            <a:endParaRPr lang="es-ES" sz="700" dirty="0"/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5661072" y="5983831"/>
            <a:ext cx="4387" cy="266778"/>
          </a:xfrm>
          <a:prstGeom prst="line">
            <a:avLst/>
          </a:prstGeom>
          <a:ln w="31750">
            <a:solidFill>
              <a:srgbClr val="0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5661072" y="6238219"/>
            <a:ext cx="185144" cy="0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780664" y="603543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s-ES" dirty="0"/>
          </a:p>
        </p:txBody>
      </p:sp>
      <p:sp>
        <p:nvSpPr>
          <p:cNvPr id="80" name="TextBox 79"/>
          <p:cNvSpPr txBox="1"/>
          <p:nvPr/>
        </p:nvSpPr>
        <p:spPr>
          <a:xfrm>
            <a:off x="5541718" y="5629101"/>
            <a:ext cx="28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132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723" y="3641588"/>
            <a:ext cx="3060447" cy="281836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88" y="1723603"/>
            <a:ext cx="4191000" cy="3859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3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6723" y="847936"/>
            <a:ext cx="3060447" cy="2805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09456"/>
            <a:ext cx="6927187" cy="914400"/>
          </a:xfrm>
        </p:spPr>
        <p:txBody>
          <a:bodyPr/>
          <a:lstStyle/>
          <a:p>
            <a:r>
              <a:rPr lang="en-US" sz="3200" dirty="0" smtClean="0"/>
              <a:t>First magnetic near-field probe fabrication tests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287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Sebastian, Basque Country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94" y="3653236"/>
            <a:ext cx="3759211" cy="285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345" y="1010057"/>
            <a:ext cx="8675687" cy="24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5412" y="-1297304"/>
            <a:ext cx="4473575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buFont typeface="Gill San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i="0" dirty="0">
                <a:solidFill>
                  <a:schemeClr val="bg1"/>
                </a:solidFill>
              </a:rPr>
              <a:t>San Sebastian, Basque Country</a:t>
            </a:r>
          </a:p>
        </p:txBody>
      </p:sp>
      <p:sp>
        <p:nvSpPr>
          <p:cNvPr id="9" name="Arc 8"/>
          <p:cNvSpPr/>
          <p:nvPr/>
        </p:nvSpPr>
        <p:spPr bwMode="auto">
          <a:xfrm>
            <a:off x="2265254" y="2792736"/>
            <a:ext cx="4129569" cy="4419600"/>
          </a:xfrm>
          <a:prstGeom prst="arc">
            <a:avLst>
              <a:gd name="adj1" fmla="val 10803903"/>
              <a:gd name="adj2" fmla="val 13819282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" pitchFamily="34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edificio1.jpg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008" y="3653236"/>
            <a:ext cx="4788024" cy="28568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106008" y="3721550"/>
            <a:ext cx="4788024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Gill San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i="0" dirty="0" smtClean="0"/>
              <a:t>CIC  </a:t>
            </a:r>
            <a:r>
              <a:rPr lang="en-GB" i="0" dirty="0" err="1" smtClean="0"/>
              <a:t>nanoGUNE</a:t>
            </a:r>
            <a:endParaRPr lang="en-GB" i="0" dirty="0"/>
          </a:p>
        </p:txBody>
      </p:sp>
    </p:spTree>
    <p:extLst>
      <p:ext uri="{BB962C8B-B14F-4D97-AF65-F5344CB8AC3E}">
        <p14:creationId xmlns:p14="http://schemas.microsoft.com/office/powerpoint/2010/main" val="71504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3062"/>
          </a:xfrm>
          <a:prstGeom prst="rect">
            <a:avLst/>
          </a:prstGeom>
        </p:spPr>
      </p:pic>
      <p:sp>
        <p:nvSpPr>
          <p:cNvPr id="4" name="Oval 11"/>
          <p:cNvSpPr>
            <a:spLocks noChangeArrowheads="1"/>
          </p:cNvSpPr>
          <p:nvPr/>
        </p:nvSpPr>
        <p:spPr bwMode="auto">
          <a:xfrm>
            <a:off x="3204964" y="5026744"/>
            <a:ext cx="2303140" cy="1354584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6984" dir="196302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80"/>
              </a:solidFill>
              <a:latin typeface="Arial" pitchFamily="-11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9384" y="5853756"/>
            <a:ext cx="140296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i="0" dirty="0" err="1" smtClean="0">
                <a:solidFill>
                  <a:schemeClr val="bg1"/>
                </a:solidFill>
                <a:latin typeface="Arial"/>
                <a:cs typeface="Arial"/>
              </a:rPr>
              <a:t>nanoGUNE</a:t>
            </a:r>
            <a:endParaRPr lang="en-US" sz="18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63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/>
                <a:cs typeface="Gill Sans MT"/>
              </a:rPr>
              <a:t>CIC </a:t>
            </a:r>
            <a:r>
              <a:rPr lang="en-US" dirty="0" err="1" smtClean="0">
                <a:latin typeface="Gill Sans MT"/>
                <a:cs typeface="Gill Sans MT"/>
              </a:rPr>
              <a:t>nanoGUNE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767227 — PETER — H2020-FETOPEN-2016-2017   </a:t>
            </a:r>
            <a:endParaRPr lang="en-US" dirty="0"/>
          </a:p>
        </p:txBody>
      </p:sp>
      <p:pic>
        <p:nvPicPr>
          <p:cNvPr id="6" name="Picture 5" descr="09-foto-building-nanogu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1124744"/>
            <a:ext cx="4026834" cy="1994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1003_123_Nan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775" y="3212976"/>
            <a:ext cx="1240625" cy="900000"/>
          </a:xfrm>
          <a:prstGeom prst="rect">
            <a:avLst/>
          </a:prstGeom>
        </p:spPr>
      </p:pic>
      <p:pic>
        <p:nvPicPr>
          <p:cNvPr id="8" name="Picture 7" descr="1003_141_Nan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12977"/>
            <a:ext cx="1325172" cy="900000"/>
          </a:xfrm>
          <a:prstGeom prst="rect">
            <a:avLst/>
          </a:prstGeom>
        </p:spPr>
      </p:pic>
      <p:pic>
        <p:nvPicPr>
          <p:cNvPr id="9" name="Picture 8" descr="1003_294_Nan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635" y="3212976"/>
            <a:ext cx="1328765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4265377"/>
            <a:ext cx="2306960" cy="2306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374" y="4265377"/>
            <a:ext cx="2261794" cy="22617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353945"/>
            <a:ext cx="5693575" cy="4924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Private</a:t>
            </a:r>
            <a:r>
              <a:rPr lang="es-ES_tradnl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no-</a:t>
            </a:r>
            <a:r>
              <a:rPr lang="es-ES_tradnl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profit</a:t>
            </a:r>
            <a:r>
              <a:rPr lang="es-ES_tradnl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organization</a:t>
            </a:r>
            <a:r>
              <a:rPr lang="es-ES_tradnl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devoted</a:t>
            </a:r>
            <a:r>
              <a:rPr lang="es-ES_tradnl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to</a:t>
            </a:r>
            <a:r>
              <a:rPr lang="es-ES_tradnl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basic</a:t>
            </a:r>
            <a:r>
              <a:rPr lang="es-ES_tradnl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research</a:t>
            </a:r>
            <a:endParaRPr lang="en-US" sz="1400" i="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Founded in 2006 by the Basque Region government</a:t>
            </a:r>
          </a:p>
          <a:p>
            <a:pPr marL="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New dedicated building with state-of-the-art equipment</a:t>
            </a:r>
          </a:p>
          <a:p>
            <a:pPr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Operations started 1</a:t>
            </a:r>
            <a:r>
              <a:rPr lang="en-US" sz="1400" i="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December 2008 </a:t>
            </a:r>
          </a:p>
          <a:p>
            <a:pPr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Host of several spin-off companies </a:t>
            </a:r>
          </a:p>
          <a:p>
            <a:pPr algn="l">
              <a:spcAft>
                <a:spcPts val="600"/>
              </a:spcAft>
            </a:pPr>
            <a:endParaRPr lang="en-US" sz="1000" i="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0" lvl="2" algn="l">
              <a:spcAft>
                <a:spcPts val="600"/>
              </a:spcAft>
            </a:pP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10 Groups:</a:t>
            </a: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Nanomagnetism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A. Berger and P. </a:t>
            </a:r>
            <a:r>
              <a:rPr lang="en-US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Vavassori</a:t>
            </a:r>
            <a:endParaRPr lang="en-US" sz="1400" i="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Nanooptics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 R. Hillenbrand </a:t>
            </a: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Self-Assembly: 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A. Bittner</a:t>
            </a: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Nanobiomechanics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R. Perez</a:t>
            </a:r>
            <a:r>
              <a:rPr lang="en-US" sz="1400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-Jimenez</a:t>
            </a:r>
            <a:endParaRPr lang="en-US" sz="1400" i="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Nanodevices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L. </a:t>
            </a:r>
            <a:r>
              <a:rPr lang="en-US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Hueso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Theory: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E. </a:t>
            </a:r>
            <a:r>
              <a:rPr lang="en-US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Artacho</a:t>
            </a:r>
            <a:endParaRPr lang="en-US" sz="1400" i="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Electron 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Microscopy: </a:t>
            </a:r>
            <a:r>
              <a:rPr lang="en-US" sz="1400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A. </a:t>
            </a:r>
            <a:r>
              <a:rPr lang="en-US" sz="1400" i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Chuvilin</a:t>
            </a:r>
            <a:endParaRPr lang="en-US" sz="1400" i="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Nanomaterials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M. </a:t>
            </a:r>
            <a:r>
              <a:rPr lang="en-US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Knetz</a:t>
            </a:r>
            <a:endParaRPr lang="en-US" sz="1400" i="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Nanoimaging</a:t>
            </a: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J.I. </a:t>
            </a:r>
            <a:r>
              <a:rPr lang="en-US" sz="140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Pascual</a:t>
            </a:r>
            <a:endParaRPr lang="en-US" sz="1400" i="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88900" lvl="3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Nanoengineering</a:t>
            </a:r>
            <a:r>
              <a:rPr lang="en-US" sz="1400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140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A. Seifert</a:t>
            </a:r>
            <a:endParaRPr lang="en-US" sz="1400" i="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41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Groups and Topics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19" y="1160842"/>
            <a:ext cx="8350659" cy="525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08104" y="2084300"/>
            <a:ext cx="3456384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de-DE" i="0" dirty="0" err="1" smtClean="0">
                <a:latin typeface="Arial"/>
                <a:cs typeface="Arial"/>
              </a:rPr>
              <a:t>Currently</a:t>
            </a:r>
            <a:r>
              <a:rPr lang="de-DE" i="0" dirty="0" smtClean="0">
                <a:latin typeface="Arial"/>
                <a:cs typeface="Arial"/>
              </a:rPr>
              <a:t> 17 </a:t>
            </a:r>
            <a:r>
              <a:rPr lang="de-DE" i="0" dirty="0" err="1" smtClean="0">
                <a:latin typeface="Arial"/>
                <a:cs typeface="Arial"/>
              </a:rPr>
              <a:t>group</a:t>
            </a:r>
            <a:r>
              <a:rPr lang="de-DE" i="0" dirty="0" smtClean="0">
                <a:latin typeface="Arial"/>
                <a:cs typeface="Arial"/>
              </a:rPr>
              <a:t> </a:t>
            </a:r>
            <a:r>
              <a:rPr lang="de-DE" i="0" dirty="0" err="1" smtClean="0">
                <a:latin typeface="Arial"/>
                <a:cs typeface="Arial"/>
              </a:rPr>
              <a:t>members</a:t>
            </a:r>
            <a:endParaRPr lang="de-DE" i="0" dirty="0" smtClean="0">
              <a:latin typeface="Arial"/>
              <a:cs typeface="Arial"/>
            </a:endParaRPr>
          </a:p>
          <a:p>
            <a:pPr algn="l">
              <a:lnSpc>
                <a:spcPct val="120000"/>
              </a:lnSpc>
            </a:pPr>
            <a:r>
              <a:rPr lang="de-DE" i="0" dirty="0" smtClean="0">
                <a:latin typeface="Arial"/>
                <a:cs typeface="Arial"/>
              </a:rPr>
              <a:t>3 </a:t>
            </a:r>
            <a:r>
              <a:rPr lang="de-DE" i="0" dirty="0" err="1" smtClean="0">
                <a:latin typeface="Arial"/>
                <a:cs typeface="Arial"/>
              </a:rPr>
              <a:t>optics</a:t>
            </a:r>
            <a:r>
              <a:rPr lang="de-DE" i="0" dirty="0" smtClean="0">
                <a:latin typeface="Arial"/>
                <a:cs typeface="Arial"/>
              </a:rPr>
              <a:t> </a:t>
            </a:r>
            <a:r>
              <a:rPr lang="de-DE" i="0" dirty="0" err="1">
                <a:latin typeface="Arial"/>
                <a:cs typeface="Arial"/>
              </a:rPr>
              <a:t>labs</a:t>
            </a:r>
            <a:endParaRPr lang="de-DE" i="0" dirty="0">
              <a:latin typeface="Arial"/>
              <a:cs typeface="Arial"/>
            </a:endParaRPr>
          </a:p>
          <a:p>
            <a:pPr algn="l">
              <a:lnSpc>
                <a:spcPct val="120000"/>
              </a:lnSpc>
            </a:pPr>
            <a:r>
              <a:rPr lang="en-US" i="0" dirty="0" smtClean="0">
                <a:latin typeface="Arial"/>
                <a:cs typeface="Arial"/>
              </a:rPr>
              <a:t>3 near-field microscopes</a:t>
            </a:r>
            <a:endParaRPr lang="en-US" i="0" dirty="0">
              <a:latin typeface="Arial"/>
              <a:cs typeface="Arial"/>
            </a:endParaRPr>
          </a:p>
        </p:txBody>
      </p:sp>
      <p:pic>
        <p:nvPicPr>
          <p:cNvPr id="10" name="Рисунок 11" descr="NeaSNOM Microscope-2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3356992"/>
            <a:ext cx="3456384" cy="2372113"/>
          </a:xfrm>
          <a:prstGeom prst="rect">
            <a:avLst/>
          </a:prstGeom>
        </p:spPr>
      </p:pic>
      <p:pic>
        <p:nvPicPr>
          <p:cNvPr id="11" name="Picture 10" descr="IMG_907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47"/>
          <a:stretch/>
        </p:blipFill>
        <p:spPr>
          <a:xfrm>
            <a:off x="251520" y="2060848"/>
            <a:ext cx="5136942" cy="36724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Nanooptics</a:t>
            </a:r>
            <a:r>
              <a:rPr lang="en-US" dirty="0" smtClean="0"/>
              <a:t> Group at </a:t>
            </a:r>
            <a:r>
              <a:rPr lang="en-US" dirty="0" err="1" smtClean="0"/>
              <a:t>nanoGUNE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19113" y="2060848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2017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66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57056"/>
            <a:ext cx="8473195" cy="914400"/>
          </a:xfrm>
        </p:spPr>
        <p:txBody>
          <a:bodyPr/>
          <a:lstStyle/>
          <a:p>
            <a:r>
              <a:rPr lang="en-US" sz="2800" dirty="0" smtClean="0">
                <a:latin typeface="Gill Sans MT"/>
                <a:cs typeface="Gill Sans MT"/>
              </a:rPr>
              <a:t>Scattering-type scanning near</a:t>
            </a:r>
            <a:r>
              <a:rPr lang="en-US" sz="2800" dirty="0">
                <a:latin typeface="Gill Sans MT"/>
                <a:cs typeface="Gill Sans MT"/>
              </a:rPr>
              <a:t>-field </a:t>
            </a:r>
            <a:r>
              <a:rPr lang="en-US" sz="2800" dirty="0" smtClean="0">
                <a:latin typeface="Gill Sans MT"/>
                <a:cs typeface="Gill Sans MT"/>
              </a:rPr>
              <a:t>optical microscopy </a:t>
            </a:r>
            <a:br>
              <a:rPr lang="en-US" sz="2800" dirty="0" smtClean="0">
                <a:latin typeface="Gill Sans MT"/>
                <a:cs typeface="Gill Sans MT"/>
              </a:rPr>
            </a:br>
            <a:r>
              <a:rPr lang="en-US" sz="2800" dirty="0" smtClean="0">
                <a:latin typeface="Gill Sans MT"/>
                <a:cs typeface="Gill Sans MT"/>
              </a:rPr>
              <a:t>(s-SNOM</a:t>
            </a:r>
            <a:r>
              <a:rPr lang="en-US" sz="2800" dirty="0">
                <a:latin typeface="Gill Sans MT"/>
                <a:cs typeface="Gill Sans MT"/>
              </a:rPr>
              <a:t>) </a:t>
            </a:r>
            <a:r>
              <a:rPr lang="en-US" sz="2800" dirty="0" smtClean="0">
                <a:latin typeface="Gill Sans MT"/>
                <a:cs typeface="Gill Sans MT"/>
              </a:rPr>
              <a:t>allows for </a:t>
            </a:r>
            <a:r>
              <a:rPr lang="en-US" sz="2800" dirty="0" err="1">
                <a:latin typeface="Gill Sans MT"/>
                <a:cs typeface="Gill Sans MT"/>
              </a:rPr>
              <a:t>nanoscale</a:t>
            </a:r>
            <a:r>
              <a:rPr lang="en-US" sz="2800" dirty="0">
                <a:latin typeface="Gill Sans MT"/>
                <a:cs typeface="Gill Sans MT"/>
              </a:rPr>
              <a:t> </a:t>
            </a:r>
            <a:r>
              <a:rPr lang="en-US" sz="2800" dirty="0" smtClean="0">
                <a:latin typeface="Gill Sans MT"/>
                <a:cs typeface="Gill Sans MT"/>
              </a:rPr>
              <a:t>optical </a:t>
            </a:r>
            <a:r>
              <a:rPr lang="en-US" sz="2800" dirty="0">
                <a:latin typeface="Gill Sans MT"/>
                <a:cs typeface="Gill Sans MT"/>
              </a:rPr>
              <a:t>imaging</a:t>
            </a:r>
            <a:br>
              <a:rPr lang="en-US" sz="2800" dirty="0">
                <a:latin typeface="Gill Sans MT"/>
                <a:cs typeface="Gill Sans MT"/>
              </a:rPr>
            </a:br>
            <a:endParaRPr lang="en-US" sz="2800" dirty="0">
              <a:latin typeface="Gill Sans MT"/>
              <a:cs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581459" y="3463822"/>
            <a:ext cx="4132599" cy="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pPr algn="l"/>
            <a:r>
              <a:rPr lang="de-DE" sz="1600" i="0" dirty="0" err="1">
                <a:latin typeface="Arial"/>
                <a:cs typeface="Arial"/>
              </a:rPr>
              <a:t>Metal</a:t>
            </a:r>
            <a:r>
              <a:rPr lang="de-DE" sz="1600" i="0" dirty="0">
                <a:latin typeface="Arial"/>
                <a:cs typeface="Arial"/>
              </a:rPr>
              <a:t> </a:t>
            </a:r>
            <a:r>
              <a:rPr lang="de-DE" sz="1600" i="0" dirty="0" err="1">
                <a:latin typeface="Arial"/>
                <a:cs typeface="Arial"/>
              </a:rPr>
              <a:t>tips</a:t>
            </a:r>
            <a:r>
              <a:rPr lang="de-DE" sz="1600" i="0" dirty="0">
                <a:latin typeface="Arial"/>
                <a:cs typeface="Arial"/>
              </a:rPr>
              <a:t> (</a:t>
            </a:r>
            <a:r>
              <a:rPr lang="de-DE" sz="1600" i="0" dirty="0" err="1">
                <a:latin typeface="Arial"/>
                <a:cs typeface="Arial"/>
              </a:rPr>
              <a:t>Tip-enhanced</a:t>
            </a:r>
            <a:r>
              <a:rPr lang="de-DE" sz="1600" i="0" dirty="0">
                <a:latin typeface="Arial"/>
                <a:cs typeface="Arial"/>
              </a:rPr>
              <a:t> s-SNOM)</a:t>
            </a:r>
          </a:p>
        </p:txBody>
      </p:sp>
      <p:pic>
        <p:nvPicPr>
          <p:cNvPr id="8" name="Picture 52" descr="image_trans_snom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18656"/>
            <a:ext cx="2520885" cy="187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399126" y="3222915"/>
            <a:ext cx="4132599" cy="59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pPr algn="r"/>
            <a:endParaRPr lang="de-DE" sz="1600" i="0" dirty="0" smtClean="0">
              <a:latin typeface="Arial"/>
              <a:cs typeface="Arial"/>
            </a:endParaRPr>
          </a:p>
          <a:p>
            <a:pPr algn="r"/>
            <a:r>
              <a:rPr lang="de-DE" sz="1600" i="0" dirty="0" err="1" smtClean="0">
                <a:latin typeface="Arial"/>
                <a:cs typeface="Arial"/>
              </a:rPr>
              <a:t>Dielectric</a:t>
            </a:r>
            <a:r>
              <a:rPr lang="de-DE" sz="1600" i="0" dirty="0" smtClean="0">
                <a:latin typeface="Arial"/>
                <a:cs typeface="Arial"/>
              </a:rPr>
              <a:t> </a:t>
            </a:r>
            <a:r>
              <a:rPr lang="de-DE" sz="1600" i="0" dirty="0" err="1">
                <a:latin typeface="Arial"/>
                <a:cs typeface="Arial"/>
              </a:rPr>
              <a:t>tips</a:t>
            </a:r>
            <a:r>
              <a:rPr lang="de-DE" sz="1600" i="0" dirty="0">
                <a:latin typeface="Arial"/>
                <a:cs typeface="Arial"/>
              </a:rPr>
              <a:t> (s-SNOM)</a:t>
            </a:r>
          </a:p>
        </p:txBody>
      </p:sp>
      <p:sp>
        <p:nvSpPr>
          <p:cNvPr id="10" name="Rounded Rectangle 119"/>
          <p:cNvSpPr>
            <a:spLocks noChangeArrowheads="1"/>
          </p:cNvSpPr>
          <p:nvPr/>
        </p:nvSpPr>
        <p:spPr bwMode="auto">
          <a:xfrm>
            <a:off x="4912138" y="3787306"/>
            <a:ext cx="3878943" cy="2649139"/>
          </a:xfrm>
          <a:prstGeom prst="roundRect">
            <a:avLst>
              <a:gd name="adj" fmla="val 16667"/>
            </a:avLst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i="0"/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>
            <a:off x="581459" y="6048835"/>
            <a:ext cx="363384" cy="18240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100794" tIns="50397" rIns="100794" bIns="50397" anchor="ctr"/>
          <a:lstStyle/>
          <a:p>
            <a:pPr>
              <a:defRPr/>
            </a:pPr>
            <a:endParaRPr lang="en-US" i="0">
              <a:solidFill>
                <a:srgbClr val="FFFFFF"/>
              </a:solidFill>
              <a:latin typeface="Times" pitchFamily="-106" charset="0"/>
              <a:cs typeface="MS Gothic" charset="0"/>
            </a:endParaRPr>
          </a:p>
        </p:txBody>
      </p:sp>
      <p:sp>
        <p:nvSpPr>
          <p:cNvPr id="12" name="TextBox 122"/>
          <p:cNvSpPr txBox="1">
            <a:spLocks noChangeArrowheads="1"/>
          </p:cNvSpPr>
          <p:nvPr/>
        </p:nvSpPr>
        <p:spPr bwMode="auto">
          <a:xfrm>
            <a:off x="1034620" y="5919157"/>
            <a:ext cx="33602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Local dielectric properties, chemical composition, conductivity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5235621" y="6048835"/>
            <a:ext cx="363384" cy="18240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100794" tIns="50397" rIns="100794" bIns="50397" anchor="ctr"/>
          <a:lstStyle/>
          <a:p>
            <a:pPr>
              <a:defRPr/>
            </a:pPr>
            <a:endParaRPr lang="en-US" i="0">
              <a:solidFill>
                <a:srgbClr val="FFFFFF"/>
              </a:solidFill>
              <a:latin typeface="Times" pitchFamily="-106" charset="0"/>
              <a:cs typeface="MS Gothic" charset="0"/>
            </a:endParaRPr>
          </a:p>
        </p:txBody>
      </p:sp>
      <p:sp>
        <p:nvSpPr>
          <p:cNvPr id="14" name="TextBox 124"/>
          <p:cNvSpPr txBox="1">
            <a:spLocks noChangeArrowheads="1"/>
          </p:cNvSpPr>
          <p:nvPr/>
        </p:nvSpPr>
        <p:spPr bwMode="auto">
          <a:xfrm>
            <a:off x="5623231" y="5919157"/>
            <a:ext cx="3197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4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Near-field distribution of </a:t>
            </a:r>
            <a:r>
              <a:rPr lang="en-US" sz="1400" i="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plasmonic</a:t>
            </a:r>
            <a:r>
              <a:rPr lang="en-US" sz="14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and photonic structures </a:t>
            </a:r>
          </a:p>
        </p:txBody>
      </p:sp>
      <p:pic>
        <p:nvPicPr>
          <p:cNvPr id="58" name="Picture 2" descr="snom_schem_1                                                   0023F0B7Andys HD                       C0173FB0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8713" y="1378668"/>
            <a:ext cx="2267150" cy="180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2843808" y="2149722"/>
            <a:ext cx="1122419" cy="64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n-GB" sz="1200" i="0" dirty="0">
                <a:cs typeface="Arial" charset="0"/>
              </a:rPr>
              <a:t>AFM tip</a:t>
            </a:r>
          </a:p>
        </p:txBody>
      </p: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3325064" y="3054806"/>
            <a:ext cx="958904" cy="1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n-GB" sz="1200" i="0" dirty="0">
                <a:latin typeface="Arial"/>
                <a:cs typeface="Arial"/>
              </a:rPr>
              <a:t>sample</a:t>
            </a:r>
          </a:p>
        </p:txBody>
      </p:sp>
      <p:sp>
        <p:nvSpPr>
          <p:cNvPr id="61" name="Text Box 6"/>
          <p:cNvSpPr txBox="1">
            <a:spLocks noChangeArrowheads="1"/>
          </p:cNvSpPr>
          <p:nvPr/>
        </p:nvSpPr>
        <p:spPr bwMode="auto">
          <a:xfrm>
            <a:off x="4499992" y="1357660"/>
            <a:ext cx="1622529" cy="55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n-GB" sz="1200" i="0" dirty="0">
                <a:solidFill>
                  <a:srgbClr val="FF0000"/>
                </a:solidFill>
                <a:latin typeface="Arial"/>
                <a:cs typeface="Arial"/>
              </a:rPr>
              <a:t>focused laser beam illuminates tip</a:t>
            </a:r>
          </a:p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endParaRPr lang="en-GB" sz="1200" i="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endParaRPr lang="en-GB" sz="1200" i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4932040" y="2178490"/>
            <a:ext cx="1625618" cy="90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n-GB" sz="12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backscattered light </a:t>
            </a:r>
          </a:p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n-GB" sz="12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is </a:t>
            </a:r>
            <a:r>
              <a:rPr lang="en-GB" sz="1200" i="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recorded</a:t>
            </a:r>
            <a:endParaRPr lang="en-GB" sz="1200" i="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endParaRPr lang="en-GB" sz="1200" i="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n-GB" sz="1200" i="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nanoscale</a:t>
            </a:r>
            <a:r>
              <a:rPr lang="en-GB" sz="12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resolved optical images</a:t>
            </a:r>
          </a:p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endParaRPr lang="en-GB" sz="1200" i="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 eaLnBrk="1">
              <a:buClr>
                <a:srgbClr val="FFFFFF"/>
              </a:buClr>
              <a:buSzPct val="45000"/>
              <a:buFont typeface="Wingdings" charset="0"/>
              <a:buNone/>
            </a:pPr>
            <a:endParaRPr lang="en-GB" sz="1200" i="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3" name="Down Arrow 132"/>
          <p:cNvSpPr>
            <a:spLocks noChangeArrowheads="1"/>
          </p:cNvSpPr>
          <p:nvPr/>
        </p:nvSpPr>
        <p:spPr bwMode="auto">
          <a:xfrm>
            <a:off x="5627856" y="2623084"/>
            <a:ext cx="118323" cy="15780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17AC3"/>
          </a:solidFill>
          <a:ln w="9525">
            <a:solidFill>
              <a:srgbClr val="317AC3"/>
            </a:solidFill>
            <a:round/>
            <a:headEnd/>
            <a:tailEnd/>
          </a:ln>
          <a:extLst/>
        </p:spPr>
        <p:txBody>
          <a:bodyPr/>
          <a:lstStyle/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sz="1200" i="0">
              <a:solidFill>
                <a:srgbClr val="0000FF"/>
              </a:solidFill>
              <a:latin typeface="Helvetica" charset="0"/>
            </a:endParaRPr>
          </a:p>
        </p:txBody>
      </p:sp>
      <p:sp>
        <p:nvSpPr>
          <p:cNvPr id="64" name="Down Arrow 133"/>
          <p:cNvSpPr>
            <a:spLocks noChangeArrowheads="1"/>
          </p:cNvSpPr>
          <p:nvPr/>
        </p:nvSpPr>
        <p:spPr bwMode="auto">
          <a:xfrm rot="13862412">
            <a:off x="4073811" y="2284312"/>
            <a:ext cx="113206" cy="361080"/>
          </a:xfrm>
          <a:prstGeom prst="downArrow">
            <a:avLst>
              <a:gd name="adj1" fmla="val 50000"/>
              <a:gd name="adj2" fmla="val 124557"/>
            </a:avLst>
          </a:prstGeom>
          <a:solidFill>
            <a:srgbClr val="0000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sz="1200" i="0">
              <a:solidFill>
                <a:srgbClr val="0000FF"/>
              </a:solidFill>
              <a:latin typeface="Helvetica" charset="0"/>
            </a:endParaRPr>
          </a:p>
        </p:txBody>
      </p:sp>
      <p:sp>
        <p:nvSpPr>
          <p:cNvPr id="65" name="Down Arrow 134"/>
          <p:cNvSpPr>
            <a:spLocks noChangeArrowheads="1"/>
          </p:cNvSpPr>
          <p:nvPr/>
        </p:nvSpPr>
        <p:spPr bwMode="auto">
          <a:xfrm rot="3062412">
            <a:off x="3980252" y="2213738"/>
            <a:ext cx="113206" cy="361080"/>
          </a:xfrm>
          <a:prstGeom prst="downArrow">
            <a:avLst>
              <a:gd name="adj1" fmla="val 50000"/>
              <a:gd name="adj2" fmla="val 124557"/>
            </a:avLst>
          </a:prstGeom>
          <a:solidFill>
            <a:srgbClr val="FF0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sz="1200" i="0">
              <a:solidFill>
                <a:srgbClr val="0000FF"/>
              </a:solidFill>
              <a:latin typeface="Helvetica" charset="0"/>
            </a:endParaRPr>
          </a:p>
        </p:txBody>
      </p:sp>
      <p:sp>
        <p:nvSpPr>
          <p:cNvPr id="16" name="Rounded Rectangle 138"/>
          <p:cNvSpPr>
            <a:spLocks noChangeArrowheads="1"/>
          </p:cNvSpPr>
          <p:nvPr/>
        </p:nvSpPr>
        <p:spPr bwMode="auto">
          <a:xfrm>
            <a:off x="2650609" y="1248990"/>
            <a:ext cx="3941645" cy="206915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i="0"/>
          </a:p>
        </p:txBody>
      </p:sp>
      <p:sp>
        <p:nvSpPr>
          <p:cNvPr id="17" name="Arc 16"/>
          <p:cNvSpPr/>
          <p:nvPr/>
        </p:nvSpPr>
        <p:spPr bwMode="auto">
          <a:xfrm>
            <a:off x="6140518" y="2671174"/>
            <a:ext cx="1228380" cy="1228380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pPr>
              <a:buFont typeface="Times New Roman" pitchFamily="-112" charset="0"/>
              <a:buNone/>
              <a:defRPr/>
            </a:pPr>
            <a:endParaRPr lang="en-US" i="0">
              <a:latin typeface="Arial" pitchFamily="-112" charset="0"/>
            </a:endParaRPr>
          </a:p>
        </p:txBody>
      </p:sp>
      <p:sp>
        <p:nvSpPr>
          <p:cNvPr id="18" name="Arc 17"/>
          <p:cNvSpPr/>
          <p:nvPr/>
        </p:nvSpPr>
        <p:spPr bwMode="auto">
          <a:xfrm flipH="1">
            <a:off x="1809838" y="2671174"/>
            <a:ext cx="1228380" cy="1228380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pPr>
              <a:buFont typeface="Times New Roman" pitchFamily="-112" charset="0"/>
              <a:buNone/>
              <a:defRPr/>
            </a:pPr>
            <a:endParaRPr lang="en-US" i="0">
              <a:latin typeface="Arial" pitchFamily="-112" charset="0"/>
            </a:endParaRPr>
          </a:p>
        </p:txBody>
      </p:sp>
      <p:grpSp>
        <p:nvGrpSpPr>
          <p:cNvPr id="19" name="Group 144"/>
          <p:cNvGrpSpPr>
            <a:grpSpLocks/>
          </p:cNvGrpSpPr>
          <p:nvPr/>
        </p:nvGrpSpPr>
        <p:grpSpPr bwMode="auto">
          <a:xfrm>
            <a:off x="470922" y="3841457"/>
            <a:ext cx="3859803" cy="1920763"/>
            <a:chOff x="283274" y="4200359"/>
            <a:chExt cx="4757038" cy="2368419"/>
          </a:xfrm>
        </p:grpSpPr>
        <p:grpSp>
          <p:nvGrpSpPr>
            <p:cNvPr id="32" name="Group 115"/>
            <p:cNvGrpSpPr>
              <a:grpSpLocks/>
            </p:cNvGrpSpPr>
            <p:nvPr/>
          </p:nvGrpSpPr>
          <p:grpSpPr bwMode="auto">
            <a:xfrm>
              <a:off x="431800" y="4428787"/>
              <a:ext cx="1802148" cy="1809375"/>
              <a:chOff x="575816" y="4562714"/>
              <a:chExt cx="2020152" cy="2028254"/>
            </a:xfrm>
          </p:grpSpPr>
          <p:sp>
            <p:nvSpPr>
              <p:cNvPr id="47" name="Text Box 59"/>
              <p:cNvSpPr txBox="1">
                <a:spLocks noChangeArrowheads="1"/>
              </p:cNvSpPr>
              <p:nvPr/>
            </p:nvSpPr>
            <p:spPr bwMode="auto">
              <a:xfrm>
                <a:off x="1751278" y="4612994"/>
                <a:ext cx="516137" cy="985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>
                <a:spAutoFit/>
              </a:bodyPr>
              <a:lstStyle/>
              <a:p>
                <a:r>
                  <a:rPr lang="de-DE" sz="1500" i="0">
                    <a:solidFill>
                      <a:schemeClr val="bg1"/>
                    </a:solidFill>
                  </a:rPr>
                  <a:t>gold tip</a:t>
                </a:r>
              </a:p>
            </p:txBody>
          </p:sp>
          <p:sp>
            <p:nvSpPr>
              <p:cNvPr id="48" name="Text Box 60"/>
              <p:cNvSpPr txBox="1">
                <a:spLocks noChangeArrowheads="1"/>
              </p:cNvSpPr>
              <p:nvPr/>
            </p:nvSpPr>
            <p:spPr bwMode="auto">
              <a:xfrm>
                <a:off x="917128" y="4667383"/>
                <a:ext cx="522807" cy="412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/>
              <a:p>
                <a:r>
                  <a:rPr lang="de-DE" sz="1500" i="0">
                    <a:solidFill>
                      <a:schemeClr val="bg1"/>
                    </a:solidFill>
                  </a:rPr>
                  <a:t>air</a:t>
                </a:r>
              </a:p>
            </p:txBody>
          </p:sp>
          <p:pic>
            <p:nvPicPr>
              <p:cNvPr id="49" name="Picture 46" descr="THz_Nearfied_large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16" y="4571925"/>
                <a:ext cx="2020152" cy="2019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3"/>
              <p:cNvSpPr>
                <a:spLocks noChangeArrowheads="1"/>
              </p:cNvSpPr>
              <p:nvPr/>
            </p:nvSpPr>
            <p:spPr bwMode="auto">
              <a:xfrm>
                <a:off x="575816" y="4571925"/>
                <a:ext cx="2019043" cy="20179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00794" tIns="50397" rIns="100794" bIns="50397" anchor="ctr"/>
              <a:lstStyle/>
              <a:p>
                <a:endParaRPr lang="en-US" i="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1" name="Rectangle 5"/>
              <p:cNvSpPr>
                <a:spLocks noChangeArrowheads="1"/>
              </p:cNvSpPr>
              <p:nvPr/>
            </p:nvSpPr>
            <p:spPr bwMode="auto">
              <a:xfrm>
                <a:off x="1130223" y="5033674"/>
                <a:ext cx="885099" cy="825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>
                <a:spAutoFit/>
              </a:bodyPr>
              <a:lstStyle/>
              <a:p>
                <a:pPr marL="193675" indent="-193675" algn="ctr">
                  <a:spcAft>
                    <a:spcPct val="30000"/>
                  </a:spcAft>
                </a:pPr>
                <a:r>
                  <a:rPr lang="en-US" sz="1400" i="0" dirty="0">
                    <a:solidFill>
                      <a:schemeClr val="bg1"/>
                    </a:solidFill>
                    <a:latin typeface="Arial"/>
                    <a:cs typeface="Arial"/>
                  </a:rPr>
                  <a:t>m</a:t>
                </a:r>
                <a:r>
                  <a:rPr lang="en-GB" sz="1400" i="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etal</a:t>
                </a:r>
                <a:endParaRPr lang="en-GB" sz="1400" i="0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marL="193675" indent="-193675" algn="ctr">
                  <a:spcAft>
                    <a:spcPct val="30000"/>
                  </a:spcAft>
                </a:pPr>
                <a:r>
                  <a:rPr lang="en-GB" sz="1400" i="0" dirty="0">
                    <a:solidFill>
                      <a:schemeClr val="bg1"/>
                    </a:solidFill>
                    <a:latin typeface="Arial"/>
                    <a:cs typeface="Arial"/>
                  </a:rPr>
                  <a:t>tip</a:t>
                </a:r>
              </a:p>
            </p:txBody>
          </p:sp>
          <p:cxnSp>
            <p:nvCxnSpPr>
              <p:cNvPr id="52" name="Straight Connector 51"/>
              <p:cNvCxnSpPr/>
              <p:nvPr/>
            </p:nvCxnSpPr>
            <p:spPr bwMode="auto">
              <a:xfrm rot="16200000" flipH="1">
                <a:off x="259421" y="4934235"/>
                <a:ext cx="1670320" cy="927281"/>
              </a:xfrm>
              <a:prstGeom prst="line">
                <a:avLst/>
              </a:prstGeom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endCxn id="54" idx="0"/>
              </p:cNvCxnSpPr>
              <p:nvPr/>
            </p:nvCxnSpPr>
            <p:spPr bwMode="auto">
              <a:xfrm rot="5400000">
                <a:off x="1279239" y="4932260"/>
                <a:ext cx="1648653" cy="909562"/>
              </a:xfrm>
              <a:prstGeom prst="line">
                <a:avLst/>
              </a:prstGeom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Arc 53"/>
              <p:cNvSpPr/>
              <p:nvPr/>
            </p:nvSpPr>
            <p:spPr bwMode="auto">
              <a:xfrm rot="7772064">
                <a:off x="1542446" y="6138514"/>
                <a:ext cx="110304" cy="106312"/>
              </a:xfrm>
              <a:prstGeom prst="arc">
                <a:avLst>
                  <a:gd name="adj1" fmla="val 15071907"/>
                  <a:gd name="adj2" fmla="val 1374909"/>
                </a:avLst>
              </a:prstGeom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100794" tIns="50397" rIns="100794" bIns="50397" anchor="ctr"/>
              <a:lstStyle/>
              <a:p>
                <a:pPr>
                  <a:defRPr/>
                </a:pPr>
                <a:endParaRPr lang="en-US" i="0"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55" name="Straight Arrow Connector 54"/>
              <p:cNvCxnSpPr>
                <a:cxnSpLocks noChangeShapeType="1"/>
              </p:cNvCxnSpPr>
              <p:nvPr/>
            </p:nvCxnSpPr>
            <p:spPr bwMode="auto">
              <a:xfrm>
                <a:off x="634878" y="5805606"/>
                <a:ext cx="435093" cy="305307"/>
              </a:xfrm>
              <a:prstGeom prst="straightConnector1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56" name="Straight Arrow Connector 5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35787" y="5633309"/>
                <a:ext cx="305307" cy="216562"/>
              </a:xfrm>
              <a:prstGeom prst="straightConnector1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57" name="Rectangle 5"/>
              <p:cNvSpPr>
                <a:spLocks noChangeArrowheads="1"/>
              </p:cNvSpPr>
              <p:nvPr/>
            </p:nvSpPr>
            <p:spPr bwMode="auto">
              <a:xfrm>
                <a:off x="646843" y="5211118"/>
                <a:ext cx="433999" cy="438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>
                <a:spAutoFit/>
              </a:bodyPr>
              <a:lstStyle/>
              <a:p>
                <a:pPr marL="193675" indent="-193675">
                  <a:spcAft>
                    <a:spcPct val="30000"/>
                  </a:spcAft>
                </a:pPr>
                <a:r>
                  <a:rPr lang="en-GB" sz="1400" i="0">
                    <a:solidFill>
                      <a:srgbClr val="FFFF00"/>
                    </a:solidFill>
                    <a:latin typeface="Arial"/>
                    <a:cs typeface="Arial"/>
                  </a:rPr>
                  <a:t>E</a:t>
                </a:r>
              </a:p>
            </p:txBody>
          </p:sp>
        </p:grpSp>
        <p:grpSp>
          <p:nvGrpSpPr>
            <p:cNvPr id="33" name="Group 116"/>
            <p:cNvGrpSpPr>
              <a:grpSpLocks/>
            </p:cNvGrpSpPr>
            <p:nvPr/>
          </p:nvGrpSpPr>
          <p:grpSpPr bwMode="auto">
            <a:xfrm>
              <a:off x="2406854" y="4200359"/>
              <a:ext cx="2633458" cy="2336031"/>
              <a:chOff x="2786913" y="4499917"/>
              <a:chExt cx="2633458" cy="2336031"/>
            </a:xfrm>
          </p:grpSpPr>
          <p:pic>
            <p:nvPicPr>
              <p:cNvPr id="35" name="Picture 95" descr="save-200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280000">
                <a:off x="3516469" y="4973847"/>
                <a:ext cx="2024429" cy="1248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97"/>
              <p:cNvSpPr>
                <a:spLocks noChangeArrowheads="1"/>
              </p:cNvSpPr>
              <p:nvPr/>
            </p:nvSpPr>
            <p:spPr bwMode="auto">
              <a:xfrm>
                <a:off x="5193495" y="4550091"/>
                <a:ext cx="226876" cy="21193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 anchor="ctr"/>
              <a:lstStyle/>
              <a:p>
                <a:endParaRPr lang="en-US" sz="1300" i="0">
                  <a:latin typeface="Times" charset="0"/>
                </a:endParaRPr>
              </a:p>
            </p:txBody>
          </p:sp>
          <p:sp>
            <p:nvSpPr>
              <p:cNvPr id="37" name="Rectangle 99"/>
              <p:cNvSpPr>
                <a:spLocks noChangeArrowheads="1"/>
              </p:cNvSpPr>
              <p:nvPr/>
            </p:nvSpPr>
            <p:spPr bwMode="auto">
              <a:xfrm>
                <a:off x="3956586" y="4499917"/>
                <a:ext cx="1236909" cy="199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 anchor="ctr"/>
              <a:lstStyle/>
              <a:p>
                <a:endParaRPr lang="en-US" sz="1300" i="0">
                  <a:latin typeface="Times" charset="0"/>
                </a:endParaRPr>
              </a:p>
            </p:txBody>
          </p:sp>
          <p:sp>
            <p:nvSpPr>
              <p:cNvPr id="38" name="Rectangle 100"/>
              <p:cNvSpPr>
                <a:spLocks noChangeArrowheads="1"/>
              </p:cNvSpPr>
              <p:nvPr/>
            </p:nvSpPr>
            <p:spPr bwMode="auto">
              <a:xfrm>
                <a:off x="3935861" y="6547252"/>
                <a:ext cx="1235819" cy="1537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 anchor="ctr"/>
              <a:lstStyle/>
              <a:p>
                <a:endParaRPr lang="en-US" i="0">
                  <a:latin typeface="Times" charset="0"/>
                </a:endParaRPr>
              </a:p>
            </p:txBody>
          </p:sp>
          <p:sp>
            <p:nvSpPr>
              <p:cNvPr id="39" name="Rectangle 132"/>
              <p:cNvSpPr>
                <a:spLocks noChangeArrowheads="1"/>
              </p:cNvSpPr>
              <p:nvPr/>
            </p:nvSpPr>
            <p:spPr bwMode="auto">
              <a:xfrm rot="5400000">
                <a:off x="4139286" y="5550853"/>
                <a:ext cx="2084421" cy="146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 anchor="ctr"/>
              <a:lstStyle/>
              <a:p>
                <a:endParaRPr lang="en-US" sz="1300" i="0">
                  <a:latin typeface="Times" charset="0"/>
                </a:endParaRPr>
              </a:p>
            </p:txBody>
          </p:sp>
          <p:sp>
            <p:nvSpPr>
              <p:cNvPr id="40" name="Text Box 52"/>
              <p:cNvSpPr txBox="1">
                <a:spLocks noChangeArrowheads="1"/>
              </p:cNvSpPr>
              <p:nvPr/>
            </p:nvSpPr>
            <p:spPr bwMode="auto">
              <a:xfrm>
                <a:off x="4317693" y="6190260"/>
                <a:ext cx="472145" cy="391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/>
              <a:p>
                <a:r>
                  <a:rPr lang="en-GB" sz="1400" i="0" dirty="0">
                    <a:solidFill>
                      <a:schemeClr val="bg1"/>
                    </a:solidFill>
                    <a:latin typeface="Arial"/>
                    <a:cs typeface="Arial"/>
                  </a:rPr>
                  <a:t>IR</a:t>
                </a:r>
              </a:p>
            </p:txBody>
          </p:sp>
          <p:sp>
            <p:nvSpPr>
              <p:cNvPr id="41" name="Rectangle 98"/>
              <p:cNvSpPr>
                <a:spLocks noChangeArrowheads="1"/>
              </p:cNvSpPr>
              <p:nvPr/>
            </p:nvSpPr>
            <p:spPr bwMode="auto">
              <a:xfrm>
                <a:off x="3830059" y="4546819"/>
                <a:ext cx="153795" cy="2169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 anchor="ctr"/>
              <a:lstStyle/>
              <a:p>
                <a:endParaRPr lang="en-US" sz="1300" i="0">
                  <a:latin typeface="Times" charset="0"/>
                </a:endParaRPr>
              </a:p>
            </p:txBody>
          </p:sp>
          <p:sp>
            <p:nvSpPr>
              <p:cNvPr id="42" name="Line 72"/>
              <p:cNvSpPr>
                <a:spLocks noChangeShapeType="1"/>
              </p:cNvSpPr>
              <p:nvPr/>
            </p:nvSpPr>
            <p:spPr bwMode="auto">
              <a:xfrm rot="5400000" flipH="1">
                <a:off x="4699413" y="4692440"/>
                <a:ext cx="0" cy="468929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100794" tIns="50397" rIns="100794" bIns="50397" anchor="ctr"/>
              <a:lstStyle/>
              <a:p>
                <a:pPr>
                  <a:defRPr/>
                </a:pPr>
                <a:endParaRPr lang="en-US" sz="1300" i="0" dirty="0">
                  <a:latin typeface="+mj-lt"/>
                  <a:cs typeface="MS Gothic" charset="0"/>
                </a:endParaRPr>
              </a:p>
            </p:txBody>
          </p:sp>
          <p:sp>
            <p:nvSpPr>
              <p:cNvPr id="43" name="Text Box 145"/>
              <p:cNvSpPr txBox="1">
                <a:spLocks noChangeArrowheads="1"/>
              </p:cNvSpPr>
              <p:nvPr/>
            </p:nvSpPr>
            <p:spPr bwMode="auto">
              <a:xfrm>
                <a:off x="4275517" y="4623356"/>
                <a:ext cx="883478" cy="353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/>
              <a:p>
                <a:r>
                  <a:rPr lang="en-GB" sz="1200" i="0" dirty="0">
                    <a:solidFill>
                      <a:schemeClr val="bg1"/>
                    </a:solidFill>
                    <a:latin typeface="Arial"/>
                    <a:cs typeface="Arial"/>
                  </a:rPr>
                  <a:t>100 nm</a:t>
                </a:r>
              </a:p>
            </p:txBody>
          </p:sp>
          <p:sp>
            <p:nvSpPr>
              <p:cNvPr id="44" name="Rectangle 92"/>
              <p:cNvSpPr>
                <a:spLocks noChangeArrowheads="1"/>
              </p:cNvSpPr>
              <p:nvPr/>
            </p:nvSpPr>
            <p:spPr bwMode="auto">
              <a:xfrm>
                <a:off x="4093618" y="6518892"/>
                <a:ext cx="984510" cy="317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/>
              <a:p>
                <a:r>
                  <a:rPr lang="en-GB" sz="1200" i="0">
                    <a:solidFill>
                      <a:srgbClr val="FF0000"/>
                    </a:solidFill>
                    <a:latin typeface="Symbol" charset="0"/>
                    <a:cs typeface="Helvetica" charset="0"/>
                  </a:rPr>
                  <a:t>l </a:t>
                </a:r>
                <a:r>
                  <a:rPr lang="en-GB" sz="1200" i="0">
                    <a:solidFill>
                      <a:srgbClr val="FF0000"/>
                    </a:solidFill>
                    <a:cs typeface="Helvetica" charset="0"/>
                  </a:rPr>
                  <a:t>= 10 µm </a:t>
                </a:r>
                <a:endParaRPr lang="en-US" sz="1200" i="0"/>
              </a:p>
            </p:txBody>
          </p:sp>
          <p:pic>
            <p:nvPicPr>
              <p:cNvPr id="45" name="Picture 133"/>
              <p:cNvPicPr>
                <a:picLocks noChangeAspect="1" noChangeArrowheads="1"/>
              </p:cNvPicPr>
              <p:nvPr/>
            </p:nvPicPr>
            <p:blipFill>
              <a:blip r:embed="rId6" cstate="screen">
                <a:lum bright="-32000" contras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913" y="4702796"/>
                <a:ext cx="1121290" cy="1844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Text Box 52"/>
              <p:cNvSpPr txBox="1">
                <a:spLocks noChangeArrowheads="1"/>
              </p:cNvSpPr>
              <p:nvPr/>
            </p:nvSpPr>
            <p:spPr bwMode="auto">
              <a:xfrm>
                <a:off x="2995993" y="6190260"/>
                <a:ext cx="717941" cy="391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/>
              <a:p>
                <a:r>
                  <a:rPr lang="en-GB" sz="1400" i="0">
                    <a:solidFill>
                      <a:schemeClr val="bg1"/>
                    </a:solidFill>
                    <a:latin typeface="Arial"/>
                    <a:cs typeface="Arial"/>
                  </a:rPr>
                  <a:t>TEM</a:t>
                </a:r>
              </a:p>
            </p:txBody>
          </p:sp>
        </p:grpSp>
        <p:sp>
          <p:nvSpPr>
            <p:cNvPr id="34" name="Rectangle 142"/>
            <p:cNvSpPr>
              <a:spLocks noChangeArrowheads="1"/>
            </p:cNvSpPr>
            <p:nvPr/>
          </p:nvSpPr>
          <p:spPr bwMode="auto">
            <a:xfrm>
              <a:off x="283274" y="6228109"/>
              <a:ext cx="2292614" cy="340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200" i="1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Nano </a:t>
              </a:r>
              <a:r>
                <a:rPr lang="de-DE" sz="1200" i="1" dirty="0" err="1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Lett</a:t>
              </a:r>
              <a:r>
                <a:rPr lang="de-DE" sz="1200" i="1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. </a:t>
              </a:r>
              <a:r>
                <a:rPr lang="de-DE" sz="1200" b="1" i="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8</a:t>
              </a:r>
              <a:r>
                <a:rPr lang="de-DE" sz="1200" i="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, 3766 (2008) </a:t>
              </a:r>
            </a:p>
          </p:txBody>
        </p:sp>
      </p:grpSp>
      <p:pic>
        <p:nvPicPr>
          <p:cNvPr id="20" name="Picture 7" descr="fig5_cutrod_save-2008.06.12-08.05.36_height_trace.tif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1425" y="4099388"/>
            <a:ext cx="1115802" cy="38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fig3_cutrod_abs.tif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851" y="4683652"/>
            <a:ext cx="1114377" cy="38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 descr="fig3_cutrod_argument.tif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851" y="5275042"/>
            <a:ext cx="1114377" cy="3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7655329" y="4793380"/>
            <a:ext cx="827945" cy="15390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>
              <a:defRPr/>
            </a:pPr>
            <a:endParaRPr lang="en-US" sz="1200" i="0">
              <a:solidFill>
                <a:srgbClr val="FFFF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55329" y="5381919"/>
            <a:ext cx="827945" cy="152479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>
              <a:defRPr/>
            </a:pPr>
            <a:endParaRPr lang="en-US" sz="1200" i="0">
              <a:solidFill>
                <a:srgbClr val="FFFF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8268094" y="5303918"/>
            <a:ext cx="229431" cy="2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  <a:buClr>
                <a:srgbClr val="9DBBDF"/>
              </a:buClr>
            </a:pPr>
            <a:r>
              <a:rPr lang="de-DE" sz="1200" i="0">
                <a:solidFill>
                  <a:schemeClr val="bg1"/>
                </a:solidFill>
                <a:cs typeface="Arial" charset="0"/>
              </a:rPr>
              <a:t>+</a:t>
            </a:r>
            <a:endParaRPr lang="en-US" sz="1200" i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636804" y="5302493"/>
            <a:ext cx="228005" cy="2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  <a:buClr>
                <a:srgbClr val="9DBBDF"/>
              </a:buClr>
            </a:pPr>
            <a:r>
              <a:rPr lang="de-DE" sz="1200" i="0" dirty="0">
                <a:solidFill>
                  <a:schemeClr val="bg1"/>
                </a:solidFill>
                <a:cs typeface="Arial" charset="0"/>
              </a:rPr>
              <a:t>–</a:t>
            </a:r>
            <a:endParaRPr lang="en-US" sz="1200" i="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7" name="TextBox 63"/>
          <p:cNvSpPr txBox="1">
            <a:spLocks noChangeArrowheads="1"/>
          </p:cNvSpPr>
          <p:nvPr/>
        </p:nvSpPr>
        <p:spPr bwMode="auto">
          <a:xfrm>
            <a:off x="7496584" y="5043786"/>
            <a:ext cx="1144544" cy="28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sz="1200" i="0" dirty="0">
                <a:latin typeface="Arial"/>
                <a:cs typeface="Arial"/>
              </a:rPr>
              <a:t>Optical phase</a:t>
            </a:r>
          </a:p>
        </p:txBody>
      </p:sp>
      <p:sp>
        <p:nvSpPr>
          <p:cNvPr id="28" name="TextBox 65"/>
          <p:cNvSpPr txBox="1">
            <a:spLocks noChangeArrowheads="1"/>
          </p:cNvSpPr>
          <p:nvPr/>
        </p:nvSpPr>
        <p:spPr bwMode="auto">
          <a:xfrm>
            <a:off x="7356914" y="4449546"/>
            <a:ext cx="1392509" cy="28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sz="1200" i="0" dirty="0">
                <a:latin typeface="Arial"/>
                <a:cs typeface="Arial"/>
              </a:rPr>
              <a:t>Optical amplitude</a:t>
            </a:r>
          </a:p>
        </p:txBody>
      </p:sp>
      <p:sp>
        <p:nvSpPr>
          <p:cNvPr id="29" name="TextBox 65"/>
          <p:cNvSpPr txBox="1">
            <a:spLocks noChangeArrowheads="1"/>
          </p:cNvSpPr>
          <p:nvPr/>
        </p:nvSpPr>
        <p:spPr bwMode="auto">
          <a:xfrm>
            <a:off x="7590794" y="3869557"/>
            <a:ext cx="1007788" cy="28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sz="1200" i="0" dirty="0">
                <a:latin typeface="Arial"/>
                <a:cs typeface="Arial"/>
              </a:rPr>
              <a:t>Topography</a:t>
            </a:r>
          </a:p>
        </p:txBody>
      </p:sp>
      <p:sp>
        <p:nvSpPr>
          <p:cNvPr id="30" name="Rectangle 143"/>
          <p:cNvSpPr>
            <a:spLocks noChangeArrowheads="1"/>
          </p:cNvSpPr>
          <p:nvPr/>
        </p:nvSpPr>
        <p:spPr bwMode="auto">
          <a:xfrm>
            <a:off x="6658696" y="5639851"/>
            <a:ext cx="2089768" cy="27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200" i="1" dirty="0">
                <a:solidFill>
                  <a:srgbClr val="000000"/>
                </a:solidFill>
                <a:latin typeface="Times New Roman" charset="0"/>
              </a:rPr>
              <a:t>Nature Photon. </a:t>
            </a:r>
            <a:r>
              <a:rPr lang="de-DE" sz="1200" b="1" i="0" dirty="0">
                <a:solidFill>
                  <a:srgbClr val="000000"/>
                </a:solidFill>
                <a:latin typeface="Times New Roman" charset="0"/>
              </a:rPr>
              <a:t>3</a:t>
            </a:r>
            <a:r>
              <a:rPr lang="de-DE" sz="1200" i="0" dirty="0">
                <a:solidFill>
                  <a:srgbClr val="000000"/>
                </a:solidFill>
                <a:latin typeface="Times New Roman" charset="0"/>
              </a:rPr>
              <a:t>, 287 (2009)</a:t>
            </a:r>
            <a:endParaRPr lang="en-US" sz="1200" i="0" dirty="0"/>
          </a:p>
        </p:txBody>
      </p:sp>
      <p:sp>
        <p:nvSpPr>
          <p:cNvPr id="31" name="Rounded Rectangle 118"/>
          <p:cNvSpPr>
            <a:spLocks noChangeArrowheads="1"/>
          </p:cNvSpPr>
          <p:nvPr/>
        </p:nvSpPr>
        <p:spPr bwMode="auto">
          <a:xfrm>
            <a:off x="323528" y="3787306"/>
            <a:ext cx="4007196" cy="2649139"/>
          </a:xfrm>
          <a:prstGeom prst="roundRect">
            <a:avLst>
              <a:gd name="adj" fmla="val 16667"/>
            </a:avLst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i="0">
              <a:solidFill>
                <a:srgbClr val="FF0000"/>
              </a:solidFill>
            </a:endParaRP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6620544" y="1417588"/>
            <a:ext cx="2339752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l" defTabSz="449263"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-11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 i="1" dirty="0" err="1" smtClean="0">
                <a:latin typeface="Times New Roman"/>
                <a:cs typeface="Times New Roman"/>
              </a:rPr>
              <a:t>Ultramicroscopy</a:t>
            </a:r>
            <a:r>
              <a:rPr lang="en-US" sz="1200" i="0" dirty="0" smtClean="0">
                <a:latin typeface="Times New Roman"/>
                <a:cs typeface="Times New Roman"/>
              </a:rPr>
              <a:t> </a:t>
            </a:r>
            <a:r>
              <a:rPr lang="en-US" sz="1200" b="1" i="0" dirty="0" smtClean="0">
                <a:latin typeface="Times New Roman"/>
                <a:cs typeface="Times New Roman"/>
              </a:rPr>
              <a:t>57</a:t>
            </a:r>
            <a:r>
              <a:rPr lang="en-US" sz="1200" i="0" dirty="0" smtClean="0">
                <a:latin typeface="Times New Roman"/>
                <a:cs typeface="Times New Roman"/>
              </a:rPr>
              <a:t>, 313 (1995)</a:t>
            </a:r>
          </a:p>
          <a:p>
            <a:pPr algn="l" defTabSz="449263"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-11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 i="1" dirty="0" smtClean="0">
                <a:latin typeface="Times New Roman"/>
                <a:cs typeface="Times New Roman"/>
              </a:rPr>
              <a:t>Opt. </a:t>
            </a:r>
            <a:r>
              <a:rPr lang="en-US" sz="1200" i="1" dirty="0" err="1" smtClean="0">
                <a:latin typeface="Times New Roman"/>
                <a:cs typeface="Times New Roman"/>
              </a:rPr>
              <a:t>Lett</a:t>
            </a:r>
            <a:r>
              <a:rPr lang="en-US" sz="1200" i="1" dirty="0" smtClean="0">
                <a:latin typeface="Times New Roman"/>
                <a:cs typeface="Times New Roman"/>
              </a:rPr>
              <a:t>. </a:t>
            </a:r>
            <a:r>
              <a:rPr lang="en-US" sz="1200" b="1" i="0" dirty="0" smtClean="0">
                <a:latin typeface="Times New Roman"/>
                <a:cs typeface="Times New Roman"/>
              </a:rPr>
              <a:t>20</a:t>
            </a:r>
            <a:r>
              <a:rPr lang="en-US" sz="1200" i="0" dirty="0" smtClean="0">
                <a:latin typeface="Times New Roman"/>
                <a:cs typeface="Times New Roman"/>
              </a:rPr>
              <a:t>, 1924 (1995)</a:t>
            </a:r>
          </a:p>
          <a:p>
            <a:pPr algn="l" defTabSz="449263"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-11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 i="1" dirty="0" smtClean="0">
                <a:latin typeface="Times New Roman"/>
                <a:cs typeface="Times New Roman"/>
              </a:rPr>
              <a:t>Science </a:t>
            </a:r>
            <a:r>
              <a:rPr lang="en-US" sz="1200" b="1" i="0" dirty="0" smtClean="0">
                <a:latin typeface="Times New Roman"/>
                <a:cs typeface="Times New Roman"/>
              </a:rPr>
              <a:t>269</a:t>
            </a:r>
            <a:r>
              <a:rPr lang="en-US" sz="1200" i="0" dirty="0" smtClean="0">
                <a:latin typeface="Times New Roman"/>
                <a:cs typeface="Times New Roman"/>
              </a:rPr>
              <a:t>, 1083 (1995)</a:t>
            </a:r>
          </a:p>
          <a:p>
            <a:pPr algn="l" defTabSz="449263"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-11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 i="1" dirty="0" smtClean="0">
                <a:latin typeface="Times New Roman"/>
                <a:cs typeface="Times New Roman"/>
              </a:rPr>
              <a:t>Nature</a:t>
            </a:r>
            <a:r>
              <a:rPr lang="en-US" sz="1200" i="0" dirty="0" smtClean="0">
                <a:latin typeface="Times New Roman"/>
                <a:cs typeface="Times New Roman"/>
              </a:rPr>
              <a:t> </a:t>
            </a:r>
            <a:r>
              <a:rPr lang="en-US" sz="1200" b="1" i="0" dirty="0" smtClean="0">
                <a:latin typeface="Times New Roman"/>
                <a:cs typeface="Times New Roman"/>
              </a:rPr>
              <a:t>399</a:t>
            </a:r>
            <a:r>
              <a:rPr lang="en-US" sz="1200" i="0" dirty="0" smtClean="0">
                <a:latin typeface="Times New Roman"/>
                <a:cs typeface="Times New Roman"/>
              </a:rPr>
              <a:t>, 134 (1999)</a:t>
            </a:r>
          </a:p>
          <a:p>
            <a:pPr algn="l" defTabSz="449263"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-11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 i="1" dirty="0" smtClean="0">
                <a:latin typeface="Times New Roman"/>
                <a:cs typeface="Times New Roman"/>
              </a:rPr>
              <a:t>Nature</a:t>
            </a:r>
            <a:r>
              <a:rPr lang="en-US" sz="1200" dirty="0" smtClean="0">
                <a:latin typeface="Times New Roman"/>
                <a:cs typeface="Times New Roman"/>
              </a:rPr>
              <a:t> </a:t>
            </a:r>
            <a:r>
              <a:rPr lang="en-US" sz="1200" b="1" i="0" dirty="0" smtClean="0">
                <a:latin typeface="Times New Roman"/>
                <a:cs typeface="Times New Roman"/>
              </a:rPr>
              <a:t>418</a:t>
            </a:r>
            <a:r>
              <a:rPr lang="en-US" sz="1200" i="0" dirty="0" smtClean="0">
                <a:latin typeface="Times New Roman"/>
                <a:cs typeface="Times New Roman"/>
              </a:rPr>
              <a:t>, 159 (2002)</a:t>
            </a:r>
          </a:p>
        </p:txBody>
      </p:sp>
    </p:spTree>
    <p:extLst>
      <p:ext uri="{BB962C8B-B14F-4D97-AF65-F5344CB8AC3E}">
        <p14:creationId xmlns:p14="http://schemas.microsoft.com/office/powerpoint/2010/main" val="352533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42" y="1328682"/>
            <a:ext cx="8004752" cy="3054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09456"/>
            <a:ext cx="7688881" cy="914400"/>
          </a:xfrm>
        </p:spPr>
        <p:txBody>
          <a:bodyPr/>
          <a:lstStyle/>
          <a:p>
            <a:r>
              <a:rPr lang="en-US" sz="3200" dirty="0"/>
              <a:t>IR/THz s-SNOM can map materials and </a:t>
            </a:r>
            <a:br>
              <a:rPr lang="en-US" sz="3200" dirty="0"/>
            </a:br>
            <a:r>
              <a:rPr lang="en-US" sz="3200" dirty="0"/>
              <a:t>free-carriers with </a:t>
            </a:r>
            <a:r>
              <a:rPr lang="en-US" sz="3200" dirty="0" err="1"/>
              <a:t>nanoscale</a:t>
            </a:r>
            <a:r>
              <a:rPr lang="en-US" sz="3200" dirty="0"/>
              <a:t> resolution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1108" y="6663169"/>
            <a:ext cx="2133600" cy="194831"/>
          </a:xfrm>
        </p:spPr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767227 — PETER — H2020-FETOPEN-2016-2017   </a:t>
            </a:r>
            <a:endParaRPr lang="en-US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516460" y="4512463"/>
            <a:ext cx="88392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84175" indent="-384175" algn="l">
              <a:spcBef>
                <a:spcPct val="50000"/>
              </a:spcBef>
              <a:buFont typeface="Symbol" pitchFamily="-112" charset="2"/>
              <a:buChar char="Þ"/>
            </a:pPr>
            <a:r>
              <a:rPr lang="de-DE" sz="1600" i="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substructure</a:t>
            </a:r>
            <a:r>
              <a:rPr lang="de-DE" sz="16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of </a:t>
            </a:r>
            <a:r>
              <a:rPr lang="de-DE" sz="1600" i="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single</a:t>
            </a:r>
            <a:r>
              <a:rPr lang="de-DE" sz="16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65 </a:t>
            </a:r>
            <a:r>
              <a:rPr lang="de-DE" sz="1600" i="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nm</a:t>
            </a:r>
            <a:r>
              <a:rPr lang="de-DE" sz="16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-transistor </a:t>
            </a:r>
            <a:r>
              <a:rPr lang="de-DE" sz="1600" i="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can</a:t>
            </a:r>
            <a:r>
              <a:rPr lang="de-DE" sz="16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1600" i="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be</a:t>
            </a:r>
            <a:r>
              <a:rPr lang="de-DE" sz="16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1600" i="0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characterized</a:t>
            </a:r>
            <a:r>
              <a:rPr lang="de-DE" sz="1600" i="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1600" i="0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with</a:t>
            </a:r>
            <a:r>
              <a:rPr lang="de-DE" sz="1600" i="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16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IR-</a:t>
            </a:r>
            <a:r>
              <a:rPr lang="de-DE" sz="1600" i="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THz</a:t>
            </a:r>
            <a:r>
              <a:rPr lang="de-DE" sz="1600" i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s-SNOM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81137" y="5014479"/>
            <a:ext cx="738722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6213" indent="-176213" algn="l">
              <a:spcAft>
                <a:spcPct val="30000"/>
              </a:spcAft>
            </a:pPr>
            <a:r>
              <a:rPr lang="en-GB" sz="1600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s-SNOM offers </a:t>
            </a:r>
            <a:r>
              <a:rPr lang="en-GB" sz="1600" i="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nanoscale</a:t>
            </a:r>
            <a:r>
              <a:rPr lang="en-GB" sz="1600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 spatial resolution at IR and THz </a:t>
            </a:r>
            <a:r>
              <a:rPr lang="en-GB" sz="1600" i="0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frequencies</a:t>
            </a:r>
          </a:p>
          <a:p>
            <a:pPr marL="176213" indent="-176213" algn="l">
              <a:spcAft>
                <a:spcPct val="30000"/>
              </a:spcAft>
            </a:pPr>
            <a:endParaRPr lang="en-GB" sz="400" i="0" dirty="0">
              <a:solidFill>
                <a:schemeClr val="accent1">
                  <a:lumMod val="75000"/>
                </a:schemeClr>
              </a:solidFill>
              <a:latin typeface="Arial"/>
              <a:ea typeface="Helvetica" pitchFamily="-112" charset="0"/>
              <a:cs typeface="Arial"/>
            </a:endParaRPr>
          </a:p>
          <a:p>
            <a:pPr marL="176213" indent="-176213" algn="l">
              <a:spcAft>
                <a:spcPct val="30000"/>
              </a:spcAft>
            </a:pPr>
            <a:r>
              <a:rPr lang="en-GB" sz="1600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We already achieve  </a:t>
            </a:r>
            <a:r>
              <a:rPr lang="en-GB" sz="1600" b="1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40 nm  </a:t>
            </a:r>
            <a:r>
              <a:rPr lang="en-GB" sz="1600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resolution at </a:t>
            </a:r>
            <a:r>
              <a:rPr lang="en-GB" sz="1600" b="1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118 µm  ( =</a:t>
            </a:r>
            <a:r>
              <a:rPr lang="en-GB" sz="1600" b="1" i="0" dirty="0">
                <a:solidFill>
                  <a:schemeClr val="accent1">
                    <a:lumMod val="75000"/>
                  </a:schemeClr>
                </a:solidFill>
                <a:latin typeface="Arial"/>
                <a:ea typeface="Symbol" pitchFamily="-112" charset="2"/>
                <a:cs typeface="Arial"/>
              </a:rPr>
              <a:t> </a:t>
            </a:r>
            <a:r>
              <a:rPr lang="en-GB" sz="1600" b="1" i="0" dirty="0">
                <a:solidFill>
                  <a:schemeClr val="accent1">
                    <a:lumMod val="75000"/>
                  </a:schemeClr>
                </a:solidFill>
                <a:latin typeface="Symbol" charset="2"/>
                <a:ea typeface="Symbol" pitchFamily="-112" charset="2"/>
                <a:cs typeface="Symbol" charset="2"/>
              </a:rPr>
              <a:t>l</a:t>
            </a:r>
            <a:r>
              <a:rPr lang="en-GB" sz="1600" b="1" i="0" dirty="0">
                <a:solidFill>
                  <a:schemeClr val="accent1">
                    <a:lumMod val="75000"/>
                  </a:schemeClr>
                </a:solidFill>
                <a:latin typeface="Symbol" charset="2"/>
                <a:ea typeface="Helvetica" pitchFamily="-112" charset="0"/>
                <a:cs typeface="Symbol" charset="2"/>
              </a:rPr>
              <a:t>/</a:t>
            </a:r>
            <a:r>
              <a:rPr lang="en-GB" sz="1600" b="1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3000</a:t>
            </a:r>
            <a:r>
              <a:rPr lang="en-GB" sz="1600" b="1" i="0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</a:rPr>
              <a:t>)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Arial"/>
              <a:ea typeface="Helvetica" pitchFamily="-112" charset="0"/>
              <a:cs typeface="Arial"/>
            </a:endParaRPr>
          </a:p>
          <a:p>
            <a:pPr marL="176213" indent="-176213" algn="l">
              <a:spcAft>
                <a:spcPct val="30000"/>
              </a:spcAft>
            </a:pPr>
            <a:endParaRPr lang="en-GB" sz="400" i="0" dirty="0" smtClean="0">
              <a:solidFill>
                <a:schemeClr val="accent1">
                  <a:lumMod val="75000"/>
                </a:schemeClr>
              </a:solidFill>
              <a:latin typeface="Arial"/>
              <a:ea typeface="Helvetica" pitchFamily="-112" charset="0"/>
              <a:cs typeface="Arial"/>
            </a:endParaRPr>
          </a:p>
          <a:p>
            <a:pPr marL="176213" indent="-176213" algn="l">
              <a:spcAft>
                <a:spcPct val="30000"/>
              </a:spcAft>
            </a:pPr>
            <a:r>
              <a:rPr lang="en-GB" sz="1600" i="0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  <a:sym typeface="Symbol" pitchFamily="-112" charset="2"/>
              </a:rPr>
              <a:t>Enables quantitative </a:t>
            </a:r>
            <a:r>
              <a:rPr lang="en-GB" sz="1600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  <a:sym typeface="Symbol" pitchFamily="-112" charset="2"/>
              </a:rPr>
              <a:t>and </a:t>
            </a:r>
            <a:r>
              <a:rPr lang="en-GB" sz="1600" i="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  <a:sym typeface="Symbol" pitchFamily="-112" charset="2"/>
              </a:rPr>
              <a:t>nanoscale</a:t>
            </a:r>
            <a:r>
              <a:rPr lang="en-GB" sz="1600" i="0" dirty="0">
                <a:solidFill>
                  <a:schemeClr val="accent1">
                    <a:lumMod val="75000"/>
                  </a:schemeClr>
                </a:solidFill>
                <a:latin typeface="Arial"/>
                <a:ea typeface="Helvetica" pitchFamily="-112" charset="0"/>
                <a:cs typeface="Arial"/>
                <a:sym typeface="Symbol" pitchFamily="-112" charset="2"/>
              </a:rPr>
              <a:t> resolved mapping of free carriers</a:t>
            </a: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>
            <a:off x="1002180" y="5492507"/>
            <a:ext cx="428625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 i="0">
              <a:solidFill>
                <a:srgbClr val="FFFFFF"/>
              </a:solidFill>
              <a:latin typeface="Times" pitchFamily="-106" charset="0"/>
            </a:endParaRP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1002180" y="5092266"/>
            <a:ext cx="428625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 i="0">
              <a:solidFill>
                <a:srgbClr val="FFFFFF"/>
              </a:solidFill>
              <a:latin typeface="Times" pitchFamily="-106" charset="0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1002180" y="5893447"/>
            <a:ext cx="428625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l">
              <a:defRPr/>
            </a:pPr>
            <a:endParaRPr lang="en-US" i="0">
              <a:solidFill>
                <a:srgbClr val="FFFFFF"/>
              </a:solidFill>
              <a:latin typeface="Times" pitchFamily="-106" charset="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2196716" y="6355393"/>
            <a:ext cx="69472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de-DE" sz="1400" i="0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A. Huber, F. Keilmann, J. </a:t>
            </a:r>
            <a:r>
              <a:rPr lang="de-DE" sz="1400" i="0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Wittborn</a:t>
            </a:r>
            <a:r>
              <a:rPr lang="de-DE" sz="1400" i="0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, R. J. </a:t>
            </a:r>
            <a:r>
              <a:rPr lang="de-DE" sz="1400" i="0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Aizpurua</a:t>
            </a:r>
            <a:r>
              <a:rPr lang="de-DE" sz="1400" i="0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, R</a:t>
            </a:r>
            <a:r>
              <a:rPr lang="de-DE" sz="1400" i="0" dirty="0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. Hillenbrand</a:t>
            </a:r>
            <a:r>
              <a:rPr lang="de-DE" sz="1400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de-DE" sz="1400" i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Nano </a:t>
            </a:r>
            <a:r>
              <a:rPr lang="de-DE" sz="1400" i="1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Lett</a:t>
            </a:r>
            <a:r>
              <a:rPr lang="de-DE" sz="1400" i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. </a:t>
            </a:r>
            <a:r>
              <a:rPr lang="en-US" sz="1400" b="1" i="0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8</a:t>
            </a:r>
            <a:r>
              <a:rPr lang="en-US" sz="1400" i="0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, 3766 </a:t>
            </a:r>
            <a:r>
              <a:rPr lang="de-DE" sz="1400" i="0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(2008)</a:t>
            </a:r>
            <a:endParaRPr lang="en-US" sz="1400" i="0" dirty="0"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2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29/01/2018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767227 — PETER — H2020-FETOPEN-2016-2017   </a:t>
            </a:r>
            <a:endParaRPr lang="en-US" dirty="0"/>
          </a:p>
        </p:txBody>
      </p:sp>
      <p:grpSp>
        <p:nvGrpSpPr>
          <p:cNvPr id="211" name="Group 97"/>
          <p:cNvGrpSpPr/>
          <p:nvPr/>
        </p:nvGrpSpPr>
        <p:grpSpPr>
          <a:xfrm>
            <a:off x="3657600" y="1765300"/>
            <a:ext cx="2878618" cy="2560056"/>
            <a:chOff x="3397518" y="2149242"/>
            <a:chExt cx="2798400" cy="2422758"/>
          </a:xfrm>
        </p:grpSpPr>
        <p:sp>
          <p:nvSpPr>
            <p:cNvPr id="212" name="Oval 211"/>
            <p:cNvSpPr/>
            <p:nvPr/>
          </p:nvSpPr>
          <p:spPr>
            <a:xfrm>
              <a:off x="3574206" y="2149242"/>
              <a:ext cx="2422758" cy="2422758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508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3" name="Straight Arrow Connector 212"/>
            <p:cNvCxnSpPr/>
            <p:nvPr/>
          </p:nvCxnSpPr>
          <p:spPr>
            <a:xfrm rot="19800000">
              <a:off x="5835918" y="2663677"/>
              <a:ext cx="360000" cy="158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dist="508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>
            <a:xfrm rot="1800000" flipV="1">
              <a:off x="5802117" y="4082501"/>
              <a:ext cx="360000" cy="158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dist="508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rot="1800000" flipH="1">
              <a:off x="3397518" y="2663677"/>
              <a:ext cx="360000" cy="158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dist="508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rot="19800000" flipH="1" flipV="1">
              <a:off x="3398352" y="4082501"/>
              <a:ext cx="360000" cy="158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dist="508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Rectangle 216"/>
          <p:cNvSpPr/>
          <p:nvPr/>
        </p:nvSpPr>
        <p:spPr>
          <a:xfrm>
            <a:off x="3848100" y="3366869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i="0" dirty="0" smtClean="0">
              <a:latin typeface="Arial"/>
              <a:cs typeface="Arial"/>
            </a:endParaRPr>
          </a:p>
          <a:p>
            <a:pPr algn="ctr"/>
            <a:r>
              <a:rPr lang="en-US" sz="1200" b="1" i="0" dirty="0" smtClean="0">
                <a:latin typeface="Arial"/>
                <a:cs typeface="Arial"/>
              </a:rPr>
              <a:t>Nature Mater. </a:t>
            </a:r>
            <a:r>
              <a:rPr lang="en-US" sz="1200" i="0" dirty="0" smtClean="0">
                <a:latin typeface="Arial"/>
                <a:cs typeface="Arial"/>
              </a:rPr>
              <a:t>10, 352 (2011)</a:t>
            </a:r>
          </a:p>
          <a:p>
            <a:pPr algn="ctr"/>
            <a:r>
              <a:rPr lang="en-US" sz="1200" i="0" dirty="0" smtClean="0">
                <a:latin typeface="Arial"/>
                <a:cs typeface="Arial"/>
              </a:rPr>
              <a:t> </a:t>
            </a:r>
            <a:r>
              <a:rPr lang="en-US" sz="1200" b="1" i="0" dirty="0" smtClean="0">
                <a:latin typeface="Arial"/>
                <a:cs typeface="Arial"/>
              </a:rPr>
              <a:t>Nature </a:t>
            </a:r>
            <a:r>
              <a:rPr lang="en-US" sz="1200" i="0" dirty="0" smtClean="0">
                <a:latin typeface="Arial"/>
                <a:cs typeface="Arial"/>
              </a:rPr>
              <a:t>418, 159 (2002)</a:t>
            </a:r>
            <a:endParaRPr lang="en-US" sz="1200" i="0" dirty="0"/>
          </a:p>
        </p:txBody>
      </p:sp>
      <p:sp>
        <p:nvSpPr>
          <p:cNvPr id="218" name="TextBox 217"/>
          <p:cNvSpPr txBox="1"/>
          <p:nvPr/>
        </p:nvSpPr>
        <p:spPr>
          <a:xfrm>
            <a:off x="228600" y="866527"/>
            <a:ext cx="33449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i="0" u="sng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Material science</a:t>
            </a:r>
          </a:p>
          <a:p>
            <a:pPr algn="l"/>
            <a:r>
              <a:rPr lang="en-US" sz="1200" b="1" i="0" dirty="0" smtClean="0">
                <a:latin typeface="Arial"/>
                <a:cs typeface="Arial"/>
              </a:rPr>
              <a:t>Nature Mater. </a:t>
            </a:r>
            <a:r>
              <a:rPr lang="en-US" sz="1200" i="0" dirty="0" smtClean="0">
                <a:latin typeface="Arial"/>
                <a:cs typeface="Arial"/>
              </a:rPr>
              <a:t>3, 606 (2004)</a:t>
            </a:r>
          </a:p>
          <a:p>
            <a:pPr algn="l"/>
            <a:r>
              <a:rPr lang="en-US" sz="1200" b="1" i="0" dirty="0" smtClean="0">
                <a:latin typeface="Arial"/>
                <a:cs typeface="Arial"/>
              </a:rPr>
              <a:t>Nature </a:t>
            </a:r>
            <a:r>
              <a:rPr lang="en-US" sz="1200" b="1" i="0" dirty="0" err="1" smtClean="0">
                <a:latin typeface="Arial"/>
                <a:cs typeface="Arial"/>
              </a:rPr>
              <a:t>Nanotechnol</a:t>
            </a:r>
            <a:r>
              <a:rPr lang="en-US" sz="1200" b="1" i="0" dirty="0" smtClean="0">
                <a:latin typeface="Arial"/>
                <a:cs typeface="Arial"/>
              </a:rPr>
              <a:t>. </a:t>
            </a:r>
            <a:r>
              <a:rPr lang="en-US" sz="1200" i="0" dirty="0" smtClean="0">
                <a:latin typeface="Arial"/>
                <a:cs typeface="Arial"/>
              </a:rPr>
              <a:t>4, 153 (2009)</a:t>
            </a:r>
            <a:r>
              <a:rPr lang="en-US" sz="1200" i="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Nanoscale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mapping of e.g. strain,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nanocracks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1400" i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4650112" y="863475"/>
            <a:ext cx="424835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0" u="sng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Photonics/</a:t>
            </a:r>
            <a:r>
              <a:rPr lang="en-US" sz="1600" b="1" i="0" u="sng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Plamonics</a:t>
            </a:r>
            <a:endParaRPr lang="en-US" sz="1600" b="1" i="0" u="sng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r"/>
            <a:r>
              <a:rPr lang="en-US" sz="1200" b="1" i="0" dirty="0" smtClean="0">
                <a:latin typeface="Arial"/>
                <a:cs typeface="Arial"/>
              </a:rPr>
              <a:t>Science </a:t>
            </a:r>
            <a:r>
              <a:rPr lang="en-US" sz="1200" i="0" dirty="0" smtClean="0">
                <a:latin typeface="Arial"/>
                <a:cs typeface="Arial"/>
              </a:rPr>
              <a:t>313, 1595  (2006)</a:t>
            </a:r>
          </a:p>
          <a:p>
            <a:pPr algn="r"/>
            <a:r>
              <a:rPr lang="en-US" sz="1200" i="0" dirty="0" smtClean="0">
                <a:latin typeface="Arial"/>
                <a:cs typeface="Arial"/>
              </a:rPr>
              <a:t> </a:t>
            </a:r>
            <a:r>
              <a:rPr lang="en-US" sz="1200" b="1" i="0" dirty="0" smtClean="0">
                <a:latin typeface="Arial"/>
                <a:cs typeface="Arial"/>
              </a:rPr>
              <a:t>Nature </a:t>
            </a:r>
            <a:r>
              <a:rPr lang="en-US" sz="1200" i="0" dirty="0" smtClean="0">
                <a:latin typeface="Arial"/>
                <a:cs typeface="Arial"/>
              </a:rPr>
              <a:t>487, 77 (2012)</a:t>
            </a:r>
          </a:p>
          <a:p>
            <a:pPr algn="r"/>
            <a:r>
              <a:rPr lang="en-US" sz="1200" b="1" i="0" dirty="0" smtClean="0">
                <a:latin typeface="Arial"/>
                <a:cs typeface="Arial"/>
              </a:rPr>
              <a:t>Science </a:t>
            </a:r>
            <a:r>
              <a:rPr lang="en-US" sz="1200" i="0" dirty="0" smtClean="0">
                <a:latin typeface="Arial"/>
                <a:cs typeface="Arial"/>
              </a:rPr>
              <a:t>344, 1369 (2014)</a:t>
            </a:r>
          </a:p>
          <a:p>
            <a:pPr algn="r"/>
            <a:r>
              <a:rPr lang="cs-CZ" sz="1200" b="1" i="0" dirty="0" err="1" smtClean="0">
                <a:latin typeface="Arial"/>
                <a:cs typeface="Arial"/>
              </a:rPr>
              <a:t>Nature</a:t>
            </a:r>
            <a:r>
              <a:rPr lang="cs-CZ" sz="1200" b="1" i="0" dirty="0" smtClean="0">
                <a:latin typeface="Arial"/>
                <a:cs typeface="Arial"/>
              </a:rPr>
              <a:t> </a:t>
            </a:r>
            <a:r>
              <a:rPr lang="cs-CZ" sz="1200" b="1" i="0" dirty="0" err="1" smtClean="0">
                <a:latin typeface="Arial"/>
                <a:cs typeface="Arial"/>
              </a:rPr>
              <a:t>Photon</a:t>
            </a:r>
            <a:r>
              <a:rPr lang="cs-CZ" sz="1200" b="1" i="0" dirty="0" smtClean="0">
                <a:latin typeface="Arial"/>
                <a:cs typeface="Arial"/>
              </a:rPr>
              <a:t>. </a:t>
            </a:r>
            <a:r>
              <a:rPr lang="cs-CZ" sz="1200" i="0" dirty="0" smtClean="0">
                <a:latin typeface="Arial"/>
                <a:cs typeface="Arial"/>
              </a:rPr>
              <a:t>10, 239–243 (2016)</a:t>
            </a:r>
            <a:endParaRPr lang="en-US" sz="1200" i="0" dirty="0" smtClean="0">
              <a:latin typeface="Arial"/>
              <a:cs typeface="Arial"/>
            </a:endParaRPr>
          </a:p>
          <a:p>
            <a:pPr algn="r"/>
            <a:r>
              <a:rPr lang="en-US" sz="1200" b="1" i="0" dirty="0" smtClean="0">
                <a:latin typeface="Arial"/>
                <a:cs typeface="Arial"/>
              </a:rPr>
              <a:t>Nature </a:t>
            </a:r>
            <a:r>
              <a:rPr lang="en-US" sz="1200" b="1" i="0" dirty="0" err="1" smtClean="0">
                <a:latin typeface="Arial"/>
                <a:cs typeface="Arial"/>
              </a:rPr>
              <a:t>Nanotechnol</a:t>
            </a:r>
            <a:r>
              <a:rPr lang="en-US" sz="1200" b="1" i="0" dirty="0" smtClean="0">
                <a:latin typeface="Arial"/>
                <a:cs typeface="Arial"/>
              </a:rPr>
              <a:t>. </a:t>
            </a:r>
            <a:r>
              <a:rPr lang="en-US" sz="1200" i="0" dirty="0" smtClean="0">
                <a:latin typeface="Arial"/>
                <a:cs typeface="Arial"/>
              </a:rPr>
              <a:t>12, 31 (2017)</a:t>
            </a: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Mapping of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plasmons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3962400" y="3907879"/>
            <a:ext cx="491143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0" u="sng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Semiconductor technology</a:t>
            </a:r>
            <a:endParaRPr lang="en-US" sz="1200" i="0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r"/>
            <a:r>
              <a:rPr lang="en-US" sz="1200" b="1" i="0" dirty="0" err="1" smtClean="0">
                <a:latin typeface="Arial"/>
                <a:cs typeface="Arial"/>
              </a:rPr>
              <a:t>Nano</a:t>
            </a:r>
            <a:r>
              <a:rPr lang="en-US" sz="1200" b="1" i="0" dirty="0" smtClean="0">
                <a:latin typeface="Arial"/>
                <a:cs typeface="Arial"/>
              </a:rPr>
              <a:t> </a:t>
            </a:r>
            <a:r>
              <a:rPr lang="en-US" sz="1200" b="1" i="0" dirty="0" err="1" smtClean="0">
                <a:latin typeface="Arial"/>
                <a:cs typeface="Arial"/>
              </a:rPr>
              <a:t>Lett</a:t>
            </a:r>
            <a:r>
              <a:rPr lang="en-US" sz="1200" b="1" i="0" dirty="0" smtClean="0">
                <a:latin typeface="Arial"/>
                <a:cs typeface="Arial"/>
              </a:rPr>
              <a:t>. </a:t>
            </a:r>
            <a:r>
              <a:rPr lang="en-US" sz="1200" i="0" dirty="0" smtClean="0">
                <a:latin typeface="Arial"/>
                <a:cs typeface="Arial"/>
              </a:rPr>
              <a:t>8, 3766 (2009)</a:t>
            </a:r>
          </a:p>
          <a:p>
            <a:pPr algn="r"/>
            <a:r>
              <a:rPr lang="en-US" sz="1200" b="1" i="0" dirty="0" err="1" smtClean="0">
                <a:latin typeface="Arial"/>
                <a:cs typeface="Arial"/>
              </a:rPr>
              <a:t>Nano</a:t>
            </a:r>
            <a:r>
              <a:rPr lang="en-US" sz="1200" b="1" i="0" dirty="0" smtClean="0">
                <a:latin typeface="Arial"/>
                <a:cs typeface="Arial"/>
              </a:rPr>
              <a:t> </a:t>
            </a:r>
            <a:r>
              <a:rPr lang="en-US" sz="1200" b="1" i="0" dirty="0" err="1" smtClean="0">
                <a:latin typeface="Arial"/>
                <a:cs typeface="Arial"/>
              </a:rPr>
              <a:t>Lett</a:t>
            </a:r>
            <a:r>
              <a:rPr lang="en-US" sz="1200" b="1" i="0" dirty="0" smtClean="0">
                <a:latin typeface="Arial"/>
                <a:cs typeface="Arial"/>
              </a:rPr>
              <a:t>. </a:t>
            </a:r>
            <a:r>
              <a:rPr lang="en-US" sz="1200" i="0" dirty="0" smtClean="0">
                <a:latin typeface="Arial"/>
                <a:cs typeface="Arial"/>
              </a:rPr>
              <a:t>10, 1387 (2011)</a:t>
            </a:r>
          </a:p>
          <a:p>
            <a:pPr algn="r"/>
            <a:r>
              <a:rPr lang="en-US" sz="1200" b="1" i="0" dirty="0" smtClean="0">
                <a:latin typeface="Arial"/>
                <a:cs typeface="Arial"/>
              </a:rPr>
              <a:t>Nature </a:t>
            </a:r>
            <a:r>
              <a:rPr lang="en-US" sz="1200" b="1" i="0" dirty="0" err="1" smtClean="0">
                <a:latin typeface="Arial"/>
                <a:cs typeface="Arial"/>
              </a:rPr>
              <a:t>Commun</a:t>
            </a:r>
            <a:r>
              <a:rPr lang="en-US" sz="1200" b="1" i="0" dirty="0">
                <a:latin typeface="Arial"/>
                <a:cs typeface="Arial"/>
              </a:rPr>
              <a:t>. </a:t>
            </a:r>
            <a:r>
              <a:rPr lang="en-US" sz="1200" i="0" dirty="0">
                <a:latin typeface="Arial"/>
                <a:cs typeface="Arial"/>
              </a:rPr>
              <a:t>3:1131 </a:t>
            </a:r>
            <a:r>
              <a:rPr lang="en-US" sz="1200" i="0" dirty="0" smtClean="0">
                <a:latin typeface="Arial"/>
                <a:cs typeface="Arial"/>
              </a:rPr>
              <a:t> (2012) </a:t>
            </a:r>
            <a:endParaRPr lang="en-US" sz="1400" i="0" dirty="0" smtClean="0"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endParaRPr lang="en-US" sz="1200" i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Nanoscale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free-carrier profiling</a:t>
            </a:r>
          </a:p>
          <a:p>
            <a:pPr algn="r"/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1" name="Text Box 17"/>
          <p:cNvSpPr txBox="1">
            <a:spLocks noChangeArrowheads="1"/>
          </p:cNvSpPr>
          <p:nvPr/>
        </p:nvSpPr>
        <p:spPr bwMode="auto">
          <a:xfrm>
            <a:off x="480090" y="1812128"/>
            <a:ext cx="18176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i="0" dirty="0" err="1">
                <a:latin typeface="Arial"/>
                <a:cs typeface="Arial"/>
                <a:sym typeface="Symbol" pitchFamily="-112" charset="2"/>
              </a:rPr>
              <a:t>Topography</a:t>
            </a:r>
            <a:endParaRPr lang="de-DE" sz="1200" i="0" dirty="0">
              <a:latin typeface="Arial"/>
              <a:cs typeface="Arial"/>
              <a:sym typeface="Symbol" pitchFamily="-112" charset="2"/>
            </a:endParaRPr>
          </a:p>
        </p:txBody>
      </p:sp>
      <p:sp>
        <p:nvSpPr>
          <p:cNvPr id="222" name="Text Box 18"/>
          <p:cNvSpPr txBox="1">
            <a:spLocks noChangeAspect="1" noChangeArrowheads="1"/>
          </p:cNvSpPr>
          <p:nvPr/>
        </p:nvSpPr>
        <p:spPr bwMode="auto">
          <a:xfrm>
            <a:off x="2133600" y="1843901"/>
            <a:ext cx="160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de-DE" sz="1200" i="0" dirty="0" smtClean="0">
                <a:latin typeface="Arial"/>
                <a:cs typeface="Arial"/>
              </a:rPr>
              <a:t>IR image</a:t>
            </a:r>
            <a:endParaRPr lang="de-DE" sz="1200" i="0" dirty="0">
              <a:latin typeface="Arial"/>
              <a:cs typeface="Arial"/>
              <a:sym typeface="Symbol" pitchFamily="-112" charset="2"/>
            </a:endParaRPr>
          </a:p>
        </p:txBody>
      </p:sp>
      <p:pic>
        <p:nvPicPr>
          <p:cNvPr id="22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72"/>
          <a:stretch>
            <a:fillRect/>
          </a:stretch>
        </p:blipFill>
        <p:spPr bwMode="auto">
          <a:xfrm>
            <a:off x="304800" y="5156020"/>
            <a:ext cx="1396810" cy="126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" name="Line 5"/>
          <p:cNvSpPr>
            <a:spLocks noChangeShapeType="1"/>
          </p:cNvSpPr>
          <p:nvPr/>
        </p:nvSpPr>
        <p:spPr bwMode="auto">
          <a:xfrm>
            <a:off x="3163570" y="5742462"/>
            <a:ext cx="262841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25" name="Text Box 6"/>
          <p:cNvSpPr txBox="1">
            <a:spLocks noChangeArrowheads="1"/>
          </p:cNvSpPr>
          <p:nvPr/>
        </p:nvSpPr>
        <p:spPr bwMode="auto">
          <a:xfrm>
            <a:off x="3142542" y="5642582"/>
            <a:ext cx="733492" cy="3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 pitchFamily="-112" charset="0"/>
              </a:rPr>
              <a:t>200nm</a:t>
            </a:r>
          </a:p>
        </p:txBody>
      </p:sp>
      <p:sp>
        <p:nvSpPr>
          <p:cNvPr id="226" name="Rectangle 8"/>
          <p:cNvSpPr>
            <a:spLocks noChangeArrowheads="1"/>
          </p:cNvSpPr>
          <p:nvPr/>
        </p:nvSpPr>
        <p:spPr bwMode="auto">
          <a:xfrm>
            <a:off x="485723" y="4940300"/>
            <a:ext cx="9888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1200" i="0" dirty="0" err="1">
                <a:latin typeface="Arial" pitchFamily="-112" charset="0"/>
              </a:rPr>
              <a:t>Topography</a:t>
            </a:r>
            <a:endParaRPr lang="de-DE" sz="1200" i="0" dirty="0">
              <a:latin typeface="Arial" pitchFamily="-112" charset="0"/>
            </a:endParaRPr>
          </a:p>
        </p:txBody>
      </p:sp>
      <p:sp>
        <p:nvSpPr>
          <p:cNvPr id="227" name="Line 11"/>
          <p:cNvSpPr>
            <a:spLocks noChangeShapeType="1"/>
          </p:cNvSpPr>
          <p:nvPr/>
        </p:nvSpPr>
        <p:spPr bwMode="auto">
          <a:xfrm>
            <a:off x="745403" y="5999103"/>
            <a:ext cx="1311997" cy="109598"/>
          </a:xfrm>
          <a:prstGeom prst="line">
            <a:avLst/>
          </a:prstGeom>
          <a:noFill/>
          <a:ln w="19050">
            <a:solidFill>
              <a:srgbClr val="0042E3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28" name="Line 13"/>
          <p:cNvSpPr>
            <a:spLocks noChangeShapeType="1"/>
          </p:cNvSpPr>
          <p:nvPr/>
        </p:nvSpPr>
        <p:spPr bwMode="auto">
          <a:xfrm flipV="1">
            <a:off x="1308100" y="5499099"/>
            <a:ext cx="749300" cy="279399"/>
          </a:xfrm>
          <a:prstGeom prst="line">
            <a:avLst/>
          </a:prstGeom>
          <a:noFill/>
          <a:ln w="19050">
            <a:solidFill>
              <a:srgbClr val="FF0B1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22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0" t="14268" r="13348"/>
          <a:stretch>
            <a:fillRect/>
          </a:stretch>
        </p:blipFill>
        <p:spPr bwMode="auto">
          <a:xfrm>
            <a:off x="2328488" y="4905127"/>
            <a:ext cx="1812098" cy="163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819" y="5650092"/>
            <a:ext cx="1709966" cy="63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" name="Line 17"/>
          <p:cNvSpPr>
            <a:spLocks noChangeShapeType="1"/>
          </p:cNvSpPr>
          <p:nvPr/>
        </p:nvSpPr>
        <p:spPr bwMode="auto">
          <a:xfrm>
            <a:off x="2840751" y="6356444"/>
            <a:ext cx="20651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00" i="0"/>
          </a:p>
        </p:txBody>
      </p:sp>
      <p:sp>
        <p:nvSpPr>
          <p:cNvPr id="232" name="Text Box 18"/>
          <p:cNvSpPr txBox="1">
            <a:spLocks noChangeArrowheads="1"/>
          </p:cNvSpPr>
          <p:nvPr/>
        </p:nvSpPr>
        <p:spPr bwMode="auto">
          <a:xfrm>
            <a:off x="2164124" y="6276840"/>
            <a:ext cx="469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i="0">
                <a:latin typeface="Arial" pitchFamily="-112" charset="0"/>
              </a:rPr>
              <a:t>1600</a:t>
            </a:r>
          </a:p>
        </p:txBody>
      </p:sp>
      <p:sp>
        <p:nvSpPr>
          <p:cNvPr id="233" name="Text Box 19"/>
          <p:cNvSpPr txBox="1">
            <a:spLocks noChangeArrowheads="1"/>
          </p:cNvSpPr>
          <p:nvPr/>
        </p:nvSpPr>
        <p:spPr bwMode="auto">
          <a:xfrm>
            <a:off x="2571736" y="6276840"/>
            <a:ext cx="469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i="0" dirty="0">
                <a:latin typeface="Arial" pitchFamily="-112" charset="0"/>
              </a:rPr>
              <a:t>1650</a:t>
            </a:r>
          </a:p>
        </p:txBody>
      </p:sp>
      <p:sp>
        <p:nvSpPr>
          <p:cNvPr id="234" name="Text Box 20"/>
          <p:cNvSpPr txBox="1">
            <a:spLocks noChangeArrowheads="1"/>
          </p:cNvSpPr>
          <p:nvPr/>
        </p:nvSpPr>
        <p:spPr bwMode="auto">
          <a:xfrm>
            <a:off x="2986076" y="6276840"/>
            <a:ext cx="469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i="0" dirty="0">
                <a:latin typeface="Arial" pitchFamily="-112" charset="0"/>
              </a:rPr>
              <a:t>1700</a:t>
            </a:r>
          </a:p>
        </p:txBody>
      </p:sp>
      <p:sp>
        <p:nvSpPr>
          <p:cNvPr id="235" name="Text Box 21"/>
          <p:cNvSpPr txBox="1">
            <a:spLocks noChangeArrowheads="1"/>
          </p:cNvSpPr>
          <p:nvPr/>
        </p:nvSpPr>
        <p:spPr bwMode="auto">
          <a:xfrm>
            <a:off x="3390463" y="6276840"/>
            <a:ext cx="469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i="0" dirty="0">
                <a:latin typeface="Arial" pitchFamily="-112" charset="0"/>
              </a:rPr>
              <a:t>1750</a:t>
            </a:r>
          </a:p>
        </p:txBody>
      </p:sp>
      <p:sp>
        <p:nvSpPr>
          <p:cNvPr id="236" name="Text Box 22"/>
          <p:cNvSpPr txBox="1">
            <a:spLocks noChangeArrowheads="1"/>
          </p:cNvSpPr>
          <p:nvPr/>
        </p:nvSpPr>
        <p:spPr bwMode="auto">
          <a:xfrm>
            <a:off x="3798241" y="6266326"/>
            <a:ext cx="469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i="0">
                <a:latin typeface="Arial" pitchFamily="-112" charset="0"/>
              </a:rPr>
              <a:t>1800</a:t>
            </a:r>
          </a:p>
        </p:txBody>
      </p:sp>
      <p:sp>
        <p:nvSpPr>
          <p:cNvPr id="237" name="Text Box 23"/>
          <p:cNvSpPr txBox="1">
            <a:spLocks noChangeArrowheads="1"/>
          </p:cNvSpPr>
          <p:nvPr/>
        </p:nvSpPr>
        <p:spPr bwMode="auto">
          <a:xfrm>
            <a:off x="2630400" y="6441301"/>
            <a:ext cx="11016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i="0" dirty="0">
                <a:latin typeface="Arial" pitchFamily="-112" charset="0"/>
              </a:rPr>
              <a:t>frequency [cm</a:t>
            </a:r>
            <a:r>
              <a:rPr lang="en-US" sz="1000" i="0" baseline="30000" dirty="0">
                <a:latin typeface="Arial" pitchFamily="-112" charset="0"/>
              </a:rPr>
              <a:t>-1</a:t>
            </a:r>
            <a:r>
              <a:rPr lang="en-US" sz="1000" i="0" dirty="0">
                <a:latin typeface="Arial" pitchFamily="-112" charset="0"/>
              </a:rPr>
              <a:t>]</a:t>
            </a:r>
          </a:p>
        </p:txBody>
      </p:sp>
      <p:sp>
        <p:nvSpPr>
          <p:cNvPr id="238" name="Text Box 24"/>
          <p:cNvSpPr txBox="1">
            <a:spLocks noChangeArrowheads="1"/>
          </p:cNvSpPr>
          <p:nvPr/>
        </p:nvSpPr>
        <p:spPr bwMode="auto">
          <a:xfrm>
            <a:off x="4089857" y="5654598"/>
            <a:ext cx="83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1200" i="0" dirty="0" smtClean="0">
                <a:solidFill>
                  <a:schemeClr val="accent1">
                    <a:lumMod val="75000"/>
                  </a:schemeClr>
                </a:solidFill>
                <a:latin typeface="Arial" pitchFamily="-112" charset="0"/>
              </a:rPr>
              <a:t>Virus </a:t>
            </a:r>
          </a:p>
          <a:p>
            <a:pPr algn="l"/>
            <a:r>
              <a:rPr lang="de-DE" sz="1200" i="0" dirty="0" smtClean="0">
                <a:solidFill>
                  <a:schemeClr val="accent1">
                    <a:lumMod val="75000"/>
                  </a:schemeClr>
                </a:solidFill>
                <a:latin typeface="Arial" pitchFamily="-112" charset="0"/>
              </a:rPr>
              <a:t>(Protein) </a:t>
            </a:r>
          </a:p>
          <a:p>
            <a:pPr algn="l"/>
            <a:r>
              <a:rPr lang="de-DE" sz="1200" i="0" dirty="0" err="1" smtClean="0">
                <a:solidFill>
                  <a:schemeClr val="accent1">
                    <a:lumMod val="75000"/>
                  </a:schemeClr>
                </a:solidFill>
                <a:latin typeface="Arial" pitchFamily="-112" charset="0"/>
              </a:rPr>
              <a:t>spectrum</a:t>
            </a:r>
            <a:endParaRPr lang="de-DE" sz="1200" i="0" dirty="0">
              <a:solidFill>
                <a:schemeClr val="accent1">
                  <a:lumMod val="75000"/>
                </a:schemeClr>
              </a:solidFill>
              <a:latin typeface="Arial" pitchFamily="-112" charset="0"/>
            </a:endParaRPr>
          </a:p>
        </p:txBody>
      </p:sp>
      <p:sp>
        <p:nvSpPr>
          <p:cNvPr id="239" name="Text Box 25"/>
          <p:cNvSpPr txBox="1">
            <a:spLocks noChangeArrowheads="1"/>
          </p:cNvSpPr>
          <p:nvPr/>
        </p:nvSpPr>
        <p:spPr bwMode="auto">
          <a:xfrm>
            <a:off x="4107661" y="5106515"/>
            <a:ext cx="12263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i="0" dirty="0" smtClean="0">
                <a:solidFill>
                  <a:srgbClr val="FF0B11"/>
                </a:solidFill>
                <a:latin typeface="Arial" pitchFamily="-112" charset="0"/>
              </a:rPr>
              <a:t>PMMA </a:t>
            </a:r>
            <a:r>
              <a:rPr lang="de-DE" sz="1200" i="0" dirty="0" err="1" smtClean="0">
                <a:solidFill>
                  <a:srgbClr val="FF0B11"/>
                </a:solidFill>
                <a:latin typeface="Arial" pitchFamily="-112" charset="0"/>
              </a:rPr>
              <a:t>spectrum</a:t>
            </a:r>
            <a:endParaRPr lang="de-DE" sz="1200" i="0" dirty="0">
              <a:solidFill>
                <a:srgbClr val="FF0B11"/>
              </a:solidFill>
              <a:latin typeface="Arial" pitchFamily="-112" charset="0"/>
            </a:endParaRPr>
          </a:p>
        </p:txBody>
      </p:sp>
      <p:sp>
        <p:nvSpPr>
          <p:cNvPr id="240" name="Line 26"/>
          <p:cNvSpPr>
            <a:spLocks noChangeShapeType="1"/>
          </p:cNvSpPr>
          <p:nvPr/>
        </p:nvSpPr>
        <p:spPr bwMode="auto">
          <a:xfrm>
            <a:off x="2390068" y="4998248"/>
            <a:ext cx="0" cy="13104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41" name="Line 28"/>
          <p:cNvSpPr>
            <a:spLocks noChangeShapeType="1"/>
          </p:cNvSpPr>
          <p:nvPr/>
        </p:nvSpPr>
        <p:spPr bwMode="auto">
          <a:xfrm>
            <a:off x="416610" y="6417969"/>
            <a:ext cx="647339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42" name="Rectangle 29"/>
          <p:cNvSpPr>
            <a:spLocks noChangeArrowheads="1"/>
          </p:cNvSpPr>
          <p:nvPr/>
        </p:nvSpPr>
        <p:spPr bwMode="auto">
          <a:xfrm>
            <a:off x="1045864" y="6262878"/>
            <a:ext cx="6979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1200" i="0" dirty="0">
                <a:latin typeface="Arial" pitchFamily="-112" charset="0"/>
              </a:rPr>
              <a:t>500 </a:t>
            </a:r>
            <a:r>
              <a:rPr lang="de-DE" sz="1200" i="0" dirty="0">
                <a:latin typeface="Arial"/>
                <a:cs typeface="Arial"/>
              </a:rPr>
              <a:t>nm</a:t>
            </a:r>
          </a:p>
        </p:txBody>
      </p:sp>
      <p:sp>
        <p:nvSpPr>
          <p:cNvPr id="243" name="Text Box 33"/>
          <p:cNvSpPr txBox="1">
            <a:spLocks noChangeArrowheads="1"/>
          </p:cNvSpPr>
          <p:nvPr/>
        </p:nvSpPr>
        <p:spPr bwMode="auto">
          <a:xfrm rot="16200000">
            <a:off x="1868260" y="5541631"/>
            <a:ext cx="7833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 i="0" dirty="0">
                <a:latin typeface="Arial"/>
                <a:cs typeface="Arial"/>
              </a:rPr>
              <a:t>IR</a:t>
            </a:r>
            <a:r>
              <a:rPr lang="de-DE" sz="1200" i="0" dirty="0" smtClean="0">
                <a:latin typeface="Arial"/>
                <a:cs typeface="Arial"/>
              </a:rPr>
              <a:t> </a:t>
            </a:r>
            <a:r>
              <a:rPr lang="de-DE" sz="1200" i="0" dirty="0" err="1" smtClean="0">
                <a:latin typeface="Arial"/>
                <a:cs typeface="Arial"/>
              </a:rPr>
              <a:t>signal</a:t>
            </a:r>
            <a:endParaRPr lang="de-DE" sz="1200" i="0" dirty="0">
              <a:latin typeface="Arial"/>
              <a:cs typeface="Arial"/>
            </a:endParaRPr>
          </a:p>
        </p:txBody>
      </p:sp>
      <p:pic>
        <p:nvPicPr>
          <p:cNvPr id="244" name="Picture 243" descr="snom_schem_1                                                   0023F0B7Andys HD                       C0173FB0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359" y="2132994"/>
            <a:ext cx="1697241" cy="14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823" y="5001507"/>
            <a:ext cx="2811786" cy="1316321"/>
          </a:xfrm>
          <a:prstGeom prst="rect">
            <a:avLst/>
          </a:prstGeom>
        </p:spPr>
      </p:pic>
      <p:sp>
        <p:nvSpPr>
          <p:cNvPr id="246" name="TextBox 245"/>
          <p:cNvSpPr txBox="1"/>
          <p:nvPr/>
        </p:nvSpPr>
        <p:spPr>
          <a:xfrm>
            <a:off x="228600" y="3907879"/>
            <a:ext cx="41560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0" u="sng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Nanoscale</a:t>
            </a:r>
            <a:r>
              <a:rPr lang="en-US" sz="1600" b="1" i="0" u="sng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(</a:t>
            </a:r>
            <a:r>
              <a:rPr lang="en-US" sz="1600" b="1" i="0" u="sng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bio)chemical</a:t>
            </a:r>
            <a:r>
              <a:rPr lang="en-US" sz="1600" b="1" i="0" u="sng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imaging</a:t>
            </a:r>
          </a:p>
          <a:p>
            <a:pPr algn="l"/>
            <a:r>
              <a:rPr lang="en-US" sz="1200" b="1" i="0" dirty="0" err="1" smtClean="0">
                <a:latin typeface="Arial"/>
                <a:cs typeface="Arial"/>
              </a:rPr>
              <a:t>Nano</a:t>
            </a:r>
            <a:r>
              <a:rPr lang="en-US" sz="1200" b="1" i="0" dirty="0" smtClean="0">
                <a:latin typeface="Arial"/>
                <a:cs typeface="Arial"/>
              </a:rPr>
              <a:t> </a:t>
            </a:r>
            <a:r>
              <a:rPr lang="en-US" sz="1200" b="1" i="0" dirty="0" err="1" smtClean="0">
                <a:latin typeface="Arial"/>
                <a:cs typeface="Arial"/>
              </a:rPr>
              <a:t>Lett</a:t>
            </a:r>
            <a:r>
              <a:rPr lang="en-US" sz="1200" b="1" i="0" dirty="0" smtClean="0">
                <a:latin typeface="Arial"/>
                <a:cs typeface="Arial"/>
              </a:rPr>
              <a:t>. </a:t>
            </a:r>
            <a:r>
              <a:rPr lang="en-US" sz="1200" i="0" dirty="0" smtClean="0">
                <a:latin typeface="Arial"/>
                <a:cs typeface="Arial"/>
              </a:rPr>
              <a:t>6, 1307 (2006)</a:t>
            </a:r>
          </a:p>
          <a:p>
            <a:pPr algn="l"/>
            <a:r>
              <a:rPr lang="en-US" sz="1200" b="1" i="0" dirty="0" err="1" smtClean="0">
                <a:latin typeface="Arial"/>
                <a:cs typeface="Arial"/>
              </a:rPr>
              <a:t>Nano</a:t>
            </a:r>
            <a:r>
              <a:rPr lang="en-US" sz="1200" b="1" i="0" dirty="0" smtClean="0">
                <a:latin typeface="Arial"/>
                <a:cs typeface="Arial"/>
              </a:rPr>
              <a:t> </a:t>
            </a:r>
            <a:r>
              <a:rPr lang="en-US" sz="1200" b="1" i="0" dirty="0" err="1" smtClean="0">
                <a:latin typeface="Arial"/>
                <a:cs typeface="Arial"/>
              </a:rPr>
              <a:t>Lett</a:t>
            </a:r>
            <a:r>
              <a:rPr lang="en-US" sz="1200" b="1" i="0" dirty="0" smtClean="0">
                <a:latin typeface="Arial"/>
                <a:cs typeface="Arial"/>
              </a:rPr>
              <a:t>. </a:t>
            </a:r>
            <a:r>
              <a:rPr lang="en-US" sz="1200" i="0" dirty="0" smtClean="0">
                <a:latin typeface="Arial"/>
                <a:cs typeface="Arial"/>
              </a:rPr>
              <a:t>12, 3973 (2012)</a:t>
            </a:r>
          </a:p>
          <a:p>
            <a:pPr algn="l"/>
            <a:r>
              <a:rPr lang="en-US" sz="1200" b="1" i="0" dirty="0" smtClean="0">
                <a:latin typeface="Arial"/>
                <a:cs typeface="Arial"/>
              </a:rPr>
              <a:t>Nature </a:t>
            </a:r>
            <a:r>
              <a:rPr lang="en-US" sz="1200" b="1" i="0" dirty="0" err="1" smtClean="0">
                <a:latin typeface="Arial"/>
                <a:cs typeface="Arial"/>
              </a:rPr>
              <a:t>Commun</a:t>
            </a:r>
            <a:r>
              <a:rPr lang="en-US" sz="1200" b="1" i="0" dirty="0">
                <a:latin typeface="Arial"/>
                <a:cs typeface="Arial"/>
              </a:rPr>
              <a:t>. </a:t>
            </a:r>
            <a:r>
              <a:rPr lang="en-US" sz="1200" i="0" dirty="0">
                <a:latin typeface="Arial"/>
                <a:cs typeface="Arial"/>
              </a:rPr>
              <a:t>4:2890 </a:t>
            </a:r>
            <a:r>
              <a:rPr lang="en-US" sz="1200" i="0" dirty="0" smtClean="0">
                <a:latin typeface="Arial"/>
                <a:cs typeface="Arial"/>
              </a:rPr>
              <a:t>(2013)</a:t>
            </a:r>
          </a:p>
          <a:p>
            <a:pPr algn="l"/>
            <a:r>
              <a:rPr lang="fr-FR" sz="1200" b="1" i="0" dirty="0" smtClean="0">
                <a:latin typeface="Arial"/>
                <a:cs typeface="Arial"/>
              </a:rPr>
              <a:t>Nature </a:t>
            </a:r>
            <a:r>
              <a:rPr lang="fr-FR" sz="1200" b="1" i="0" dirty="0">
                <a:latin typeface="Arial"/>
                <a:cs typeface="Arial"/>
              </a:rPr>
              <a:t>Commun. </a:t>
            </a:r>
            <a:r>
              <a:rPr lang="fr-FR" sz="1200" i="0" dirty="0">
                <a:latin typeface="Arial"/>
                <a:cs typeface="Arial"/>
              </a:rPr>
              <a:t>8:14402 </a:t>
            </a:r>
            <a:r>
              <a:rPr lang="fr-FR" sz="1200" i="0" dirty="0" smtClean="0">
                <a:latin typeface="Arial"/>
                <a:cs typeface="Arial"/>
              </a:rPr>
              <a:t>(</a:t>
            </a:r>
            <a:r>
              <a:rPr lang="fr-FR" sz="1200" i="0" dirty="0">
                <a:latin typeface="Arial"/>
                <a:cs typeface="Arial"/>
              </a:rPr>
              <a:t>2017)</a:t>
            </a:r>
            <a:endParaRPr lang="en-US" sz="1200" i="0" dirty="0" smtClean="0">
              <a:latin typeface="Arial"/>
              <a:cs typeface="Arial"/>
            </a:endParaRPr>
          </a:p>
          <a:p>
            <a:pPr algn="l"/>
            <a:endParaRPr lang="en-US" sz="1400" i="0" dirty="0" smtClean="0">
              <a:latin typeface="Arial"/>
              <a:cs typeface="Arial"/>
            </a:endParaRPr>
          </a:p>
        </p:txBody>
      </p:sp>
      <p:grpSp>
        <p:nvGrpSpPr>
          <p:cNvPr id="247" name="Group 246"/>
          <p:cNvGrpSpPr/>
          <p:nvPr/>
        </p:nvGrpSpPr>
        <p:grpSpPr>
          <a:xfrm>
            <a:off x="327918" y="2100924"/>
            <a:ext cx="2909554" cy="1378876"/>
            <a:chOff x="327918" y="2514600"/>
            <a:chExt cx="2748765" cy="1302676"/>
          </a:xfrm>
        </p:grpSpPr>
        <p:pic>
          <p:nvPicPr>
            <p:cNvPr id="24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18" y="2514600"/>
              <a:ext cx="1324083" cy="1300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516562"/>
              <a:ext cx="1324083" cy="1300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0" name="Oval 249"/>
            <p:cNvSpPr/>
            <p:nvPr/>
          </p:nvSpPr>
          <p:spPr>
            <a:xfrm>
              <a:off x="2298330" y="3197654"/>
              <a:ext cx="552150" cy="552150"/>
            </a:xfrm>
            <a:prstGeom prst="ellipse">
              <a:avLst/>
            </a:prstGeom>
            <a:noFill/>
            <a:ln w="952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914400" y="3200352"/>
              <a:ext cx="552150" cy="552150"/>
            </a:xfrm>
            <a:prstGeom prst="ellipse">
              <a:avLst/>
            </a:prstGeom>
            <a:noFill/>
            <a:ln w="952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Connector 251"/>
            <p:cNvCxnSpPr>
              <a:cxnSpLocks noChangeShapeType="1"/>
            </p:cNvCxnSpPr>
            <p:nvPr/>
          </p:nvCxnSpPr>
          <p:spPr bwMode="auto">
            <a:xfrm>
              <a:off x="474125" y="2609925"/>
              <a:ext cx="432000" cy="123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3" name="Text Box 18"/>
            <p:cNvSpPr txBox="1">
              <a:spLocks noChangeArrowheads="1"/>
            </p:cNvSpPr>
            <p:nvPr/>
          </p:nvSpPr>
          <p:spPr bwMode="auto">
            <a:xfrm>
              <a:off x="421585" y="2573061"/>
              <a:ext cx="53091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200" i="0" dirty="0">
                  <a:latin typeface="Arial"/>
                  <a:cs typeface="Arial"/>
                </a:rPr>
                <a:t>1 </a:t>
              </a:r>
              <a:r>
                <a:rPr lang="de-DE" sz="1200" i="0" dirty="0">
                  <a:latin typeface="Symbol" charset="2"/>
                  <a:cs typeface="Symbol" charset="2"/>
                </a:rPr>
                <a:t>m</a:t>
              </a:r>
              <a:r>
                <a:rPr lang="de-DE" sz="1200" i="0" dirty="0">
                  <a:latin typeface="Arial"/>
                  <a:cs typeface="Arial"/>
                </a:rPr>
                <a:t>m</a:t>
              </a:r>
            </a:p>
          </p:txBody>
        </p:sp>
      </p:grpSp>
      <p:cxnSp>
        <p:nvCxnSpPr>
          <p:cNvPr id="254" name="Straight Connector 253"/>
          <p:cNvCxnSpPr>
            <a:cxnSpLocks noChangeShapeType="1"/>
          </p:cNvCxnSpPr>
          <p:nvPr/>
        </p:nvCxnSpPr>
        <p:spPr bwMode="auto">
          <a:xfrm>
            <a:off x="7048500" y="6037957"/>
            <a:ext cx="648000" cy="123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" name="Text Box 18"/>
          <p:cNvSpPr txBox="1">
            <a:spLocks noChangeArrowheads="1"/>
          </p:cNvSpPr>
          <p:nvPr/>
        </p:nvSpPr>
        <p:spPr bwMode="auto">
          <a:xfrm>
            <a:off x="7089085" y="5987157"/>
            <a:ext cx="530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 i="0" dirty="0">
                <a:solidFill>
                  <a:schemeClr val="bg1"/>
                </a:solidFill>
                <a:latin typeface="Arial"/>
                <a:cs typeface="Arial"/>
              </a:rPr>
              <a:t>1 </a:t>
            </a:r>
            <a:r>
              <a:rPr lang="de-DE" sz="1200" i="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de-DE" sz="1200" i="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</a:p>
        </p:txBody>
      </p:sp>
      <p:grpSp>
        <p:nvGrpSpPr>
          <p:cNvPr id="256" name="Group 255"/>
          <p:cNvGrpSpPr/>
          <p:nvPr/>
        </p:nvGrpSpPr>
        <p:grpSpPr>
          <a:xfrm>
            <a:off x="7380312" y="2263427"/>
            <a:ext cx="1524000" cy="1390105"/>
            <a:chOff x="5395086" y="1905000"/>
            <a:chExt cx="3289654" cy="3000632"/>
          </a:xfrm>
        </p:grpSpPr>
        <p:pic>
          <p:nvPicPr>
            <p:cNvPr id="257" name="Picture 256" descr="2011-11-01_15-19-14_scan_wm01_O3-F-abs.dump.tiff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086" y="1905000"/>
              <a:ext cx="3063114" cy="3000632"/>
            </a:xfrm>
            <a:prstGeom prst="rect">
              <a:avLst/>
            </a:prstGeom>
          </p:spPr>
        </p:pic>
        <p:cxnSp>
          <p:nvCxnSpPr>
            <p:cNvPr id="258" name="Straight Connector 257"/>
            <p:cNvCxnSpPr/>
            <p:nvPr/>
          </p:nvCxnSpPr>
          <p:spPr>
            <a:xfrm>
              <a:off x="6072648" y="2085960"/>
              <a:ext cx="1451919" cy="2017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TextBox 258"/>
            <p:cNvSpPr txBox="1"/>
            <p:nvPr/>
          </p:nvSpPr>
          <p:spPr>
            <a:xfrm>
              <a:off x="6266236" y="2071844"/>
              <a:ext cx="1248007" cy="608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i="0" dirty="0">
                  <a:latin typeface="Arial"/>
                  <a:cs typeface="Arial"/>
                </a:rPr>
                <a:t>1</a:t>
              </a:r>
              <a:r>
                <a:rPr lang="sv-SE" sz="1200" i="0" dirty="0" smtClean="0">
                  <a:latin typeface="Arial"/>
                  <a:cs typeface="Arial"/>
                </a:rPr>
                <a:t> </a:t>
              </a:r>
              <a:r>
                <a:rPr lang="el-GR" sz="1200" i="0" dirty="0" smtClean="0">
                  <a:latin typeface="Arial"/>
                  <a:cs typeface="Arial"/>
                </a:rPr>
                <a:t>μ</a:t>
              </a:r>
              <a:r>
                <a:rPr lang="sv-SE" sz="1200" i="0" dirty="0" smtClean="0">
                  <a:latin typeface="Arial"/>
                  <a:cs typeface="Arial"/>
                </a:rPr>
                <a:t>m</a:t>
              </a:r>
              <a:endParaRPr lang="en-US" sz="1200" i="0" baseline="-25000" dirty="0">
                <a:latin typeface="Arial"/>
                <a:cs typeface="Arial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5741046" y="3392329"/>
              <a:ext cx="2230936" cy="59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i="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Graphene</a:t>
              </a:r>
              <a:endParaRPr lang="en-US" sz="1200" i="0" baseline="-25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7620001" y="3352800"/>
              <a:ext cx="1064739" cy="54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i="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SiC</a:t>
              </a:r>
              <a:endParaRPr lang="en-US" sz="1200" i="0" baseline="-25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3" name="Title 262"/>
          <p:cNvSpPr>
            <a:spLocks noGrp="1"/>
          </p:cNvSpPr>
          <p:nvPr>
            <p:ph type="title"/>
          </p:nvPr>
        </p:nvSpPr>
        <p:spPr>
          <a:xfrm>
            <a:off x="495300" y="209456"/>
            <a:ext cx="7866755" cy="914400"/>
          </a:xfrm>
        </p:spPr>
        <p:txBody>
          <a:bodyPr/>
          <a:lstStyle/>
          <a:p>
            <a:r>
              <a:rPr lang="en-US" sz="3200" dirty="0" smtClean="0"/>
              <a:t>IR/THz-</a:t>
            </a:r>
            <a:r>
              <a:rPr lang="en-US" sz="3200" dirty="0">
                <a:solidFill>
                  <a:srgbClr val="3973AC"/>
                </a:solidFill>
              </a:rPr>
              <a:t>SNOM has </a:t>
            </a:r>
            <a:r>
              <a:rPr lang="en-US" sz="3200" dirty="0"/>
              <a:t>wide application potential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021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no argia">
  <a:themeElements>
    <a:clrScheme name="nanoGUNE 4">
      <a:dk1>
        <a:sysClr val="windowText" lastClr="000000"/>
      </a:dk1>
      <a:lt1>
        <a:sysClr val="window" lastClr="FFFFFF"/>
      </a:lt1>
      <a:dk2>
        <a:srgbClr val="3B3B3B"/>
      </a:dk2>
      <a:lt2>
        <a:srgbClr val="565959"/>
      </a:lt2>
      <a:accent1>
        <a:srgbClr val="6699CC"/>
      </a:accent1>
      <a:accent2>
        <a:srgbClr val="4D4D4D"/>
      </a:accent2>
      <a:accent3>
        <a:srgbClr val="23FF07"/>
      </a:accent3>
      <a:accent4>
        <a:srgbClr val="F3D90A"/>
      </a:accent4>
      <a:accent5>
        <a:srgbClr val="319E25"/>
      </a:accent5>
      <a:accent6>
        <a:srgbClr val="9D2D3A"/>
      </a:accent6>
      <a:hlink>
        <a:srgbClr val="D91DC0"/>
      </a:hlink>
      <a:folHlink>
        <a:srgbClr val="D764D5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>
        <a:solidFill>
          <a:schemeClr val="accent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nano argia.potx</Template>
  <TotalTime>8879</TotalTime>
  <Words>1304</Words>
  <Application>Microsoft Macintosh PowerPoint</Application>
  <PresentationFormat>On-screen Show (4:3)</PresentationFormat>
  <Paragraphs>258</Paragraphs>
  <Slides>16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nano argia</vt:lpstr>
      <vt:lpstr>Graph</vt:lpstr>
      <vt:lpstr>Plasmon Enhanced Terahertz Electron Paramagnetic Resonance (PETER) </vt:lpstr>
      <vt:lpstr>San Sebastian, Basque Country</vt:lpstr>
      <vt:lpstr>PowerPoint Presentation</vt:lpstr>
      <vt:lpstr>CIC nanoGUNE</vt:lpstr>
      <vt:lpstr>Research Groups and Topics</vt:lpstr>
      <vt:lpstr>Nanooptics Group at nanoGUNE</vt:lpstr>
      <vt:lpstr>Scattering-type scanning near-field optical microscopy  (s-SNOM) allows for nanoscale optical imaging </vt:lpstr>
      <vt:lpstr>IR/THz s-SNOM can map materials and  free-carriers with nanoscale resolution</vt:lpstr>
      <vt:lpstr>IR/THz-SNOM has wide application potential </vt:lpstr>
      <vt:lpstr>We develop more efficient THz near-field probes </vt:lpstr>
      <vt:lpstr>All-electric THz nanoscopy</vt:lpstr>
      <vt:lpstr>PowerPoint Presentation</vt:lpstr>
      <vt:lpstr>PETER –  Research and development done at nanoGUNE</vt:lpstr>
      <vt:lpstr>First magnetic near-field probe designs</vt:lpstr>
      <vt:lpstr>Test sample – planar Diablo antenna</vt:lpstr>
      <vt:lpstr>First magnetic near-field probe fabrication tests</vt:lpstr>
    </vt:vector>
  </TitlesOfParts>
  <Manager/>
  <Company>ADOS-Network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nanoGUNE</dc:creator>
  <cp:keywords/>
  <dc:description/>
  <cp:lastModifiedBy>Rainer</cp:lastModifiedBy>
  <cp:revision>648</cp:revision>
  <cp:lastPrinted>2017-03-31T15:46:03Z</cp:lastPrinted>
  <dcterms:created xsi:type="dcterms:W3CDTF">2013-03-13T09:50:21Z</dcterms:created>
  <dcterms:modified xsi:type="dcterms:W3CDTF">2018-01-29T12:17:05Z</dcterms:modified>
  <cp:category/>
</cp:coreProperties>
</file>