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8" r:id="rId3"/>
    <p:sldId id="257" r:id="rId4"/>
    <p:sldId id="259" r:id="rId5"/>
    <p:sldId id="260" r:id="rId6"/>
    <p:sldId id="261" r:id="rId7"/>
    <p:sldId id="264" r:id="rId8"/>
    <p:sldId id="262" r:id="rId9"/>
    <p:sldId id="265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6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87575-3C07-49AE-BC01-BB58CB92607E}" type="datetimeFigureOut">
              <a:rPr lang="cs-CZ" smtClean="0"/>
              <a:t>29.01.2018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87310-9FA7-4FD8-A3FF-FC4E461A3B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007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87310-9FA7-4FD8-A3FF-FC4E461A3BFD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3565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14FF5-722A-43E7-B4AD-549C5E951453}" type="datetimeFigureOut">
              <a:rPr lang="cs-CZ" smtClean="0"/>
              <a:t>29.01.2018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F166-37D2-4436-BB1D-7EE6606D70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5469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14FF5-722A-43E7-B4AD-549C5E951453}" type="datetimeFigureOut">
              <a:rPr lang="cs-CZ" smtClean="0"/>
              <a:t>29.01.2018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F166-37D2-4436-BB1D-7EE6606D70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4832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14FF5-722A-43E7-B4AD-549C5E951453}" type="datetimeFigureOut">
              <a:rPr lang="cs-CZ" smtClean="0"/>
              <a:t>29.01.2018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F166-37D2-4436-BB1D-7EE6606D70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747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14FF5-722A-43E7-B4AD-549C5E951453}" type="datetimeFigureOut">
              <a:rPr lang="cs-CZ" smtClean="0"/>
              <a:t>29.01.2018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F166-37D2-4436-BB1D-7EE6606D70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9914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14FF5-722A-43E7-B4AD-549C5E951453}" type="datetimeFigureOut">
              <a:rPr lang="cs-CZ" smtClean="0"/>
              <a:t>29.01.2018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F166-37D2-4436-BB1D-7EE6606D70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38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14FF5-722A-43E7-B4AD-549C5E951453}" type="datetimeFigureOut">
              <a:rPr lang="cs-CZ" smtClean="0"/>
              <a:t>29.01.2018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F166-37D2-4436-BB1D-7EE6606D70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0540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14FF5-722A-43E7-B4AD-549C5E951453}" type="datetimeFigureOut">
              <a:rPr lang="cs-CZ" smtClean="0"/>
              <a:t>29.01.2018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F166-37D2-4436-BB1D-7EE6606D70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0721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14FF5-722A-43E7-B4AD-549C5E951453}" type="datetimeFigureOut">
              <a:rPr lang="cs-CZ" smtClean="0"/>
              <a:t>29.01.2018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F166-37D2-4436-BB1D-7EE6606D70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6077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14FF5-722A-43E7-B4AD-549C5E951453}" type="datetimeFigureOut">
              <a:rPr lang="cs-CZ" smtClean="0"/>
              <a:t>29.01.2018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F166-37D2-4436-BB1D-7EE6606D70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320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14FF5-722A-43E7-B4AD-549C5E951453}" type="datetimeFigureOut">
              <a:rPr lang="cs-CZ" smtClean="0"/>
              <a:t>29.01.2018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F166-37D2-4436-BB1D-7EE6606D70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9705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14FF5-722A-43E7-B4AD-549C5E951453}" type="datetimeFigureOut">
              <a:rPr lang="cs-CZ" smtClean="0"/>
              <a:t>29.01.2018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F166-37D2-4436-BB1D-7EE6606D70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997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14FF5-722A-43E7-B4AD-549C5E951453}" type="datetimeFigureOut">
              <a:rPr lang="cs-CZ" smtClean="0"/>
              <a:t>29.01.2018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BF166-37D2-4436-BB1D-7EE6606D70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2015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peter-instruments.eu/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04537" y="1470422"/>
            <a:ext cx="8211552" cy="1790700"/>
          </a:xfrm>
        </p:spPr>
        <p:txBody>
          <a:bodyPr>
            <a:normAutofit/>
          </a:bodyPr>
          <a:lstStyle/>
          <a:p>
            <a:r>
              <a:rPr lang="en-US" sz="4950" b="1" cap="small" spc="500" dirty="0">
                <a:solidFill>
                  <a:schemeClr val="bg1"/>
                </a:solidFill>
              </a:rPr>
              <a:t>Legal and financial aspects </a:t>
            </a:r>
            <a:r>
              <a:rPr lang="en-US" sz="4950" b="1" cap="small" spc="375" dirty="0">
                <a:solidFill>
                  <a:schemeClr val="bg1"/>
                </a:solidFill>
              </a:rPr>
              <a:t>of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40732" y="5309373"/>
            <a:ext cx="6858000" cy="372540"/>
          </a:xfrm>
        </p:spPr>
        <p:txBody>
          <a:bodyPr>
            <a:normAutofit lnSpcReduction="10000"/>
          </a:bodyPr>
          <a:lstStyle/>
          <a:p>
            <a:r>
              <a:rPr lang="cs-CZ" sz="2100" b="1" dirty="0">
                <a:solidFill>
                  <a:schemeClr val="bg1"/>
                </a:solidFill>
              </a:rPr>
              <a:t>PETER #767227</a:t>
            </a:r>
          </a:p>
        </p:txBody>
      </p:sp>
    </p:spTree>
    <p:extLst>
      <p:ext uri="{BB962C8B-B14F-4D97-AF65-F5344CB8AC3E}">
        <p14:creationId xmlns:p14="http://schemas.microsoft.com/office/powerpoint/2010/main" val="3728671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72503" y="328988"/>
            <a:ext cx="7886700" cy="502193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 smtClean="0">
                <a:solidFill>
                  <a:schemeClr val="bg1"/>
                </a:solidFill>
              </a:rPr>
              <a:t>Visual Identity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33664" y="1082842"/>
            <a:ext cx="612834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Project Logo</a:t>
            </a:r>
            <a:endParaRPr lang="cs-CZ" b="1" dirty="0" smtClean="0"/>
          </a:p>
          <a:p>
            <a:endParaRPr lang="cs-CZ" b="1" dirty="0"/>
          </a:p>
          <a:p>
            <a:endParaRPr lang="en-US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Project website – </a:t>
            </a:r>
            <a:r>
              <a:rPr lang="en-US" dirty="0" smtClean="0">
                <a:hlinkClick r:id="rId2"/>
              </a:rPr>
              <a:t>www.peter-instruments.eu</a:t>
            </a:r>
            <a:r>
              <a:rPr lang="en-U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Dissemination Materials – poster, flyers, brochure</a:t>
            </a:r>
            <a:r>
              <a:rPr lang="cs-CZ" dirty="0" smtClean="0"/>
              <a:t>, </a:t>
            </a:r>
            <a:r>
              <a:rPr lang="en-US" dirty="0" smtClean="0"/>
              <a:t>video</a:t>
            </a:r>
            <a:r>
              <a:rPr lang="cs-CZ" dirty="0" smtClean="0"/>
              <a:t> </a:t>
            </a:r>
            <a:r>
              <a:rPr lang="en-US" dirty="0" smtClean="0"/>
              <a:t>clip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Report templates, presentation templates</a:t>
            </a: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9450" y="1422233"/>
            <a:ext cx="2892592" cy="2097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07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72503" y="328988"/>
            <a:ext cx="7886700" cy="502193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 smtClean="0">
                <a:solidFill>
                  <a:schemeClr val="bg1"/>
                </a:solidFill>
              </a:rPr>
              <a:t>Gantt Chart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69051"/>
            <a:ext cx="8378190" cy="2194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32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72503" y="328988"/>
            <a:ext cx="7886700" cy="502193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>
                <a:solidFill>
                  <a:schemeClr val="bg1"/>
                </a:solidFill>
              </a:rPr>
              <a:t>W</a:t>
            </a:r>
            <a:r>
              <a:rPr lang="en-US" dirty="0" smtClean="0">
                <a:solidFill>
                  <a:schemeClr val="bg1"/>
                </a:solidFill>
              </a:rPr>
              <a:t>ork Plan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Obrázek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311" y="1600200"/>
            <a:ext cx="6580822" cy="354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75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28650" y="248780"/>
            <a:ext cx="7886700" cy="514224"/>
          </a:xfrm>
          <a:prstGeom prst="rect">
            <a:avLst/>
          </a:prstGeom>
          <a:solidFill>
            <a:srgbClr val="0070C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300" dirty="0">
                <a:solidFill>
                  <a:schemeClr val="bg1"/>
                </a:solidFill>
              </a:rPr>
              <a:t>H2020 </a:t>
            </a:r>
            <a:r>
              <a:rPr lang="en-US" sz="3300" dirty="0" smtClean="0">
                <a:solidFill>
                  <a:schemeClr val="bg1"/>
                </a:solidFill>
              </a:rPr>
              <a:t>specifics</a:t>
            </a:r>
            <a:endParaRPr lang="en-US" sz="3300" dirty="0">
              <a:solidFill>
                <a:schemeClr val="bg1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628650" y="1155032"/>
            <a:ext cx="7886700" cy="5173579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Time recording system of both personnel and equipment</a:t>
            </a:r>
          </a:p>
          <a:p>
            <a:pPr lvl="1"/>
            <a:r>
              <a:rPr lang="en-US" b="1" dirty="0" smtClean="0"/>
              <a:t>Personnel timesheets</a:t>
            </a:r>
          </a:p>
          <a:p>
            <a:pPr lvl="1"/>
            <a:r>
              <a:rPr lang="en-US" dirty="0" smtClean="0"/>
              <a:t>Depreciation timesheets (instrument logs)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Flat-rate of 25 % for </a:t>
            </a:r>
            <a:r>
              <a:rPr lang="en-US" b="1" dirty="0" smtClean="0"/>
              <a:t>indirect costs </a:t>
            </a:r>
            <a:r>
              <a:rPr lang="cs-CZ" b="1" dirty="0" smtClean="0"/>
              <a:t>(!!! 25 % </a:t>
            </a:r>
            <a:r>
              <a:rPr lang="en-US" b="1" dirty="0" smtClean="0"/>
              <a:t>of actually incurred direct costs</a:t>
            </a:r>
            <a:r>
              <a:rPr lang="cs-CZ" b="1" dirty="0" smtClean="0"/>
              <a:t>!)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/>
              <a:t>Keeping of all records and receipts related to the implementation and costs eligibility for </a:t>
            </a:r>
            <a:r>
              <a:rPr lang="en-US" b="1" dirty="0" smtClean="0"/>
              <a:t>five years </a:t>
            </a:r>
            <a:r>
              <a:rPr lang="en-US" dirty="0" smtClean="0"/>
              <a:t>after the payment of the balance</a:t>
            </a:r>
          </a:p>
          <a:p>
            <a:endParaRPr lang="en-US" dirty="0" smtClean="0"/>
          </a:p>
          <a:p>
            <a:r>
              <a:rPr lang="en-US" u="sng" dirty="0" smtClean="0"/>
              <a:t>Certificates on the Financial Statement </a:t>
            </a:r>
            <a:r>
              <a:rPr lang="en-US" dirty="0" smtClean="0"/>
              <a:t>– each beneficiary; </a:t>
            </a:r>
            <a:r>
              <a:rPr lang="en-US" b="1" dirty="0" smtClean="0"/>
              <a:t>final financial report</a:t>
            </a:r>
            <a:r>
              <a:rPr lang="en-US" dirty="0" smtClean="0"/>
              <a:t>; external auditor</a:t>
            </a:r>
            <a:r>
              <a:rPr lang="cs-CZ" dirty="0" smtClean="0"/>
              <a:t> </a:t>
            </a:r>
            <a:r>
              <a:rPr lang="en-US" dirty="0" smtClean="0"/>
              <a:t>or Public Officer; template: Annex 5 of the GA</a:t>
            </a:r>
          </a:p>
          <a:p>
            <a:endParaRPr lang="en-US" dirty="0" smtClean="0"/>
          </a:p>
          <a:p>
            <a:r>
              <a:rPr lang="en-US" dirty="0" smtClean="0"/>
              <a:t>Payment of balance: 60 days after the end of project for the final report; then 90 days for the EC to transfer the money</a:t>
            </a:r>
          </a:p>
          <a:p>
            <a:endParaRPr lang="en-US" dirty="0" smtClean="0"/>
          </a:p>
          <a:p>
            <a:r>
              <a:rPr lang="en-US" dirty="0" smtClean="0"/>
              <a:t>Budget transfer between categories and beneficiaries doesn‘t require an amendment, however, if the change means a redistribution of Tasks (see </a:t>
            </a:r>
            <a:r>
              <a:rPr lang="en-US" dirty="0" err="1" smtClean="0"/>
              <a:t>DoA</a:t>
            </a:r>
            <a:r>
              <a:rPr lang="en-US" dirty="0" smtClean="0"/>
              <a:t>), then amendment is needed (in special cases, a pre-approval by the PO suffices)</a:t>
            </a:r>
            <a:endParaRPr lang="cs-CZ" dirty="0" smtClean="0"/>
          </a:p>
          <a:p>
            <a:endParaRPr lang="cs-CZ" dirty="0"/>
          </a:p>
          <a:p>
            <a:r>
              <a:rPr lang="en-US" dirty="0" smtClean="0"/>
              <a:t>If you don‘t spend the whole grant amount, you can apply for a project time extension</a:t>
            </a:r>
            <a:r>
              <a:rPr lang="cs-CZ" dirty="0" smtClean="0"/>
              <a:t> to </a:t>
            </a:r>
            <a:r>
              <a:rPr lang="en-US" dirty="0" smtClean="0"/>
              <a:t>organize a dissemination event</a:t>
            </a:r>
            <a:r>
              <a:rPr lang="cs-CZ" dirty="0" smtClean="0"/>
              <a:t>.</a:t>
            </a:r>
            <a:endParaRPr lang="en-US" dirty="0" smtClean="0"/>
          </a:p>
          <a:p>
            <a:endParaRPr lang="en-US" b="1" dirty="0" smtClean="0"/>
          </a:p>
          <a:p>
            <a:endParaRPr lang="cs-CZ" b="1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0249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2" y="364645"/>
            <a:ext cx="7886700" cy="610478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Eligible expenditures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Zástupný symbol pro text 6"/>
          <p:cNvSpPr>
            <a:spLocks noGrp="1"/>
          </p:cNvSpPr>
          <p:nvPr>
            <p:ph type="body" idx="1"/>
          </p:nvPr>
        </p:nvSpPr>
        <p:spPr>
          <a:xfrm>
            <a:off x="629842" y="1338060"/>
            <a:ext cx="3868340" cy="35079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What EU says: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565673" y="1895620"/>
            <a:ext cx="3868340" cy="3684588"/>
          </a:xfrm>
        </p:spPr>
        <p:txBody>
          <a:bodyPr>
            <a:normAutofit/>
          </a:bodyPr>
          <a:lstStyle/>
          <a:p>
            <a:pPr>
              <a:spcAft>
                <a:spcPts val="450"/>
              </a:spcAft>
              <a:buFontTx/>
              <a:buChar char="-"/>
            </a:pPr>
            <a:r>
              <a:rPr lang="en-US" sz="1350" dirty="0"/>
              <a:t>actually incurred by the beneficiary</a:t>
            </a:r>
          </a:p>
          <a:p>
            <a:pPr>
              <a:spcAft>
                <a:spcPts val="450"/>
              </a:spcAft>
              <a:buFontTx/>
              <a:buChar char="-"/>
            </a:pPr>
            <a:r>
              <a:rPr lang="en-US" sz="1350" dirty="0"/>
              <a:t>incurred during project period (1 exception</a:t>
            </a:r>
            <a:r>
              <a:rPr lang="cs-CZ" sz="1350" dirty="0"/>
              <a:t>*</a:t>
            </a:r>
            <a:r>
              <a:rPr lang="en-US" sz="1350" dirty="0" smtClean="0"/>
              <a:t>)</a:t>
            </a:r>
            <a:endParaRPr lang="cs-CZ" sz="1350" dirty="0" smtClean="0"/>
          </a:p>
          <a:p>
            <a:pPr marL="0" indent="0">
              <a:spcBef>
                <a:spcPts val="0"/>
              </a:spcBef>
              <a:buNone/>
            </a:pPr>
            <a:endParaRPr lang="cs-CZ" sz="1350" dirty="0"/>
          </a:p>
          <a:p>
            <a:pPr>
              <a:spcAft>
                <a:spcPts val="450"/>
              </a:spcAft>
              <a:buFontTx/>
              <a:buChar char="-"/>
            </a:pPr>
            <a:r>
              <a:rPr lang="en-US" sz="1350" dirty="0"/>
              <a:t>indicated in the Annex 2 of GA</a:t>
            </a:r>
          </a:p>
          <a:p>
            <a:pPr>
              <a:spcAft>
                <a:spcPts val="450"/>
              </a:spcAft>
              <a:buFontTx/>
              <a:buChar char="-"/>
            </a:pPr>
            <a:r>
              <a:rPr lang="en-US" sz="1350" dirty="0"/>
              <a:t>described in Annex 1 of GA</a:t>
            </a:r>
          </a:p>
          <a:p>
            <a:pPr>
              <a:spcAft>
                <a:spcPts val="450"/>
              </a:spcAft>
              <a:buFontTx/>
              <a:buChar char="-"/>
            </a:pPr>
            <a:r>
              <a:rPr lang="en-US" sz="1350" dirty="0"/>
              <a:t>identifiable and verifiable</a:t>
            </a:r>
          </a:p>
          <a:p>
            <a:pPr>
              <a:spcAft>
                <a:spcPts val="450"/>
              </a:spcAft>
              <a:buFontTx/>
              <a:buChar char="-"/>
            </a:pPr>
            <a:r>
              <a:rPr lang="en-US" sz="1350" dirty="0"/>
              <a:t>compliant with national law on taxes and social security</a:t>
            </a:r>
          </a:p>
          <a:p>
            <a:pPr>
              <a:spcAft>
                <a:spcPts val="450"/>
              </a:spcAft>
              <a:buFontTx/>
              <a:buChar char="-"/>
            </a:pPr>
            <a:r>
              <a:rPr lang="en-US" sz="1350" dirty="0"/>
              <a:t>compliant with the principle of efficiency and economy</a:t>
            </a:r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3"/>
          </p:nvPr>
        </p:nvSpPr>
        <p:spPr>
          <a:xfrm>
            <a:off x="4629151" y="1344076"/>
            <a:ext cx="3887391" cy="34478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What EU means</a:t>
            </a:r>
            <a:r>
              <a:rPr lang="cs-CZ" dirty="0" smtClean="0">
                <a:solidFill>
                  <a:srgbClr val="0070C0"/>
                </a:solidFill>
              </a:rPr>
              <a:t>: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4"/>
          </p:nvPr>
        </p:nvSpPr>
        <p:spPr>
          <a:xfrm>
            <a:off x="4629151" y="1831452"/>
            <a:ext cx="3887391" cy="2763441"/>
          </a:xfrm>
        </p:spPr>
        <p:txBody>
          <a:bodyPr>
            <a:noAutofit/>
          </a:bodyPr>
          <a:lstStyle/>
          <a:p>
            <a:pPr indent="-1890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en-US" sz="1350" dirty="0"/>
              <a:t>Invoices addressed to the institution</a:t>
            </a:r>
            <a:r>
              <a:rPr lang="cs-CZ" sz="1350" dirty="0"/>
              <a:t>.</a:t>
            </a:r>
            <a:endParaRPr lang="en-US" sz="1350" dirty="0"/>
          </a:p>
          <a:p>
            <a:pPr indent="-189000">
              <a:lnSpc>
                <a:spcPct val="100000"/>
              </a:lnSpc>
              <a:buFontTx/>
              <a:buChar char="-"/>
            </a:pPr>
            <a:r>
              <a:rPr lang="en-US" sz="1350" dirty="0"/>
              <a:t>Date on the invoice must fall within project duration</a:t>
            </a:r>
            <a:r>
              <a:rPr lang="cs-CZ" sz="1350" dirty="0"/>
              <a:t>.</a:t>
            </a:r>
            <a:endParaRPr lang="en-US" sz="1350" dirty="0"/>
          </a:p>
          <a:p>
            <a:pPr indent="-189000">
              <a:lnSpc>
                <a:spcPct val="100000"/>
              </a:lnSpc>
              <a:buFontTx/>
              <a:buChar char="-"/>
            </a:pPr>
            <a:r>
              <a:rPr lang="en-US" sz="1350" dirty="0"/>
              <a:t>If not, an </a:t>
            </a:r>
            <a:r>
              <a:rPr lang="en-US" sz="1350" b="1" dirty="0"/>
              <a:t>amendment</a:t>
            </a:r>
            <a:r>
              <a:rPr lang="en-US" sz="1350" dirty="0"/>
              <a:t> must be made</a:t>
            </a:r>
            <a:r>
              <a:rPr lang="cs-CZ" sz="1350" dirty="0"/>
              <a:t>.</a:t>
            </a:r>
            <a:endParaRPr lang="en-US" sz="1350" dirty="0"/>
          </a:p>
          <a:p>
            <a:pPr indent="-1890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en-US" sz="1350" dirty="0"/>
              <a:t>ditto</a:t>
            </a:r>
          </a:p>
          <a:p>
            <a:pPr indent="-1890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en-US" sz="1350" dirty="0"/>
              <a:t>Keep </a:t>
            </a:r>
            <a:r>
              <a:rPr lang="en-US" sz="1350" b="1" dirty="0" smtClean="0"/>
              <a:t>all</a:t>
            </a:r>
            <a:r>
              <a:rPr lang="en-US" sz="1350" dirty="0" smtClean="0"/>
              <a:t> the</a:t>
            </a:r>
            <a:r>
              <a:rPr lang="cs-CZ" sz="1350" dirty="0" smtClean="0"/>
              <a:t> </a:t>
            </a:r>
            <a:r>
              <a:rPr lang="en-US" sz="1350" dirty="0" smtClean="0"/>
              <a:t>invoices</a:t>
            </a:r>
            <a:r>
              <a:rPr lang="en-US" sz="1350" dirty="0"/>
              <a:t>, pay slips, </a:t>
            </a:r>
            <a:r>
              <a:rPr lang="en-US" sz="1350" dirty="0" smtClean="0"/>
              <a:t>receipts </a:t>
            </a:r>
            <a:r>
              <a:rPr lang="en-US" sz="1350" dirty="0"/>
              <a:t>etc.</a:t>
            </a:r>
          </a:p>
          <a:p>
            <a:pPr indent="-189000">
              <a:lnSpc>
                <a:spcPct val="100000"/>
              </a:lnSpc>
              <a:buFontTx/>
              <a:buChar char="-"/>
            </a:pPr>
            <a:r>
              <a:rPr lang="en-US" sz="1350" dirty="0"/>
              <a:t>VAT is eligible if non-refundable</a:t>
            </a:r>
            <a:r>
              <a:rPr lang="cs-CZ" sz="1350" dirty="0" smtClean="0"/>
              <a:t>. </a:t>
            </a:r>
            <a:r>
              <a:rPr lang="en-US" sz="1350" dirty="0" smtClean="0"/>
              <a:t>Benefits are eligible if available to all employees.</a:t>
            </a:r>
          </a:p>
          <a:p>
            <a:pPr indent="-189000">
              <a:lnSpc>
                <a:spcPct val="100000"/>
              </a:lnSpc>
              <a:buFontTx/>
              <a:buChar char="-"/>
            </a:pPr>
            <a:r>
              <a:rPr lang="en-US" sz="1350" dirty="0" smtClean="0"/>
              <a:t>In </a:t>
            </a:r>
            <a:r>
              <a:rPr lang="en-US" sz="1350" dirty="0"/>
              <a:t>tenders, go with „best value for money“ principle, and try to avoid conflict of interest at all costs</a:t>
            </a:r>
            <a:r>
              <a:rPr lang="cs-CZ" sz="1350" dirty="0"/>
              <a:t>.</a:t>
            </a:r>
            <a:endParaRPr lang="en-US" sz="1350" dirty="0"/>
          </a:p>
          <a:p>
            <a:pPr marL="0" indent="0">
              <a:buNone/>
            </a:pPr>
            <a:endParaRPr lang="cs-CZ" sz="105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5801" y="5580208"/>
            <a:ext cx="535672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350" dirty="0"/>
              <a:t>*) </a:t>
            </a:r>
            <a:r>
              <a:rPr lang="en-US" sz="1350" dirty="0"/>
              <a:t>costs of preparing the final financial report after the end of the project </a:t>
            </a:r>
          </a:p>
        </p:txBody>
      </p:sp>
    </p:spTree>
    <p:extLst>
      <p:ext uri="{BB962C8B-B14F-4D97-AF65-F5344CB8AC3E}">
        <p14:creationId xmlns:p14="http://schemas.microsoft.com/office/powerpoint/2010/main" val="1232503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572503" y="328988"/>
            <a:ext cx="7886700" cy="50219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Time Recording for the Action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72503" y="1411704"/>
            <a:ext cx="324576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Minimum requirements: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Title and number of the 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Beneficiary‘s full 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Full name, signature and date of the signature of the employee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Daily record </a:t>
            </a:r>
            <a:r>
              <a:rPr lang="en-US" dirty="0" smtClean="0"/>
              <a:t>of the hours worked for the 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Supervisors full name and signature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Description of work with reference to the WP and Tasks </a:t>
            </a:r>
            <a:r>
              <a:rPr lang="en-US" dirty="0" smtClean="0"/>
              <a:t>(in Annex 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algn="just"/>
            <a:r>
              <a:rPr lang="en-US" dirty="0" smtClean="0"/>
              <a:t>Information </a:t>
            </a:r>
            <a:r>
              <a:rPr lang="en-US" b="1" dirty="0" smtClean="0"/>
              <a:t>must match </a:t>
            </a:r>
            <a:r>
              <a:rPr lang="en-US" dirty="0" smtClean="0"/>
              <a:t>records of annual leave, sick leave and work related travels – cross</a:t>
            </a:r>
            <a:r>
              <a:rPr lang="cs-CZ" dirty="0" smtClean="0"/>
              <a:t>-</a:t>
            </a:r>
            <a:r>
              <a:rPr lang="en-US" dirty="0" smtClean="0"/>
              <a:t>check with the HR department</a:t>
            </a:r>
            <a:endParaRPr lang="en-US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8272" y="1227221"/>
            <a:ext cx="5077280" cy="3651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901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 txBox="1">
            <a:spLocks/>
          </p:cNvSpPr>
          <p:nvPr/>
        </p:nvSpPr>
        <p:spPr>
          <a:xfrm>
            <a:off x="572503" y="328988"/>
            <a:ext cx="7886700" cy="502193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 smtClean="0">
                <a:solidFill>
                  <a:schemeClr val="bg1"/>
                </a:solidFill>
              </a:rPr>
              <a:t>Upcoming Deliverables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540577"/>
              </p:ext>
            </p:extLst>
          </p:nvPr>
        </p:nvGraphicFramePr>
        <p:xfrm>
          <a:off x="572505" y="1155031"/>
          <a:ext cx="7886699" cy="4889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9516">
                  <a:extLst>
                    <a:ext uri="{9D8B030D-6E8A-4147-A177-3AD203B41FA5}">
                      <a16:colId xmlns:a16="http://schemas.microsoft.com/office/drawing/2014/main" xmlns="" val="1497236360"/>
                    </a:ext>
                  </a:extLst>
                </a:gridCol>
                <a:gridCol w="3553326">
                  <a:extLst>
                    <a:ext uri="{9D8B030D-6E8A-4147-A177-3AD203B41FA5}">
                      <a16:colId xmlns:a16="http://schemas.microsoft.com/office/drawing/2014/main" xmlns="" val="3696545917"/>
                    </a:ext>
                  </a:extLst>
                </a:gridCol>
                <a:gridCol w="1323474">
                  <a:extLst>
                    <a:ext uri="{9D8B030D-6E8A-4147-A177-3AD203B41FA5}">
                      <a16:colId xmlns:a16="http://schemas.microsoft.com/office/drawing/2014/main" xmlns="" val="2001283105"/>
                    </a:ext>
                  </a:extLst>
                </a:gridCol>
                <a:gridCol w="898358">
                  <a:extLst>
                    <a:ext uri="{9D8B030D-6E8A-4147-A177-3AD203B41FA5}">
                      <a16:colId xmlns:a16="http://schemas.microsoft.com/office/drawing/2014/main" xmlns="" val="4212748051"/>
                    </a:ext>
                  </a:extLst>
                </a:gridCol>
                <a:gridCol w="1152025">
                  <a:extLst>
                    <a:ext uri="{9D8B030D-6E8A-4147-A177-3AD203B41FA5}">
                      <a16:colId xmlns:a16="http://schemas.microsoft.com/office/drawing/2014/main" xmlns="" val="330468117"/>
                    </a:ext>
                  </a:extLst>
                </a:gridCol>
              </a:tblGrid>
              <a:tr h="393032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Number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Title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Beneficiary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Nature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Due Date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44916655"/>
                  </a:ext>
                </a:extLst>
              </a:tr>
              <a:tr h="749396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D3.1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Project website, visual identity, and social media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BUT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public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2 (Feb)</a:t>
                      </a:r>
                      <a:endParaRPr lang="en-US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183235083"/>
                  </a:ext>
                </a:extLst>
              </a:tr>
              <a:tr h="749396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D3.2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Initial Quality Management Plan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BUT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public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3 (Mar)</a:t>
                      </a:r>
                      <a:endParaRPr lang="en-US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119136058"/>
                  </a:ext>
                </a:extLst>
              </a:tr>
              <a:tr h="749396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D3.3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Interim CDE Plan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BUT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public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4 (Apr)</a:t>
                      </a:r>
                      <a:endParaRPr lang="en-US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994403343"/>
                  </a:ext>
                </a:extLst>
              </a:tr>
              <a:tr h="749396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D3.4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Data Management Plan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BUT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public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6 (Jun)</a:t>
                      </a:r>
                      <a:endParaRPr lang="en-US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77482597"/>
                  </a:ext>
                </a:extLst>
              </a:tr>
              <a:tr h="749396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D1.1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Concept of PS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NGU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public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6 (Jun)</a:t>
                      </a:r>
                      <a:endParaRPr lang="en-US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827850591"/>
                  </a:ext>
                </a:extLst>
              </a:tr>
              <a:tr h="749396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D2.1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Specifications of PE EPR microscope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USTUTT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public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6 (Jun)</a:t>
                      </a:r>
                      <a:endParaRPr lang="en-US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74728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0199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72503" y="328988"/>
            <a:ext cx="7886700" cy="502193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 smtClean="0">
                <a:solidFill>
                  <a:schemeClr val="bg1"/>
                </a:solidFill>
              </a:rPr>
              <a:t>Quality Management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45958" y="1363579"/>
            <a:ext cx="610795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Summary of milestones and deliverables (WHAT and WHEN)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Project organization structure</a:t>
            </a:r>
            <a:r>
              <a:rPr lang="cs-CZ" dirty="0" smtClean="0"/>
              <a:t> (</a:t>
            </a:r>
            <a:r>
              <a:rPr lang="en-US" dirty="0" smtClean="0"/>
              <a:t>WHO</a:t>
            </a:r>
            <a:r>
              <a:rPr lang="cs-CZ" dirty="0" smtClean="0"/>
              <a:t>)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Steering Committee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Work Package Leaders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Project Management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Responsibilities (WHO and WHAT)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Project Process Control</a:t>
            </a:r>
            <a:r>
              <a:rPr lang="cs-CZ" dirty="0" smtClean="0"/>
              <a:t> </a:t>
            </a:r>
            <a:r>
              <a:rPr lang="en-US" dirty="0" smtClean="0"/>
              <a:t>(WHO and WHEN</a:t>
            </a:r>
            <a:r>
              <a:rPr lang="cs-CZ" dirty="0" smtClean="0"/>
              <a:t>)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Work progress monitoring – schedule of meetings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Budget monitoring – approval of expenditures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Quality Assessment – review workflow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Risk management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Standards and protocols – definition (templates)</a:t>
            </a:r>
            <a:r>
              <a:rPr lang="cs-CZ" dirty="0" smtClean="0"/>
              <a:t> </a:t>
            </a:r>
            <a:r>
              <a:rPr lang="en-US" dirty="0" smtClean="0"/>
              <a:t>(HOW)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914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72503" y="328988"/>
            <a:ext cx="7886700" cy="502193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dirty="0" smtClean="0">
                <a:solidFill>
                  <a:schemeClr val="bg1"/>
                </a:solidFill>
              </a:rPr>
              <a:t>CDE </a:t>
            </a:r>
            <a:r>
              <a:rPr lang="en-US" dirty="0" smtClean="0">
                <a:solidFill>
                  <a:schemeClr val="bg1"/>
                </a:solidFill>
              </a:rPr>
              <a:t>Plan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45958" y="1363579"/>
            <a:ext cx="643342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Protocols on internal project communication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Mailing list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Doodle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Google disc / Dropbox / Office 365 online (BUT servers</a:t>
            </a:r>
            <a:r>
              <a:rPr lang="cs-CZ" dirty="0" smtClean="0"/>
              <a:t>)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Communication and Dissemination Plan – means, KPIs, timeline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Management of the CDE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867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72503" y="328988"/>
            <a:ext cx="7886700" cy="502193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dirty="0" smtClean="0">
                <a:solidFill>
                  <a:schemeClr val="bg1"/>
                </a:solidFill>
              </a:rPr>
              <a:t>Data Management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97832" y="1435768"/>
            <a:ext cx="8293168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Data specification (WHAT)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Open Research Data Pilot: </a:t>
            </a:r>
            <a:r>
              <a:rPr lang="en-US" b="1" dirty="0" smtClean="0"/>
              <a:t>not everything needs to be made accessible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Raw research data used to publish a scientific paper (gold open access)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Papers published in scientific journals (green open access)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Deliverables with the dissemination level set as „public“ (restricted access)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Non-publishable data (Intellectual Property) – need to be specified in the DMP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Metadata – clear and consistent naming of </a:t>
            </a:r>
            <a:r>
              <a:rPr lang="en-US" dirty="0" err="1" smtClean="0"/>
              <a:t>datafiles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Data depository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ResearchGate</a:t>
            </a:r>
            <a:r>
              <a:rPr lang="en-US" dirty="0" smtClean="0"/>
              <a:t> for open access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Intranet on the project website for restricted access</a:t>
            </a:r>
            <a:endParaRPr lang="cs-CZ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IPR protection – specified in the Consortium Agreement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Ethical issues – protection of personal data (if any)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771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572503" y="328988"/>
            <a:ext cx="7886700" cy="502193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 smtClean="0">
                <a:solidFill>
                  <a:schemeClr val="bg1"/>
                </a:solidFill>
              </a:rPr>
              <a:t>Summer School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97832" y="1435768"/>
            <a:ext cx="3913700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WHEN? (MS – </a:t>
            </a:r>
            <a:r>
              <a:rPr lang="en-US" dirty="0" smtClean="0"/>
              <a:t>month 10 – October</a:t>
            </a:r>
            <a:r>
              <a:rPr lang="cs-CZ" dirty="0" smtClean="0"/>
              <a:t>?)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HOW LONG?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EVENT NAME?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INVITED TALKS – WHO?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91023792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467</TotalTime>
  <Words>755</Words>
  <Application>Microsoft Office PowerPoint</Application>
  <PresentationFormat>On-screen Show (4:3)</PresentationFormat>
  <Paragraphs>158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Motiv Office</vt:lpstr>
      <vt:lpstr>Legal and financial aspects of</vt:lpstr>
      <vt:lpstr>PowerPoint Presentation</vt:lpstr>
      <vt:lpstr>Eligible expenditures</vt:lpstr>
      <vt:lpstr>Time Recording for the Action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and financial aspects of</dc:title>
  <dc:creator>bcechalova</dc:creator>
  <cp:lastModifiedBy>sikola</cp:lastModifiedBy>
  <cp:revision>33</cp:revision>
  <dcterms:created xsi:type="dcterms:W3CDTF">2018-01-10T09:25:49Z</dcterms:created>
  <dcterms:modified xsi:type="dcterms:W3CDTF">2018-01-29T09:20:24Z</dcterms:modified>
</cp:coreProperties>
</file>