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99" r:id="rId4"/>
    <p:sldId id="259" r:id="rId5"/>
    <p:sldId id="314" r:id="rId6"/>
    <p:sldId id="260" r:id="rId7"/>
    <p:sldId id="300" r:id="rId8"/>
    <p:sldId id="301" r:id="rId9"/>
    <p:sldId id="302" r:id="rId10"/>
    <p:sldId id="303" r:id="rId11"/>
    <p:sldId id="308" r:id="rId12"/>
    <p:sldId id="309" r:id="rId13"/>
    <p:sldId id="310" r:id="rId14"/>
    <p:sldId id="315" r:id="rId15"/>
    <p:sldId id="312" r:id="rId16"/>
    <p:sldId id="294" r:id="rId17"/>
    <p:sldId id="316" r:id="rId18"/>
    <p:sldId id="295" r:id="rId19"/>
    <p:sldId id="304" r:id="rId20"/>
    <p:sldId id="305" r:id="rId21"/>
    <p:sldId id="29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CBD642-9857-4FC6-B449-6A235A7D6341}">
          <p14:sldIdLst>
            <p14:sldId id="256"/>
            <p14:sldId id="258"/>
          </p14:sldIdLst>
        </p14:section>
        <p14:section name="Setup" id="{3FB26FF2-E802-45EB-B865-BA025698A4B2}">
          <p14:sldIdLst>
            <p14:sldId id="299"/>
            <p14:sldId id="259"/>
          </p14:sldIdLst>
        </p14:section>
        <p14:section name="Concept" id="{A8BA56F4-DEE2-4D8C-ADEA-09DDA374C51F}">
          <p14:sldIdLst>
            <p14:sldId id="314"/>
            <p14:sldId id="260"/>
          </p14:sldIdLst>
        </p14:section>
        <p14:section name="1. Magnetic tips: identifying candidates" id="{C9B1F857-CB05-4326-A269-F45EC4A16287}">
          <p14:sldIdLst>
            <p14:sldId id="300"/>
            <p14:sldId id="301"/>
            <p14:sldId id="302"/>
            <p14:sldId id="303"/>
          </p14:sldIdLst>
        </p14:section>
        <p14:section name="Magnetic tips: fabrication capabilities" id="{865F8FCA-F6C6-4287-AD0F-4AE2561EF520}">
          <p14:sldIdLst>
            <p14:sldId id="308"/>
            <p14:sldId id="309"/>
            <p14:sldId id="310"/>
          </p14:sldIdLst>
        </p14:section>
        <p14:section name="2. Magnetic sample" id="{895DF657-9BCF-4880-87E7-E4CBC3216189}">
          <p14:sldIdLst>
            <p14:sldId id="315"/>
            <p14:sldId id="312"/>
          </p14:sldIdLst>
        </p14:section>
        <p14:section name="Tip testing concept" id="{E907E449-1D77-4D0D-AB2A-A51D1AB24CD4}">
          <p14:sldIdLst>
            <p14:sldId id="294"/>
          </p14:sldIdLst>
        </p14:section>
        <p14:section name="Step 1: Mapping antenna field at THz" id="{C4D4223A-158F-41EE-9D10-0CD5B884A014}">
          <p14:sldIdLst>
            <p14:sldId id="316"/>
            <p14:sldId id="295"/>
            <p14:sldId id="304"/>
            <p14:sldId id="305"/>
            <p14:sldId id="29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er Govyadinov" initials="AA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C3C3"/>
    <a:srgbClr val="C5C5C5"/>
    <a:srgbClr val="C6C6C6"/>
    <a:srgbClr val="CECECE"/>
    <a:srgbClr val="CACACA"/>
    <a:srgbClr val="C9C9C9"/>
    <a:srgbClr val="0000FF"/>
    <a:srgbClr val="FF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autoAdjust="0"/>
    <p:restoredTop sz="94660"/>
  </p:normalViewPr>
  <p:slideViewPr>
    <p:cSldViewPr snapToGrid="0">
      <p:cViewPr>
        <p:scale>
          <a:sx n="108" d="100"/>
          <a:sy n="108" d="100"/>
        </p:scale>
        <p:origin x="-1016" y="-768"/>
      </p:cViewPr>
      <p:guideLst>
        <p:guide orient="horz" pos="2160"/>
        <p:guide pos="283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CAD0AD-9825-491F-9606-1D678BF75283}" type="datetimeFigureOut">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AD0AD-9825-491F-9606-1D678BF75283}" type="datetimeFigureOut">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AD0AD-9825-491F-9606-1D678BF75283}" type="datetimeFigureOut">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AD0AD-9825-491F-9606-1D678BF75283}" type="datetimeFigureOut">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CAD0AD-9825-491F-9606-1D678BF75283}" type="datetimeFigureOut">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CAD0AD-9825-491F-9606-1D678BF75283}"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CAD0AD-9825-491F-9606-1D678BF75283}" type="datetimeFigureOut">
              <a:rPr lang="en-US" smtClean="0"/>
              <a:t>6/11/18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CAD0AD-9825-491F-9606-1D678BF75283}" type="datetimeFigureOut">
              <a:rPr lang="en-US" smtClean="0"/>
              <a:t>6/11/18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AD0AD-9825-491F-9606-1D678BF75283}" type="datetimeFigureOut">
              <a:rPr lang="en-US" smtClean="0"/>
              <a:t>6/11/18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CAD0AD-9825-491F-9606-1D678BF75283}"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CAD0AD-9825-491F-9606-1D678BF75283}"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ABF77-23FA-42BA-B1AC-5865D9C4D5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533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AD0AD-9825-491F-9606-1D678BF75283}" type="datetimeFigureOut">
              <a:rPr lang="en-US" smtClean="0"/>
              <a:t>6/11/18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ABF77-23FA-42BA-B1AC-5865D9C4D5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3.emf"/><Relationship Id="rId5"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tiff"/><Relationship Id="rId3" Type="http://schemas.openxmlformats.org/officeDocument/2006/relationships/image" Target="../media/image1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tiff"/><Relationship Id="rId1" Type="http://schemas.openxmlformats.org/officeDocument/2006/relationships/slideLayout" Target="../slideLayouts/slideLayout6.xml"/><Relationship Id="rId2" Type="http://schemas.openxmlformats.org/officeDocument/2006/relationships/image" Target="../media/image21.tif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oleObject" Target="../embeddings/oleObject2.bin"/><Relationship Id="rId9" Type="http://schemas.openxmlformats.org/officeDocument/2006/relationships/image" Target="../media/image6.emf"/><Relationship Id="rId10"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oleObject" Target="../embeddings/oleObject3.bin"/><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Arial" panose="020B0604020202020204" pitchFamily="34" charset="0"/>
                <a:cs typeface="Arial" panose="020B0604020202020204" pitchFamily="34" charset="0"/>
              </a:rPr>
              <a:t>Testing scanning probes for  </a:t>
            </a:r>
            <a:r>
              <a:rPr lang="en-GB" sz="4800" dirty="0">
                <a:latin typeface="Arial" panose="020B0604020202020204" pitchFamily="34" charset="0"/>
                <a:cs typeface="Arial" panose="020B0604020202020204" pitchFamily="34" charset="0"/>
              </a:rPr>
              <a:t>PE THz EPR microscopy</a:t>
            </a:r>
            <a:r>
              <a:rPr lang="en-US" sz="4800" dirty="0">
                <a:latin typeface="Arial" panose="020B0604020202020204" pitchFamily="34" charset="0"/>
                <a:cs typeface="Arial" panose="020B0604020202020204" pitchFamily="34" charset="0"/>
              </a:rPr>
              <a:t/>
            </a:r>
            <a:br>
              <a:rPr lang="en-US" sz="4800" dirty="0">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GB" dirty="0">
                <a:latin typeface="Arial" panose="020B0604020202020204" pitchFamily="34" charset="0"/>
                <a:cs typeface="Arial" panose="020B0604020202020204" pitchFamily="34" charset="0"/>
              </a:rPr>
              <a:t>(R. Hillenbrand – </a:t>
            </a:r>
            <a:r>
              <a:rPr lang="en-GB" dirty="0" err="1" smtClean="0">
                <a:latin typeface="Arial" panose="020B0604020202020204" pitchFamily="34" charset="0"/>
                <a:cs typeface="Arial" panose="020B0604020202020204" pitchFamily="34" charset="0"/>
              </a:rPr>
              <a:t>nanoGUNE</a:t>
            </a:r>
            <a:r>
              <a:rPr lang="en-GB"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288" y="306070"/>
            <a:ext cx="9129712" cy="523220"/>
          </a:xfrm>
          <a:prstGeom prst="rect">
            <a:avLst/>
          </a:prstGeom>
          <a:noFill/>
        </p:spPr>
        <p:txBody>
          <a:bodyPr wrap="square" rtlCol="0">
            <a:spAutoFit/>
          </a:bodyPr>
          <a:lstStyle/>
          <a:p>
            <a:pPr indent="0" algn="ctr">
              <a:buFont typeface="Wingdings" panose="05000000000000000000" charset="0"/>
              <a:buNone/>
            </a:pPr>
            <a:r>
              <a:rPr lang="en-US" altLang="zh-CN" sz="2800" dirty="0">
                <a:latin typeface="Arial" panose="020B0604020202020204" pitchFamily="34" charset="0"/>
                <a:cs typeface="Arial" panose="020B0604020202020204" pitchFamily="34" charset="0"/>
              </a:rPr>
              <a:t>M</a:t>
            </a:r>
            <a:r>
              <a:rPr lang="en-US" altLang="zh-CN" sz="2800" dirty="0" smtClean="0">
                <a:latin typeface="Arial" panose="020B0604020202020204" pitchFamily="34" charset="0"/>
                <a:cs typeface="Arial" panose="020B0604020202020204" pitchFamily="34" charset="0"/>
              </a:rPr>
              <a:t>agnetic tip: Antenna length (</a:t>
            </a:r>
            <a:r>
              <a:rPr lang="en-US" altLang="zh-CN" sz="2800" dirty="0">
                <a:latin typeface="Arial" panose="020B0604020202020204" pitchFamily="34" charset="0"/>
                <a:cs typeface="Arial" panose="020B0604020202020204" pitchFamily="34" charset="0"/>
              </a:rPr>
              <a:t>L</a:t>
            </a:r>
            <a:r>
              <a:rPr lang="en-US" altLang="zh-CN" sz="2800" dirty="0" smtClean="0">
                <a:latin typeface="Arial" panose="020B0604020202020204" pitchFamily="34" charset="0"/>
                <a:cs typeface="Arial" panose="020B0604020202020204" pitchFamily="34" charset="0"/>
              </a:rPr>
              <a:t>) </a:t>
            </a:r>
            <a:r>
              <a:rPr lang="en-US" altLang="zh-CN" sz="2800" dirty="0" err="1" smtClean="0">
                <a:latin typeface="Arial" panose="020B0604020202020204" pitchFamily="34" charset="0"/>
                <a:cs typeface="Arial" panose="020B0604020202020204" pitchFamily="34" charset="0"/>
              </a:rPr>
              <a:t>depependence</a:t>
            </a:r>
            <a:endParaRPr lang="en-US" altLang="zh-CN" sz="2800" dirty="0">
              <a:latin typeface="Arial" panose="020B0604020202020204" pitchFamily="34" charset="0"/>
              <a:cs typeface="Arial" panose="020B0604020202020204"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3443497429"/>
              </p:ext>
            </p:extLst>
          </p:nvPr>
        </p:nvGraphicFramePr>
        <p:xfrm>
          <a:off x="4055746" y="742913"/>
          <a:ext cx="4503896" cy="4596130"/>
        </p:xfrm>
        <a:graphic>
          <a:graphicData uri="http://schemas.openxmlformats.org/presentationml/2006/ole">
            <mc:AlternateContent xmlns:mc="http://schemas.openxmlformats.org/markup-compatibility/2006">
              <mc:Choice xmlns:v="urn:schemas-microsoft-com:vml" Requires="v">
                <p:oleObj spid="_x0000_s3153" name="Graph" r:id="rId3" imgW="3937000" imgH="3009900" progId="Origin50.Graph">
                  <p:embed/>
                </p:oleObj>
              </mc:Choice>
              <mc:Fallback>
                <p:oleObj name="Graph" r:id="rId3" imgW="3937000" imgH="3009900" progId="Origin50.Graph">
                  <p:embed/>
                  <p:pic>
                    <p:nvPicPr>
                      <p:cNvPr id="0" name="图片 3084"/>
                      <p:cNvPicPr/>
                      <p:nvPr/>
                    </p:nvPicPr>
                    <p:blipFill>
                      <a:blip r:embed="rId4"/>
                      <a:stretch>
                        <a:fillRect/>
                      </a:stretch>
                    </p:blipFill>
                    <p:spPr>
                      <a:xfrm>
                        <a:off x="4055746" y="742913"/>
                        <a:ext cx="4503896" cy="4596130"/>
                      </a:xfrm>
                      <a:prstGeom prst="rect">
                        <a:avLst/>
                      </a:prstGeom>
                    </p:spPr>
                  </p:pic>
                </p:oleObj>
              </mc:Fallback>
            </mc:AlternateContent>
          </a:graphicData>
        </a:graphic>
      </p:graphicFrame>
      <p:pic>
        <p:nvPicPr>
          <p:cNvPr id="29" name="图片 6" descr="geometry-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661" y="1095733"/>
            <a:ext cx="2943225" cy="2670178"/>
          </a:xfrm>
          <a:prstGeom prst="rect">
            <a:avLst/>
          </a:prstGeom>
        </p:spPr>
      </p:pic>
      <p:sp>
        <p:nvSpPr>
          <p:cNvPr id="30" name="Rectangle 29"/>
          <p:cNvSpPr/>
          <p:nvPr/>
        </p:nvSpPr>
        <p:spPr>
          <a:xfrm>
            <a:off x="1482725" y="3280048"/>
            <a:ext cx="758825" cy="629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31" name="Straight Arrow Connector 30"/>
          <p:cNvCxnSpPr/>
          <p:nvPr/>
        </p:nvCxnSpPr>
        <p:spPr>
          <a:xfrm flipV="1">
            <a:off x="1896132" y="3286398"/>
            <a:ext cx="0" cy="3317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712766" y="3585952"/>
            <a:ext cx="386840" cy="68906"/>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773547" y="3513647"/>
            <a:ext cx="242578" cy="204552"/>
          </a:xfrm>
          <a:prstGeom prst="straightConnector1">
            <a:avLst/>
          </a:prstGeom>
          <a:ln w="127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49985" y="3413475"/>
            <a:ext cx="483394" cy="276999"/>
          </a:xfrm>
          <a:prstGeom prst="rect">
            <a:avLst/>
          </a:prstGeom>
          <a:noFill/>
        </p:spPr>
        <p:txBody>
          <a:bodyPr wrap="square" rtlCol="0">
            <a:spAutoFit/>
          </a:bodyPr>
          <a:lstStyle/>
          <a:p>
            <a:pPr algn="ctr"/>
            <a:r>
              <a:rPr lang="en-US" sz="1200" dirty="0" err="1" smtClean="0">
                <a:solidFill>
                  <a:srgbClr val="FF0000"/>
                </a:solidFill>
                <a:latin typeface="Arial" panose="020B0604020202020204" pitchFamily="34" charset="0"/>
                <a:cs typeface="Arial" panose="020B0604020202020204" pitchFamily="34" charset="0"/>
              </a:rPr>
              <a:t>E</a:t>
            </a:r>
            <a:r>
              <a:rPr lang="en-US" sz="1200" baseline="-25000" dirty="0" err="1" smtClean="0">
                <a:solidFill>
                  <a:srgbClr val="FF0000"/>
                </a:solidFill>
                <a:latin typeface="Arial" panose="020B0604020202020204" pitchFamily="34" charset="0"/>
                <a:cs typeface="Arial" panose="020B0604020202020204" pitchFamily="34" charset="0"/>
              </a:rPr>
              <a:t>inc</a:t>
            </a:r>
            <a:endParaRPr lang="en-US" sz="1200" baseline="-25000" dirty="0">
              <a:solidFill>
                <a:srgbClr val="FF0000"/>
              </a:solidFill>
              <a:latin typeface="Arial" panose="020B0604020202020204" pitchFamily="34" charset="0"/>
              <a:cs typeface="Arial" panose="020B0604020202020204" pitchFamily="34" charset="0"/>
            </a:endParaRPr>
          </a:p>
        </p:txBody>
      </p:sp>
      <p:sp>
        <p:nvSpPr>
          <p:cNvPr id="35" name="TextBox 34"/>
          <p:cNvSpPr txBox="1"/>
          <p:nvPr/>
        </p:nvSpPr>
        <p:spPr>
          <a:xfrm>
            <a:off x="1530667" y="3665151"/>
            <a:ext cx="483394" cy="276999"/>
          </a:xfrm>
          <a:prstGeom prst="rect">
            <a:avLst/>
          </a:prstGeom>
          <a:noFill/>
        </p:spPr>
        <p:txBody>
          <a:bodyPr wrap="square" rtlCol="0">
            <a:spAutoFit/>
          </a:bodyPr>
          <a:lstStyle/>
          <a:p>
            <a:pPr algn="ctr"/>
            <a:r>
              <a:rPr lang="en-US" sz="1200" dirty="0" err="1" smtClean="0">
                <a:solidFill>
                  <a:srgbClr val="0000FF"/>
                </a:solidFill>
                <a:latin typeface="Arial" panose="020B0604020202020204" pitchFamily="34" charset="0"/>
                <a:cs typeface="Arial" panose="020B0604020202020204" pitchFamily="34" charset="0"/>
              </a:rPr>
              <a:t>H</a:t>
            </a:r>
            <a:r>
              <a:rPr lang="en-US" sz="1200" baseline="-25000" dirty="0" err="1" smtClean="0">
                <a:solidFill>
                  <a:srgbClr val="0000FF"/>
                </a:solidFill>
                <a:latin typeface="Arial" panose="020B0604020202020204" pitchFamily="34" charset="0"/>
                <a:cs typeface="Arial" panose="020B0604020202020204" pitchFamily="34" charset="0"/>
              </a:rPr>
              <a:t>inc</a:t>
            </a:r>
            <a:endParaRPr lang="en-US" sz="1200" baseline="-25000" dirty="0">
              <a:solidFill>
                <a:srgbClr val="0000FF"/>
              </a:solidFill>
              <a:latin typeface="Arial" panose="020B0604020202020204" pitchFamily="34" charset="0"/>
              <a:cs typeface="Arial" panose="020B0604020202020204" pitchFamily="34" charset="0"/>
            </a:endParaRPr>
          </a:p>
        </p:txBody>
      </p:sp>
      <p:cxnSp>
        <p:nvCxnSpPr>
          <p:cNvPr id="36" name="Straight Arrow Connector 35"/>
          <p:cNvCxnSpPr/>
          <p:nvPr/>
        </p:nvCxnSpPr>
        <p:spPr>
          <a:xfrm flipV="1">
            <a:off x="803676" y="3401602"/>
            <a:ext cx="203474" cy="15832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10275" y="3561537"/>
            <a:ext cx="217950" cy="3882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07883" y="3314659"/>
            <a:ext cx="0" cy="25004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57703" y="3456589"/>
            <a:ext cx="28776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x</a:t>
            </a:r>
            <a:endParaRPr lang="en-US" sz="1200" baseline="-25000" dirty="0">
              <a:latin typeface="Arial" panose="020B0604020202020204" pitchFamily="34" charset="0"/>
              <a:cs typeface="Arial" panose="020B0604020202020204" pitchFamily="34" charset="0"/>
            </a:endParaRPr>
          </a:p>
        </p:txBody>
      </p:sp>
      <p:sp>
        <p:nvSpPr>
          <p:cNvPr id="41" name="TextBox 40"/>
          <p:cNvSpPr txBox="1"/>
          <p:nvPr/>
        </p:nvSpPr>
        <p:spPr>
          <a:xfrm>
            <a:off x="653451" y="3095380"/>
            <a:ext cx="297168"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z</a:t>
            </a:r>
            <a:endParaRPr lang="en-US" sz="1200" baseline="-25000" dirty="0">
              <a:latin typeface="Arial" panose="020B0604020202020204" pitchFamily="34" charset="0"/>
              <a:cs typeface="Arial" panose="020B0604020202020204" pitchFamily="34" charset="0"/>
            </a:endParaRPr>
          </a:p>
        </p:txBody>
      </p:sp>
      <p:sp>
        <p:nvSpPr>
          <p:cNvPr id="42" name="TextBox 41"/>
          <p:cNvSpPr txBox="1"/>
          <p:nvPr/>
        </p:nvSpPr>
        <p:spPr>
          <a:xfrm>
            <a:off x="913382" y="3218737"/>
            <a:ext cx="297168"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y</a:t>
            </a:r>
            <a:endParaRPr lang="en-US" sz="1200" baseline="-25000" dirty="0">
              <a:latin typeface="Arial" panose="020B0604020202020204" pitchFamily="34" charset="0"/>
              <a:cs typeface="Arial" panose="020B0604020202020204" pitchFamily="34" charset="0"/>
            </a:endParaRPr>
          </a:p>
        </p:txBody>
      </p:sp>
      <p:sp>
        <p:nvSpPr>
          <p:cNvPr id="43" name="TextBox 42"/>
          <p:cNvSpPr txBox="1"/>
          <p:nvPr/>
        </p:nvSpPr>
        <p:spPr>
          <a:xfrm>
            <a:off x="2182156" y="3362675"/>
            <a:ext cx="1085850"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Bottom s-polarized illumination</a:t>
            </a:r>
            <a:endParaRPr lang="en-US" sz="1200" dirty="0">
              <a:latin typeface="Arial" panose="020B0604020202020204" pitchFamily="34" charset="0"/>
              <a:cs typeface="Arial" panose="020B0604020202020204" pitchFamily="34" charset="0"/>
            </a:endParaRPr>
          </a:p>
        </p:txBody>
      </p:sp>
      <p:sp>
        <p:nvSpPr>
          <p:cNvPr id="44" name="TextBox 43"/>
          <p:cNvSpPr txBox="1"/>
          <p:nvPr/>
        </p:nvSpPr>
        <p:spPr>
          <a:xfrm>
            <a:off x="1770778" y="2923116"/>
            <a:ext cx="138057" cy="181002"/>
          </a:xfrm>
          <a:prstGeom prst="rect">
            <a:avLst/>
          </a:prstGeom>
          <a:solidFill>
            <a:srgbClr val="C3C3C3"/>
          </a:solidFill>
        </p:spPr>
        <p:txBody>
          <a:bodyPr wrap="square" lIns="0" tIns="0" rIns="0" bIns="0" rtlCol="0">
            <a:noAutofit/>
          </a:bodyPr>
          <a:lstStyle/>
          <a:p>
            <a:pPr algn="ctr"/>
            <a:r>
              <a:rPr lang="en-US" altLang="zh-CN" sz="1200" dirty="0">
                <a:solidFill>
                  <a:srgbClr val="FF0000"/>
                </a:solidFill>
                <a:latin typeface="Symbol" panose="05050102010706020507" pitchFamily="18" charset="2"/>
                <a:cs typeface="Arial" panose="020B0604020202020204" pitchFamily="34" charset="0"/>
              </a:rPr>
              <a:t>q</a:t>
            </a:r>
            <a:endParaRPr lang="en-US" sz="1200" b="1" dirty="0">
              <a:solidFill>
                <a:srgbClr val="FF0000"/>
              </a:solidFill>
              <a:latin typeface="Arial" panose="020B0604020202020204" pitchFamily="34" charset="0"/>
              <a:cs typeface="Arial" panose="020B0604020202020204" pitchFamily="34" charset="0"/>
            </a:endParaRPr>
          </a:p>
        </p:txBody>
      </p:sp>
      <p:cxnSp>
        <p:nvCxnSpPr>
          <p:cNvPr id="45" name="直接箭头连接符 4"/>
          <p:cNvCxnSpPr/>
          <p:nvPr/>
        </p:nvCxnSpPr>
        <p:spPr>
          <a:xfrm flipV="1">
            <a:off x="2338070" y="1734820"/>
            <a:ext cx="461645" cy="27368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文本框 8"/>
          <p:cNvSpPr txBox="1"/>
          <p:nvPr/>
        </p:nvSpPr>
        <p:spPr>
          <a:xfrm rot="19813908">
            <a:off x="1931685" y="1606345"/>
            <a:ext cx="1069524" cy="261610"/>
          </a:xfrm>
          <a:prstGeom prst="rect">
            <a:avLst/>
          </a:prstGeom>
          <a:noFill/>
        </p:spPr>
        <p:txBody>
          <a:bodyPr wrap="none" rtlCol="0" anchor="t">
            <a:spAutoFit/>
          </a:bodyPr>
          <a:lstStyle/>
          <a:p>
            <a:r>
              <a:rPr lang="en-US" altLang="zh-CN" sz="1100" dirty="0" smtClean="0">
                <a:latin typeface="Arial" panose="020B0604020202020204" pitchFamily="34" charset="0"/>
                <a:cs typeface="Arial" panose="020B0604020202020204" pitchFamily="34" charset="0"/>
                <a:sym typeface="+mn-ea"/>
              </a:rPr>
              <a:t>Depth of Si tip</a:t>
            </a:r>
          </a:p>
        </p:txBody>
      </p:sp>
      <p:sp>
        <p:nvSpPr>
          <p:cNvPr id="47" name="文本框 1"/>
          <p:cNvSpPr txBox="1"/>
          <p:nvPr/>
        </p:nvSpPr>
        <p:spPr>
          <a:xfrm>
            <a:off x="601345" y="5693410"/>
            <a:ext cx="5404043" cy="830997"/>
          </a:xfrm>
          <a:prstGeom prst="rect">
            <a:avLst/>
          </a:prstGeom>
          <a:noFill/>
        </p:spPr>
        <p:txBody>
          <a:bodyPr wrap="none" rtlCol="0">
            <a:spAutoFit/>
          </a:bodyPr>
          <a:lstStyle/>
          <a:p>
            <a:r>
              <a:rPr lang="en-US" altLang="zh-CN" sz="1600" b="1" dirty="0" smtClean="0">
                <a:latin typeface="Arial" panose="020B0604020202020204" pitchFamily="34" charset="0"/>
                <a:cs typeface="Arial" panose="020B0604020202020204" pitchFamily="34" charset="0"/>
              </a:rPr>
              <a:t>As expected:</a:t>
            </a:r>
            <a:endParaRPr lang="zh-CN" altLang="zh-CN"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The resonant wavelength red-shifts </a:t>
            </a:r>
            <a:r>
              <a:rPr lang="en-US" altLang="zh-CN" sz="1600" dirty="0" smtClean="0">
                <a:latin typeface="Arial" panose="020B0604020202020204" pitchFamily="34" charset="0"/>
                <a:cs typeface="Arial" panose="020B0604020202020204" pitchFamily="34" charset="0"/>
              </a:rPr>
              <a:t>when L increases</a:t>
            </a:r>
          </a:p>
          <a:p>
            <a:pPr marL="285750" indent="-285750">
              <a:buFont typeface="Arial" panose="020B0604020202020204" pitchFamily="34" charset="0"/>
              <a:buChar char="•"/>
            </a:pPr>
            <a:r>
              <a:rPr lang="en-US" altLang="zh-CN" sz="1600" dirty="0" smtClean="0">
                <a:latin typeface="Arial" panose="020B0604020202020204" pitchFamily="34" charset="0"/>
                <a:cs typeface="Arial" panose="020B0604020202020204" pitchFamily="34" charset="0"/>
              </a:rPr>
              <a:t>Field </a:t>
            </a:r>
            <a:r>
              <a:rPr lang="en-US" altLang="zh-CN" sz="1600" dirty="0">
                <a:latin typeface="Arial" panose="020B0604020202020204" pitchFamily="34" charset="0"/>
                <a:cs typeface="Arial" panose="020B0604020202020204" pitchFamily="34" charset="0"/>
              </a:rPr>
              <a:t>enhancement increases </a:t>
            </a:r>
            <a:r>
              <a:rPr lang="en-US" altLang="zh-CN" sz="1600" dirty="0" smtClean="0">
                <a:latin typeface="Arial" panose="020B0604020202020204" pitchFamily="34" charset="0"/>
                <a:cs typeface="Arial" panose="020B0604020202020204" pitchFamily="34" charset="0"/>
              </a:rPr>
              <a:t>when length L </a:t>
            </a:r>
            <a:r>
              <a:rPr lang="en-US" altLang="zh-CN" sz="1600" dirty="0">
                <a:latin typeface="Arial" panose="020B0604020202020204" pitchFamily="34" charset="0"/>
                <a:cs typeface="Arial" panose="020B0604020202020204" pitchFamily="34" charset="0"/>
              </a:rPr>
              <a:t>increases</a:t>
            </a:r>
          </a:p>
        </p:txBody>
      </p:sp>
      <p:sp>
        <p:nvSpPr>
          <p:cNvPr id="48" name="文本框 7"/>
          <p:cNvSpPr txBox="1"/>
          <p:nvPr/>
        </p:nvSpPr>
        <p:spPr>
          <a:xfrm>
            <a:off x="614522" y="4186738"/>
            <a:ext cx="4604345" cy="1508105"/>
          </a:xfrm>
          <a:prstGeom prst="rect">
            <a:avLst/>
          </a:prstGeom>
          <a:noFill/>
        </p:spPr>
        <p:txBody>
          <a:bodyPr wrap="none" rtlCol="0">
            <a:spAutoFit/>
          </a:bodyPr>
          <a:lstStyle>
            <a:defPPr>
              <a:defRPr lang="en-US"/>
            </a:defPPr>
            <a:lvl1pPr>
              <a:defRPr sz="1400"/>
            </a:lvl1pPr>
          </a:lstStyle>
          <a:p>
            <a:r>
              <a:rPr lang="en-US" altLang="zh-CN" dirty="0">
                <a:latin typeface="Arial" panose="020B0604020202020204" pitchFamily="34" charset="0"/>
                <a:cs typeface="Arial" panose="020B0604020202020204" pitchFamily="34" charset="0"/>
              </a:rPr>
              <a:t>open angle: </a:t>
            </a:r>
            <a:r>
              <a:rPr lang="en-US" altLang="zh-CN" dirty="0" smtClean="0">
                <a:latin typeface="Arial" panose="020B0604020202020204" pitchFamily="34" charset="0"/>
                <a:cs typeface="Arial" panose="020B0604020202020204" pitchFamily="34" charset="0"/>
              </a:rPr>
              <a:t>		</a:t>
            </a:r>
            <a:r>
              <a:rPr lang="en-US" altLang="zh-CN" dirty="0" err="1" smtClean="0">
                <a:latin typeface="Arial" panose="020B0604020202020204" pitchFamily="34" charset="0"/>
                <a:cs typeface="Arial" panose="020B0604020202020204" pitchFamily="34" charset="0"/>
                <a:sym typeface="+mn-ea"/>
              </a:rPr>
              <a:t>θ</a:t>
            </a:r>
            <a:r>
              <a:rPr lang="en-US" altLang="zh-CN" dirty="0" smtClean="0">
                <a:latin typeface="Arial" panose="020B0604020202020204" pitchFamily="34" charset="0"/>
                <a:cs typeface="Arial" panose="020B0604020202020204" pitchFamily="34" charset="0"/>
                <a:sym typeface="+mn-ea"/>
              </a:rPr>
              <a:t> = 50</a:t>
            </a:r>
            <a:r>
              <a:rPr lang="en-US" altLang="zh-CN" baseline="30000" dirty="0" smtClean="0">
                <a:latin typeface="Arial" panose="020B0604020202020204" pitchFamily="34" charset="0"/>
                <a:cs typeface="Arial" panose="020B0604020202020204" pitchFamily="34" charset="0"/>
                <a:sym typeface="+mn-ea"/>
              </a:rPr>
              <a:t>o</a:t>
            </a:r>
            <a:r>
              <a:rPr lang="en-US" altLang="zh-CN" dirty="0" smtClean="0">
                <a:latin typeface="Arial" panose="020B0604020202020204" pitchFamily="34" charset="0"/>
                <a:cs typeface="Arial" panose="020B0604020202020204" pitchFamily="34" charset="0"/>
                <a:sym typeface="+mn-ea"/>
              </a:rPr>
              <a:t> </a:t>
            </a:r>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width for Si tip</a:t>
            </a:r>
            <a:r>
              <a:rPr lang="zh-CN" altLang="zh-CN" dirty="0" smtClean="0">
                <a:latin typeface="Arial" panose="020B0604020202020204" pitchFamily="34" charset="0"/>
                <a:cs typeface="Arial" panose="020B0604020202020204" pitchFamily="34" charset="0"/>
              </a:rPr>
              <a:t>：</a:t>
            </a:r>
            <a:r>
              <a:rPr lang="es-ES_tradnl" altLang="zh-CN" dirty="0" smtClean="0">
                <a:latin typeface="Arial" panose="020B0604020202020204" pitchFamily="34" charset="0"/>
                <a:cs typeface="Arial" panose="020B0604020202020204" pitchFamily="34" charset="0"/>
              </a:rPr>
              <a:t>		</a:t>
            </a:r>
            <a:r>
              <a:rPr lang="en-US" altLang="zh-CN" dirty="0" err="1" smtClean="0">
                <a:latin typeface="Arial" panose="020B0604020202020204" pitchFamily="34" charset="0"/>
                <a:cs typeface="Arial" panose="020B0604020202020204" pitchFamily="34" charset="0"/>
              </a:rPr>
              <a:t>w</a:t>
            </a:r>
            <a:r>
              <a:rPr lang="en-US" altLang="zh-CN" baseline="-25000" dirty="0" err="1" smtClean="0">
                <a:latin typeface="Arial" panose="020B0604020202020204" pitchFamily="34" charset="0"/>
                <a:cs typeface="Arial" panose="020B0604020202020204" pitchFamily="34" charset="0"/>
              </a:rPr>
              <a:t>si</a:t>
            </a:r>
            <a:r>
              <a:rPr lang="en-US" altLang="zh-CN" baseline="-25000"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 15 </a:t>
            </a:r>
            <a:r>
              <a:rPr lang="en-US" altLang="zh-CN" dirty="0">
                <a:latin typeface="Arial" panose="020B0604020202020204" pitchFamily="34" charset="0"/>
                <a:cs typeface="Arial" panose="020B0604020202020204" pitchFamily="34" charset="0"/>
              </a:rPr>
              <a:t>um</a:t>
            </a:r>
          </a:p>
          <a:p>
            <a:r>
              <a:rPr lang="en-US" altLang="zh-CN" dirty="0">
                <a:latin typeface="Arial" panose="020B0604020202020204" pitchFamily="34" charset="0"/>
                <a:cs typeface="Arial" panose="020B0604020202020204" pitchFamily="34" charset="0"/>
              </a:rPr>
              <a:t>Height for Si tip</a:t>
            </a:r>
            <a:r>
              <a:rPr lang="en-US" altLang="zh-CN" dirty="0" smtClean="0">
                <a:latin typeface="Arial" panose="020B0604020202020204" pitchFamily="34" charset="0"/>
                <a:cs typeface="Arial" panose="020B0604020202020204" pitchFamily="34" charset="0"/>
              </a:rPr>
              <a:t>:		H = 15 </a:t>
            </a:r>
            <a:r>
              <a:rPr lang="en-US" altLang="zh-CN" dirty="0">
                <a:latin typeface="Arial" panose="020B0604020202020204" pitchFamily="34" charset="0"/>
                <a:cs typeface="Arial" panose="020B0604020202020204" pitchFamily="34" charset="0"/>
              </a:rPr>
              <a:t>um</a:t>
            </a:r>
          </a:p>
          <a:p>
            <a:r>
              <a:rPr lang="en-US" altLang="zh-CN" dirty="0">
                <a:latin typeface="Arial" panose="020B0604020202020204" pitchFamily="34" charset="0"/>
                <a:cs typeface="Arial" panose="020B0604020202020204" pitchFamily="34" charset="0"/>
                <a:sym typeface="+mn-ea"/>
              </a:rPr>
              <a:t>thickness of gold: </a:t>
            </a:r>
            <a:r>
              <a:rPr lang="en-US" altLang="zh-CN" dirty="0" smtClean="0">
                <a:latin typeface="Arial" panose="020B0604020202020204" pitchFamily="34" charset="0"/>
                <a:cs typeface="Arial" panose="020B0604020202020204" pitchFamily="34" charset="0"/>
                <a:sym typeface="+mn-ea"/>
              </a:rPr>
              <a:t>	t = </a:t>
            </a:r>
            <a:r>
              <a:rPr lang="en-US" altLang="zh-CN" dirty="0">
                <a:latin typeface="Arial" panose="020B0604020202020204" pitchFamily="34" charset="0"/>
                <a:cs typeface="Arial" panose="020B0604020202020204" pitchFamily="34" charset="0"/>
                <a:sym typeface="+mn-ea"/>
              </a:rPr>
              <a:t>25 nm</a:t>
            </a:r>
          </a:p>
          <a:p>
            <a:r>
              <a:rPr lang="en-US" altLang="zh-CN" dirty="0">
                <a:latin typeface="Arial" panose="020B0604020202020204" pitchFamily="34" charset="0"/>
                <a:cs typeface="Arial" panose="020B0604020202020204" pitchFamily="34" charset="0"/>
                <a:sym typeface="+mn-ea"/>
              </a:rPr>
              <a:t>width for metal gap: </a:t>
            </a:r>
            <a:r>
              <a:rPr lang="en-US" altLang="zh-CN" dirty="0" smtClean="0">
                <a:latin typeface="Arial" panose="020B0604020202020204" pitchFamily="34" charset="0"/>
                <a:cs typeface="Arial" panose="020B0604020202020204" pitchFamily="34" charset="0"/>
                <a:sym typeface="+mn-ea"/>
              </a:rPr>
              <a:t>	</a:t>
            </a:r>
            <a:r>
              <a:rPr lang="en-US" altLang="zh-CN" dirty="0" err="1" smtClean="0">
                <a:latin typeface="Arial" panose="020B0604020202020204" pitchFamily="34" charset="0"/>
                <a:cs typeface="Arial" panose="020B0604020202020204" pitchFamily="34" charset="0"/>
                <a:sym typeface="+mn-ea"/>
              </a:rPr>
              <a:t>w</a:t>
            </a:r>
            <a:r>
              <a:rPr lang="en-US" altLang="zh-CN" baseline="-25000" dirty="0" err="1" smtClean="0">
                <a:latin typeface="Arial" panose="020B0604020202020204" pitchFamily="34" charset="0"/>
                <a:cs typeface="Arial" panose="020B0604020202020204" pitchFamily="34" charset="0"/>
                <a:sym typeface="+mn-ea"/>
              </a:rPr>
              <a:t>g</a:t>
            </a:r>
            <a:r>
              <a:rPr lang="en-US" altLang="zh-CN" dirty="0" smtClean="0">
                <a:latin typeface="Arial" panose="020B0604020202020204" pitchFamily="34" charset="0"/>
                <a:cs typeface="Arial" panose="020B0604020202020204" pitchFamily="34" charset="0"/>
                <a:sym typeface="+mn-ea"/>
              </a:rPr>
              <a:t>= 50 </a:t>
            </a:r>
            <a:r>
              <a:rPr lang="en-US" altLang="zh-CN" dirty="0">
                <a:latin typeface="Arial" panose="020B0604020202020204" pitchFamily="34" charset="0"/>
                <a:cs typeface="Arial" panose="020B0604020202020204" pitchFamily="34" charset="0"/>
                <a:sym typeface="+mn-ea"/>
              </a:rPr>
              <a:t>nm</a:t>
            </a:r>
            <a:endParaRPr lang="en-US" altLang="zh-CN" dirty="0">
              <a:latin typeface="Arial" panose="020B0604020202020204" pitchFamily="34" charset="0"/>
              <a:cs typeface="Arial" panose="020B0604020202020204" pitchFamily="34" charset="0"/>
            </a:endParaRPr>
          </a:p>
          <a:p>
            <a:endParaRPr lang="en-US" altLang="zh-CN" sz="800" dirty="0" smtClean="0">
              <a:solidFill>
                <a:srgbClr val="FF0000"/>
              </a:solidFill>
              <a:latin typeface="Arial" panose="020B0604020202020204" pitchFamily="34" charset="0"/>
              <a:cs typeface="Arial" panose="020B0604020202020204" pitchFamily="34" charset="0"/>
            </a:endParaRPr>
          </a:p>
          <a:p>
            <a:r>
              <a:rPr lang="en-US" altLang="zh-CN" dirty="0" smtClean="0">
                <a:solidFill>
                  <a:srgbClr val="FF0000"/>
                </a:solidFill>
                <a:latin typeface="Arial" panose="020B0604020202020204" pitchFamily="34" charset="0"/>
                <a:cs typeface="Arial" panose="020B0604020202020204" pitchFamily="34" charset="0"/>
              </a:rPr>
              <a:t>width </a:t>
            </a:r>
            <a:r>
              <a:rPr lang="en-US" altLang="zh-CN" dirty="0">
                <a:solidFill>
                  <a:srgbClr val="FF0000"/>
                </a:solidFill>
                <a:latin typeface="Arial" panose="020B0604020202020204" pitchFamily="34" charset="0"/>
                <a:cs typeface="Arial" panose="020B0604020202020204" pitchFamily="34" charset="0"/>
              </a:rPr>
              <a:t>of </a:t>
            </a:r>
            <a:r>
              <a:rPr lang="en-US" altLang="zh-CN" dirty="0" err="1">
                <a:solidFill>
                  <a:srgbClr val="FF0000"/>
                </a:solidFill>
                <a:latin typeface="Arial" panose="020B0604020202020204" pitchFamily="34" charset="0"/>
                <a:cs typeface="Arial" panose="020B0604020202020204" pitchFamily="34" charset="0"/>
              </a:rPr>
              <a:t>diabolo</a:t>
            </a:r>
            <a:r>
              <a:rPr lang="en-US" altLang="zh-CN" dirty="0">
                <a:solidFill>
                  <a:srgbClr val="FF0000"/>
                </a:solidFill>
                <a:latin typeface="Arial" panose="020B0604020202020204" pitchFamily="34" charset="0"/>
                <a:cs typeface="Arial" panose="020B0604020202020204" pitchFamily="34" charset="0"/>
              </a:rPr>
              <a:t> changes as L</a:t>
            </a:r>
            <a:r>
              <a:rPr lang="en-US" altLang="zh-CN" dirty="0">
                <a:solidFill>
                  <a:srgbClr val="FF0000"/>
                </a:solidFill>
                <a:latin typeface="Arial" panose="020B0604020202020204" pitchFamily="34" charset="0"/>
                <a:cs typeface="Arial" panose="020B0604020202020204" pitchFamily="34" charset="0"/>
                <a:sym typeface="+mn-ea"/>
              </a:rPr>
              <a:t> changes (L/</a:t>
            </a:r>
            <a:r>
              <a:rPr lang="en-US" altLang="zh-CN" dirty="0" smtClean="0">
                <a:solidFill>
                  <a:srgbClr val="FF0000"/>
                </a:solidFill>
                <a:latin typeface="Arial" panose="020B0604020202020204" pitchFamily="34" charset="0"/>
                <a:cs typeface="Arial" panose="020B0604020202020204" pitchFamily="34" charset="0"/>
                <a:sym typeface="+mn-ea"/>
              </a:rPr>
              <a:t>w = </a:t>
            </a:r>
            <a:r>
              <a:rPr lang="en-US" altLang="zh-CN" dirty="0">
                <a:solidFill>
                  <a:srgbClr val="FF0000"/>
                </a:solidFill>
                <a:latin typeface="Arial" panose="020B0604020202020204" pitchFamily="34" charset="0"/>
                <a:cs typeface="Arial" panose="020B0604020202020204" pitchFamily="34" charset="0"/>
                <a:sym typeface="+mn-ea"/>
              </a:rPr>
              <a:t>constant)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5990049" y="6098555"/>
            <a:ext cx="2057400" cy="365125"/>
          </a:xfrm>
        </p:spPr>
        <p:txBody>
          <a:bodyPr/>
          <a:lstStyle/>
          <a:p>
            <a:fld id="{E411EE13-B5BE-A947-A36C-04EA0C59A30C}" type="slidenum">
              <a:rPr lang="en-US" smtClean="0">
                <a:latin typeface="Arial"/>
                <a:cs typeface="Arial"/>
              </a:rPr>
              <a:t>11</a:t>
            </a:fld>
            <a:endParaRPr lang="en-US">
              <a:latin typeface="Arial"/>
              <a:cs typeface="Arial"/>
            </a:endParaRPr>
          </a:p>
        </p:txBody>
      </p:sp>
      <p:pic>
        <p:nvPicPr>
          <p:cNvPr id="4099" name="Picture 3" descr="\\SANNET01\EMLab\Helios 600 FIB\CIC02 Nanooptics\Lisa\Magnetic tip\20171207\Tip_007.t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8148" y="2548004"/>
            <a:ext cx="4188702" cy="3857369"/>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6650838" y="5508222"/>
            <a:ext cx="389913" cy="369332"/>
          </a:xfrm>
          <a:prstGeom prst="rect">
            <a:avLst/>
          </a:prstGeom>
          <a:noFill/>
        </p:spPr>
        <p:txBody>
          <a:bodyPr wrap="none" rtlCol="0">
            <a:spAutoFit/>
          </a:bodyPr>
          <a:lstStyle/>
          <a:p>
            <a:r>
              <a:rPr lang="es-ES" dirty="0">
                <a:solidFill>
                  <a:schemeClr val="bg1"/>
                </a:solidFill>
                <a:latin typeface="Arial"/>
                <a:cs typeface="Arial"/>
              </a:rPr>
              <a:t>Si</a:t>
            </a:r>
            <a:endParaRPr lang="en-US" dirty="0">
              <a:solidFill>
                <a:schemeClr val="bg1"/>
              </a:solidFill>
              <a:latin typeface="Arial"/>
              <a:cs typeface="Arial"/>
            </a:endParaRPr>
          </a:p>
        </p:txBody>
      </p:sp>
      <p:sp>
        <p:nvSpPr>
          <p:cNvPr id="14" name="13 CuadroTexto"/>
          <p:cNvSpPr txBox="1"/>
          <p:nvPr/>
        </p:nvSpPr>
        <p:spPr>
          <a:xfrm>
            <a:off x="5844111" y="5709674"/>
            <a:ext cx="479831" cy="369332"/>
          </a:xfrm>
          <a:prstGeom prst="rect">
            <a:avLst/>
          </a:prstGeom>
          <a:noFill/>
        </p:spPr>
        <p:txBody>
          <a:bodyPr wrap="none" rtlCol="0">
            <a:spAutoFit/>
          </a:bodyPr>
          <a:lstStyle/>
          <a:p>
            <a:r>
              <a:rPr lang="es-ES" dirty="0">
                <a:solidFill>
                  <a:srgbClr val="FFFF00"/>
                </a:solidFill>
                <a:latin typeface="Arial"/>
                <a:cs typeface="Arial"/>
              </a:rPr>
              <a:t>Au</a:t>
            </a:r>
            <a:endParaRPr lang="en-US" dirty="0">
              <a:solidFill>
                <a:srgbClr val="FFFF00"/>
              </a:solidFill>
              <a:latin typeface="Arial"/>
              <a:cs typeface="Arial"/>
            </a:endParaRPr>
          </a:p>
        </p:txBody>
      </p:sp>
      <p:sp>
        <p:nvSpPr>
          <p:cNvPr id="15" name="14 CuadroTexto"/>
          <p:cNvSpPr txBox="1"/>
          <p:nvPr/>
        </p:nvSpPr>
        <p:spPr>
          <a:xfrm>
            <a:off x="7482298" y="5508221"/>
            <a:ext cx="479831" cy="369332"/>
          </a:xfrm>
          <a:prstGeom prst="rect">
            <a:avLst/>
          </a:prstGeom>
          <a:noFill/>
        </p:spPr>
        <p:txBody>
          <a:bodyPr wrap="none" rtlCol="0">
            <a:spAutoFit/>
          </a:bodyPr>
          <a:lstStyle/>
          <a:p>
            <a:r>
              <a:rPr lang="es-ES" dirty="0">
                <a:solidFill>
                  <a:srgbClr val="FFFF00"/>
                </a:solidFill>
                <a:latin typeface="Arial"/>
                <a:cs typeface="Arial"/>
              </a:rPr>
              <a:t>Au</a:t>
            </a:r>
            <a:endParaRPr lang="en-US" dirty="0">
              <a:solidFill>
                <a:srgbClr val="FFFF00"/>
              </a:solidFill>
              <a:latin typeface="Arial"/>
              <a:cs typeface="Arial"/>
            </a:endParaRPr>
          </a:p>
        </p:txBody>
      </p:sp>
      <p:sp>
        <p:nvSpPr>
          <p:cNvPr id="2" name="1 Título"/>
          <p:cNvSpPr>
            <a:spLocks noGrp="1"/>
          </p:cNvSpPr>
          <p:nvPr>
            <p:ph type="title"/>
          </p:nvPr>
        </p:nvSpPr>
        <p:spPr>
          <a:xfrm>
            <a:off x="0" y="181417"/>
            <a:ext cx="9144000" cy="533400"/>
          </a:xfrm>
        </p:spPr>
        <p:txBody>
          <a:bodyPr/>
          <a:lstStyle/>
          <a:p>
            <a:pPr algn="ctr"/>
            <a:r>
              <a:rPr lang="es-ES" sz="2800" dirty="0" smtClean="0">
                <a:latin typeface="Arial"/>
                <a:cs typeface="Arial"/>
              </a:rPr>
              <a:t>FIB </a:t>
            </a:r>
            <a:r>
              <a:rPr lang="es-ES" sz="2800" dirty="0" err="1">
                <a:latin typeface="Arial"/>
                <a:cs typeface="Arial"/>
              </a:rPr>
              <a:t>fabrication</a:t>
            </a:r>
            <a:r>
              <a:rPr lang="es-ES" sz="2800" dirty="0">
                <a:latin typeface="Arial"/>
                <a:cs typeface="Arial"/>
              </a:rPr>
              <a:t>: diablo </a:t>
            </a:r>
            <a:r>
              <a:rPr lang="es-ES" sz="2800" dirty="0" err="1">
                <a:latin typeface="Arial"/>
                <a:cs typeface="Arial"/>
              </a:rPr>
              <a:t>antenna</a:t>
            </a:r>
            <a:r>
              <a:rPr lang="es-ES" sz="2800" dirty="0">
                <a:latin typeface="Arial"/>
                <a:cs typeface="Arial"/>
              </a:rPr>
              <a:t> </a:t>
            </a:r>
            <a:r>
              <a:rPr lang="es-ES" sz="2800" dirty="0" err="1">
                <a:latin typeface="Arial"/>
                <a:cs typeface="Arial"/>
              </a:rPr>
              <a:t>on</a:t>
            </a:r>
            <a:r>
              <a:rPr lang="es-ES" sz="2800" dirty="0">
                <a:latin typeface="Arial"/>
                <a:cs typeface="Arial"/>
              </a:rPr>
              <a:t> </a:t>
            </a:r>
            <a:r>
              <a:rPr lang="es-ES" sz="2800" dirty="0" err="1" smtClean="0">
                <a:latin typeface="Arial"/>
                <a:cs typeface="Arial"/>
              </a:rPr>
              <a:t>commerical</a:t>
            </a:r>
            <a:r>
              <a:rPr lang="es-ES" sz="2800" dirty="0" smtClean="0">
                <a:latin typeface="Arial"/>
                <a:cs typeface="Arial"/>
              </a:rPr>
              <a:t> Si </a:t>
            </a:r>
            <a:r>
              <a:rPr lang="es-ES" sz="2800" dirty="0" err="1">
                <a:latin typeface="Arial"/>
                <a:cs typeface="Arial"/>
              </a:rPr>
              <a:t>tip</a:t>
            </a:r>
            <a:endParaRPr lang="en-US" sz="2800" dirty="0">
              <a:latin typeface="Arial"/>
              <a:cs typeface="Arial"/>
            </a:endParaRPr>
          </a:p>
        </p:txBody>
      </p:sp>
      <p:pic>
        <p:nvPicPr>
          <p:cNvPr id="4098" name="Picture 2" descr="\\SANNET01\EMLab\Helios 600 FIB\CIC02 Nanooptics\Lisa\Magnetic tip\20171130 Tip3\Tip3_022.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 y="921716"/>
            <a:ext cx="4305402" cy="3964838"/>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906615" y="2157984"/>
            <a:ext cx="479831" cy="369332"/>
          </a:xfrm>
          <a:prstGeom prst="rect">
            <a:avLst/>
          </a:prstGeom>
          <a:noFill/>
        </p:spPr>
        <p:txBody>
          <a:bodyPr wrap="none" rtlCol="0">
            <a:spAutoFit/>
          </a:bodyPr>
          <a:lstStyle/>
          <a:p>
            <a:r>
              <a:rPr lang="es-ES" dirty="0">
                <a:solidFill>
                  <a:srgbClr val="FFFF00"/>
                </a:solidFill>
                <a:latin typeface="Arial"/>
                <a:cs typeface="Arial"/>
              </a:rPr>
              <a:t>Au</a:t>
            </a:r>
            <a:endParaRPr lang="en-US" dirty="0">
              <a:solidFill>
                <a:srgbClr val="FFFF00"/>
              </a:solidFill>
              <a:latin typeface="Arial"/>
              <a:cs typeface="Arial"/>
            </a:endParaRPr>
          </a:p>
        </p:txBody>
      </p:sp>
      <p:sp>
        <p:nvSpPr>
          <p:cNvPr id="10" name="9 CuadroTexto"/>
          <p:cNvSpPr txBox="1"/>
          <p:nvPr/>
        </p:nvSpPr>
        <p:spPr>
          <a:xfrm>
            <a:off x="2502012" y="3563434"/>
            <a:ext cx="479831" cy="369332"/>
          </a:xfrm>
          <a:prstGeom prst="rect">
            <a:avLst/>
          </a:prstGeom>
          <a:noFill/>
        </p:spPr>
        <p:txBody>
          <a:bodyPr wrap="none" rtlCol="0">
            <a:spAutoFit/>
          </a:bodyPr>
          <a:lstStyle/>
          <a:p>
            <a:r>
              <a:rPr lang="es-ES" dirty="0">
                <a:solidFill>
                  <a:srgbClr val="FFFF00"/>
                </a:solidFill>
                <a:latin typeface="Arial"/>
                <a:cs typeface="Arial"/>
              </a:rPr>
              <a:t>Au</a:t>
            </a:r>
            <a:endParaRPr lang="en-US" dirty="0">
              <a:solidFill>
                <a:srgbClr val="FFFF00"/>
              </a:solidFill>
              <a:latin typeface="Arial"/>
              <a:cs typeface="Arial"/>
            </a:endParaRPr>
          </a:p>
        </p:txBody>
      </p:sp>
      <p:sp>
        <p:nvSpPr>
          <p:cNvPr id="8" name="7 CuadroTexto"/>
          <p:cNvSpPr txBox="1"/>
          <p:nvPr/>
        </p:nvSpPr>
        <p:spPr>
          <a:xfrm>
            <a:off x="3284525" y="2904135"/>
            <a:ext cx="389913" cy="369332"/>
          </a:xfrm>
          <a:prstGeom prst="rect">
            <a:avLst/>
          </a:prstGeom>
          <a:noFill/>
        </p:spPr>
        <p:txBody>
          <a:bodyPr wrap="none" rtlCol="0">
            <a:spAutoFit/>
          </a:bodyPr>
          <a:lstStyle/>
          <a:p>
            <a:r>
              <a:rPr lang="es-ES" dirty="0">
                <a:solidFill>
                  <a:schemeClr val="bg1"/>
                </a:solidFill>
                <a:latin typeface="Arial"/>
                <a:cs typeface="Arial"/>
              </a:rPr>
              <a:t>Si</a:t>
            </a:r>
            <a:endParaRPr lang="en-US" dirty="0">
              <a:solidFill>
                <a:schemeClr val="bg1"/>
              </a:solidFill>
              <a:latin typeface="Arial"/>
              <a:cs typeface="Arial"/>
            </a:endParaRPr>
          </a:p>
        </p:txBody>
      </p:sp>
      <p:sp>
        <p:nvSpPr>
          <p:cNvPr id="12" name="11 CuadroTexto"/>
          <p:cNvSpPr txBox="1"/>
          <p:nvPr/>
        </p:nvSpPr>
        <p:spPr>
          <a:xfrm>
            <a:off x="2182197" y="2738746"/>
            <a:ext cx="389913" cy="369332"/>
          </a:xfrm>
          <a:prstGeom prst="rect">
            <a:avLst/>
          </a:prstGeom>
          <a:noFill/>
        </p:spPr>
        <p:txBody>
          <a:bodyPr wrap="none" rtlCol="0">
            <a:spAutoFit/>
          </a:bodyPr>
          <a:lstStyle/>
          <a:p>
            <a:r>
              <a:rPr lang="es-ES" dirty="0">
                <a:solidFill>
                  <a:schemeClr val="bg1"/>
                </a:solidFill>
                <a:latin typeface="Arial"/>
                <a:cs typeface="Arial"/>
              </a:rPr>
              <a:t>Si</a:t>
            </a:r>
            <a:endParaRPr lang="en-US" dirty="0">
              <a:solidFill>
                <a:schemeClr val="bg1"/>
              </a:solidFill>
              <a:latin typeface="Arial"/>
              <a:cs typeface="Arial"/>
            </a:endParaRPr>
          </a:p>
        </p:txBody>
      </p:sp>
      <p:sp>
        <p:nvSpPr>
          <p:cNvPr id="16" name="15 CuadroTexto"/>
          <p:cNvSpPr txBox="1"/>
          <p:nvPr/>
        </p:nvSpPr>
        <p:spPr>
          <a:xfrm>
            <a:off x="2133600" y="3260478"/>
            <a:ext cx="389913" cy="369332"/>
          </a:xfrm>
          <a:prstGeom prst="rect">
            <a:avLst/>
          </a:prstGeom>
          <a:noFill/>
        </p:spPr>
        <p:txBody>
          <a:bodyPr wrap="none" rtlCol="0">
            <a:spAutoFit/>
          </a:bodyPr>
          <a:lstStyle/>
          <a:p>
            <a:r>
              <a:rPr lang="es-ES" dirty="0">
                <a:solidFill>
                  <a:schemeClr val="bg1"/>
                </a:solidFill>
                <a:latin typeface="Arial"/>
                <a:cs typeface="Arial"/>
              </a:rPr>
              <a:t>Si</a:t>
            </a:r>
            <a:endParaRPr lang="en-US" dirty="0">
              <a:solidFill>
                <a:schemeClr val="bg1"/>
              </a:solidFill>
              <a:latin typeface="Arial"/>
              <a:cs typeface="Arial"/>
            </a:endParaRPr>
          </a:p>
        </p:txBody>
      </p:sp>
      <p:sp>
        <p:nvSpPr>
          <p:cNvPr id="17" name="TextBox 16"/>
          <p:cNvSpPr txBox="1"/>
          <p:nvPr/>
        </p:nvSpPr>
        <p:spPr>
          <a:xfrm>
            <a:off x="606919" y="5261858"/>
            <a:ext cx="3378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a:cs typeface="Arial"/>
              </a:rPr>
              <a:t>Fabricated magnetic antenna tips using FIB patterning is relatively straightforward</a:t>
            </a:r>
            <a:endParaRPr lang="en-US" dirty="0">
              <a:latin typeface="Arial"/>
              <a:cs typeface="Arial"/>
            </a:endParaRPr>
          </a:p>
        </p:txBody>
      </p:sp>
    </p:spTree>
    <p:extLst>
      <p:ext uri="{BB962C8B-B14F-4D97-AF65-F5344CB8AC3E}">
        <p14:creationId xmlns:p14="http://schemas.microsoft.com/office/powerpoint/2010/main" val="32858712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38706"/>
            <a:ext cx="9144000" cy="533400"/>
          </a:xfrm>
        </p:spPr>
        <p:txBody>
          <a:bodyPr/>
          <a:lstStyle/>
          <a:p>
            <a:pPr algn="ctr"/>
            <a:r>
              <a:rPr lang="es-ES" sz="2800" dirty="0" smtClean="0">
                <a:latin typeface="Calibri"/>
                <a:cs typeface="Calibri"/>
              </a:rPr>
              <a:t>FIB </a:t>
            </a:r>
            <a:r>
              <a:rPr lang="es-ES" sz="2800" dirty="0" err="1">
                <a:latin typeface="Calibri"/>
                <a:cs typeface="Calibri"/>
              </a:rPr>
              <a:t>rounded</a:t>
            </a:r>
            <a:r>
              <a:rPr lang="es-ES" sz="2800" dirty="0">
                <a:latin typeface="Calibri"/>
                <a:cs typeface="Calibri"/>
              </a:rPr>
              <a:t> </a:t>
            </a:r>
            <a:r>
              <a:rPr lang="es-ES" sz="2800" dirty="0" err="1">
                <a:latin typeface="Calibri"/>
                <a:cs typeface="Calibri"/>
              </a:rPr>
              <a:t>standard</a:t>
            </a:r>
            <a:r>
              <a:rPr lang="es-ES" sz="2800" dirty="0">
                <a:latin typeface="Calibri"/>
                <a:cs typeface="Calibri"/>
              </a:rPr>
              <a:t> </a:t>
            </a:r>
            <a:r>
              <a:rPr lang="es-ES" sz="2800" dirty="0" smtClean="0">
                <a:latin typeface="Calibri"/>
                <a:cs typeface="Calibri"/>
              </a:rPr>
              <a:t>Si </a:t>
            </a:r>
            <a:r>
              <a:rPr lang="es-ES" sz="2800" dirty="0" err="1" smtClean="0">
                <a:latin typeface="Calibri"/>
                <a:cs typeface="Calibri"/>
              </a:rPr>
              <a:t>tip</a:t>
            </a:r>
            <a:r>
              <a:rPr lang="es-ES" sz="2800" dirty="0" smtClean="0">
                <a:latin typeface="Calibri"/>
                <a:cs typeface="Calibri"/>
              </a:rPr>
              <a:t> </a:t>
            </a:r>
            <a:r>
              <a:rPr lang="es-ES" sz="2800" dirty="0" err="1">
                <a:latin typeface="Calibri"/>
                <a:cs typeface="Calibri"/>
              </a:rPr>
              <a:t>for</a:t>
            </a:r>
            <a:r>
              <a:rPr lang="es-ES" sz="2800" dirty="0">
                <a:latin typeface="Calibri"/>
                <a:cs typeface="Calibri"/>
              </a:rPr>
              <a:t> </a:t>
            </a:r>
            <a:r>
              <a:rPr lang="es-ES" sz="2800" dirty="0" err="1">
                <a:latin typeface="Calibri"/>
                <a:cs typeface="Calibri"/>
              </a:rPr>
              <a:t>large</a:t>
            </a:r>
            <a:r>
              <a:rPr lang="es-ES" sz="2800" dirty="0">
                <a:latin typeface="Calibri"/>
                <a:cs typeface="Calibri"/>
              </a:rPr>
              <a:t> </a:t>
            </a:r>
            <a:r>
              <a:rPr lang="es-ES" sz="2800" dirty="0" err="1" smtClean="0">
                <a:latin typeface="Calibri"/>
                <a:cs typeface="Calibri"/>
              </a:rPr>
              <a:t>radius</a:t>
            </a:r>
            <a:r>
              <a:rPr lang="es-ES" sz="2800" dirty="0" smtClean="0">
                <a:latin typeface="Calibri"/>
                <a:cs typeface="Calibri"/>
              </a:rPr>
              <a:t> </a:t>
            </a:r>
            <a:r>
              <a:rPr lang="es-ES" sz="2800" dirty="0" err="1" smtClean="0">
                <a:latin typeface="Calibri"/>
                <a:cs typeface="Calibri"/>
              </a:rPr>
              <a:t>probes</a:t>
            </a:r>
            <a:endParaRPr lang="en-US" sz="2800" dirty="0">
              <a:latin typeface="Calibri"/>
              <a:cs typeface="Calibri"/>
            </a:endParaRPr>
          </a:p>
        </p:txBody>
      </p:sp>
      <p:grpSp>
        <p:nvGrpSpPr>
          <p:cNvPr id="3" name="Group 2"/>
          <p:cNvGrpSpPr/>
          <p:nvPr/>
        </p:nvGrpSpPr>
        <p:grpSpPr>
          <a:xfrm>
            <a:off x="2057655" y="1378495"/>
            <a:ext cx="4782159" cy="3434064"/>
            <a:chOff x="424841" y="996566"/>
            <a:chExt cx="7891118" cy="5666604"/>
          </a:xfrm>
        </p:grpSpPr>
        <p:pic>
          <p:nvPicPr>
            <p:cNvPr id="3074" name="Picture 2" descr="C:\Users\enikulina\Desktop\Rainer tips\Si round_001.tif"/>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5000" contrast="43000"/>
                      </a14:imgEffect>
                    </a14:imgLayer>
                  </a14:imgProps>
                </a:ext>
                <a:ext uri="{28A0092B-C50C-407E-A947-70E740481C1C}">
                  <a14:useLocalDpi xmlns:a14="http://schemas.microsoft.com/office/drawing/2010/main" val="0"/>
                </a:ext>
              </a:extLst>
            </a:blip>
            <a:srcRect/>
            <a:stretch>
              <a:fillRect/>
            </a:stretch>
          </p:blipFill>
          <p:spPr bwMode="auto">
            <a:xfrm>
              <a:off x="424841" y="996566"/>
              <a:ext cx="7891118" cy="5666604"/>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512502" y="1960473"/>
              <a:ext cx="831558" cy="863374"/>
            </a:xfrm>
            <a:prstGeom prst="rect">
              <a:avLst/>
            </a:prstGeom>
            <a:noFill/>
          </p:spPr>
          <p:txBody>
            <a:bodyPr wrap="none" rtlCol="0">
              <a:spAutoFit/>
            </a:bodyPr>
            <a:lstStyle/>
            <a:p>
              <a:r>
                <a:rPr lang="es-ES" sz="2800" dirty="0">
                  <a:solidFill>
                    <a:schemeClr val="bg1"/>
                  </a:solidFill>
                  <a:latin typeface="Arial"/>
                  <a:cs typeface="Arial"/>
                </a:rPr>
                <a:t>Si</a:t>
              </a:r>
              <a:endParaRPr lang="en-US" sz="2800" dirty="0">
                <a:solidFill>
                  <a:schemeClr val="bg1"/>
                </a:solidFill>
                <a:latin typeface="Arial"/>
                <a:cs typeface="Arial"/>
              </a:endParaRPr>
            </a:p>
          </p:txBody>
        </p:sp>
        <p:sp>
          <p:nvSpPr>
            <p:cNvPr id="9" name="8 CuadroTexto"/>
            <p:cNvSpPr txBox="1"/>
            <p:nvPr/>
          </p:nvSpPr>
          <p:spPr>
            <a:xfrm>
              <a:off x="4871911" y="1916583"/>
              <a:ext cx="831558" cy="863374"/>
            </a:xfrm>
            <a:prstGeom prst="rect">
              <a:avLst/>
            </a:prstGeom>
            <a:noFill/>
          </p:spPr>
          <p:txBody>
            <a:bodyPr wrap="none" rtlCol="0">
              <a:spAutoFit/>
            </a:bodyPr>
            <a:lstStyle/>
            <a:p>
              <a:r>
                <a:rPr lang="es-ES" sz="2800" dirty="0">
                  <a:solidFill>
                    <a:schemeClr val="bg1"/>
                  </a:solidFill>
                  <a:latin typeface="Arial"/>
                  <a:cs typeface="Arial"/>
                </a:rPr>
                <a:t>Si</a:t>
              </a:r>
              <a:endParaRPr lang="en-US" sz="2800" dirty="0">
                <a:solidFill>
                  <a:schemeClr val="bg1"/>
                </a:solidFill>
                <a:latin typeface="Arial"/>
                <a:cs typeface="Arial"/>
              </a:endParaRPr>
            </a:p>
          </p:txBody>
        </p:sp>
      </p:grpSp>
      <p:sp>
        <p:nvSpPr>
          <p:cNvPr id="10" name="TextBox 9"/>
          <p:cNvSpPr txBox="1"/>
          <p:nvPr/>
        </p:nvSpPr>
        <p:spPr>
          <a:xfrm>
            <a:off x="2707616" y="5128183"/>
            <a:ext cx="3378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a:cs typeface="Arial"/>
              </a:rPr>
              <a:t>Can fabricate blunt tips with large opening angle in house </a:t>
            </a:r>
            <a:endParaRPr lang="en-US" dirty="0">
              <a:latin typeface="Arial"/>
              <a:cs typeface="Arial"/>
            </a:endParaRPr>
          </a:p>
        </p:txBody>
      </p:sp>
    </p:spTree>
    <p:extLst>
      <p:ext uri="{BB962C8B-B14F-4D97-AF65-F5344CB8AC3E}">
        <p14:creationId xmlns:p14="http://schemas.microsoft.com/office/powerpoint/2010/main" val="4046326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610"/>
            <a:ext cx="9144000" cy="533400"/>
          </a:xfrm>
        </p:spPr>
        <p:txBody>
          <a:bodyPr>
            <a:noAutofit/>
          </a:bodyPr>
          <a:lstStyle/>
          <a:p>
            <a:pPr algn="ctr"/>
            <a:r>
              <a:rPr lang="en-US" sz="2800" dirty="0" smtClean="0">
                <a:latin typeface="Arial"/>
                <a:cs typeface="Arial"/>
              </a:rPr>
              <a:t>Commercial Au-</a:t>
            </a:r>
            <a:r>
              <a:rPr lang="en-US" sz="2800" dirty="0" err="1" smtClean="0">
                <a:latin typeface="Arial"/>
                <a:cs typeface="Arial"/>
              </a:rPr>
              <a:t>coatedSi</a:t>
            </a:r>
            <a:r>
              <a:rPr lang="en-US" sz="2800" dirty="0" smtClean="0">
                <a:latin typeface="Arial"/>
                <a:cs typeface="Arial"/>
              </a:rPr>
              <a:t> tips with large apex radius</a:t>
            </a:r>
            <a:endParaRPr lang="en-US" sz="2800" dirty="0">
              <a:latin typeface="Arial"/>
              <a:cs typeface="Arial"/>
            </a:endParaRPr>
          </a:p>
        </p:txBody>
      </p:sp>
      <p:pic>
        <p:nvPicPr>
          <p:cNvPr id="10" name="Content Placeholder 9"/>
          <p:cNvPicPr>
            <a:picLocks noGrp="1" noChangeAspect="1"/>
          </p:cNvPicPr>
          <p:nvPr>
            <p:ph sz="half" idx="1"/>
          </p:nvPr>
        </p:nvPicPr>
        <p:blipFill>
          <a:blip r:embed="rId2"/>
          <a:stretch>
            <a:fillRect/>
          </a:stretch>
        </p:blipFill>
        <p:spPr>
          <a:xfrm>
            <a:off x="628650" y="2254490"/>
            <a:ext cx="3886200" cy="1649567"/>
          </a:xfrm>
          <a:prstGeom prst="rect">
            <a:avLst/>
          </a:prstGeom>
        </p:spPr>
      </p:pic>
      <p:pic>
        <p:nvPicPr>
          <p:cNvPr id="8" name="Content Placeholder 7"/>
          <p:cNvPicPr>
            <a:picLocks noGrp="1" noChangeAspect="1"/>
          </p:cNvPicPr>
          <p:nvPr>
            <p:ph sz="half" idx="2"/>
          </p:nvPr>
        </p:nvPicPr>
        <p:blipFill>
          <a:blip r:embed="rId3"/>
          <a:stretch>
            <a:fillRect/>
          </a:stretch>
        </p:blipFill>
        <p:spPr>
          <a:xfrm>
            <a:off x="4629150" y="2112592"/>
            <a:ext cx="3886200" cy="3777403"/>
          </a:xfrm>
          <a:prstGeom prst="rect">
            <a:avLst/>
          </a:prstGeom>
        </p:spPr>
      </p:pic>
      <p:pic>
        <p:nvPicPr>
          <p:cNvPr id="11" name="Picture 10"/>
          <p:cNvPicPr>
            <a:picLocks noChangeAspect="1"/>
          </p:cNvPicPr>
          <p:nvPr/>
        </p:nvPicPr>
        <p:blipFill>
          <a:blip r:embed="rId4"/>
          <a:stretch>
            <a:fillRect/>
          </a:stretch>
        </p:blipFill>
        <p:spPr>
          <a:xfrm>
            <a:off x="628650" y="1337310"/>
            <a:ext cx="2676525" cy="647700"/>
          </a:xfrm>
          <a:prstGeom prst="rect">
            <a:avLst/>
          </a:prstGeom>
        </p:spPr>
      </p:pic>
      <p:sp>
        <p:nvSpPr>
          <p:cNvPr id="7" name="TextBox 6"/>
          <p:cNvSpPr txBox="1"/>
          <p:nvPr/>
        </p:nvSpPr>
        <p:spPr>
          <a:xfrm>
            <a:off x="711200" y="4511526"/>
            <a:ext cx="3378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a:cs typeface="Arial"/>
              </a:rPr>
              <a:t>Use FIB to mill the metal coating to obtain Diablo antenna</a:t>
            </a:r>
            <a:endParaRPr lang="en-US" dirty="0">
              <a:latin typeface="Arial"/>
              <a:cs typeface="Arial"/>
            </a:endParaRPr>
          </a:p>
        </p:txBody>
      </p:sp>
    </p:spTree>
    <p:extLst>
      <p:ext uri="{BB962C8B-B14F-4D97-AF65-F5344CB8AC3E}">
        <p14:creationId xmlns:p14="http://schemas.microsoft.com/office/powerpoint/2010/main" val="29973032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Arial" panose="020B0604020202020204" pitchFamily="34" charset="0"/>
                <a:cs typeface="Arial" panose="020B0604020202020204" pitchFamily="34" charset="0"/>
              </a:rPr>
              <a:t>Outline</a:t>
            </a:r>
          </a:p>
        </p:txBody>
      </p:sp>
      <p:sp>
        <p:nvSpPr>
          <p:cNvPr id="8" name="Content Placeholder 2"/>
          <p:cNvSpPr>
            <a:spLocks noGrp="1"/>
          </p:cNvSpPr>
          <p:nvPr>
            <p:ph idx="1"/>
          </p:nvPr>
        </p:nvSpPr>
        <p:spPr>
          <a:xfrm>
            <a:off x="628650" y="1825625"/>
            <a:ext cx="7886700" cy="4351338"/>
          </a:xfrm>
        </p:spPr>
        <p:txBody>
          <a:bodyPr>
            <a:normAutofit/>
          </a:bodyPr>
          <a:lstStyle/>
          <a:p>
            <a:r>
              <a:rPr lang="en-US" sz="2400" dirty="0" smtClean="0">
                <a:latin typeface="Arial" panose="020B0604020202020204" pitchFamily="34" charset="0"/>
                <a:cs typeface="Arial" panose="020B0604020202020204" pitchFamily="34" charset="0"/>
              </a:rPr>
              <a:t>THz s-SNOM setup</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THz magnetic probe</a:t>
            </a:r>
            <a:endParaRPr lang="en-US" sz="24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eneral concept</a:t>
            </a:r>
          </a:p>
          <a:p>
            <a:pPr lvl="1"/>
            <a:r>
              <a:rPr lang="en-US" sz="2000" dirty="0" smtClean="0">
                <a:latin typeface="Arial" panose="020B0604020202020204" pitchFamily="34" charset="0"/>
                <a:cs typeface="Arial" panose="020B0604020202020204" pitchFamily="34" charset="0"/>
              </a:rPr>
              <a:t>Simulations</a:t>
            </a:r>
          </a:p>
          <a:p>
            <a:pPr lvl="1"/>
            <a:r>
              <a:rPr lang="en-US" sz="2000" dirty="0" smtClean="0">
                <a:latin typeface="Arial" panose="020B0604020202020204" pitchFamily="34" charset="0"/>
                <a:cs typeface="Arial" panose="020B0604020202020204" pitchFamily="34" charset="0"/>
              </a:rPr>
              <a:t>FIB fabrication</a:t>
            </a:r>
            <a:endParaRPr lang="en-US" sz="20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THz magnetic probe testing idea</a:t>
            </a:r>
          </a:p>
          <a:p>
            <a:r>
              <a:rPr lang="en-US" sz="2400" dirty="0" smtClean="0">
                <a:solidFill>
                  <a:srgbClr val="000000"/>
                </a:solidFill>
                <a:latin typeface="Arial" panose="020B0604020202020204" pitchFamily="34" charset="0"/>
                <a:cs typeface="Arial" panose="020B0604020202020204" pitchFamily="34" charset="0"/>
              </a:rPr>
              <a:t>First experimental step: THz electric field mapping</a:t>
            </a:r>
          </a:p>
          <a:p>
            <a:r>
              <a:rPr lang="en-US" sz="2400" dirty="0" smtClean="0">
                <a:solidFill>
                  <a:srgbClr val="000000"/>
                </a:solidFill>
                <a:latin typeface="Arial" panose="020B0604020202020204" pitchFamily="34" charset="0"/>
                <a:cs typeface="Arial" panose="020B0604020202020204" pitchFamily="34" charset="0"/>
              </a:rPr>
              <a:t>Conclusions</a:t>
            </a:r>
            <a:endParaRPr lang="en-US" sz="2400" dirty="0">
              <a:solidFill>
                <a:srgbClr val="000000"/>
              </a:solidFill>
              <a:latin typeface="Arial" panose="020B0604020202020204" pitchFamily="34" charset="0"/>
              <a:cs typeface="Arial" panose="020B0604020202020204" pitchFamily="34" charset="0"/>
            </a:endParaRPr>
          </a:p>
          <a:p>
            <a:pPr marL="457200" lvl="1" indent="0">
              <a:buNone/>
            </a:pP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8403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995"/>
            <a:ext cx="9144000" cy="533400"/>
          </a:xfrm>
        </p:spPr>
        <p:txBody>
          <a:bodyPr>
            <a:normAutofit/>
          </a:bodyPr>
          <a:lstStyle/>
          <a:p>
            <a:pPr algn="ctr"/>
            <a:r>
              <a:rPr lang="en-US" sz="2800" dirty="0" smtClean="0">
                <a:latin typeface="Arial"/>
                <a:cs typeface="Arial"/>
              </a:rPr>
              <a:t>THz magnetic </a:t>
            </a:r>
            <a:r>
              <a:rPr lang="en-US" sz="2800" dirty="0" smtClean="0">
                <a:latin typeface="Arial"/>
                <a:cs typeface="Arial"/>
              </a:rPr>
              <a:t>samples for testing THz magnetic tips</a:t>
            </a:r>
            <a:endParaRPr lang="en-US" sz="2800" dirty="0">
              <a:latin typeface="Arial"/>
              <a:cs typeface="Arial"/>
            </a:endParaRPr>
          </a:p>
        </p:txBody>
      </p:sp>
      <p:sp>
        <p:nvSpPr>
          <p:cNvPr id="5" name="TextBox 4"/>
          <p:cNvSpPr txBox="1"/>
          <p:nvPr/>
        </p:nvSpPr>
        <p:spPr>
          <a:xfrm>
            <a:off x="388904" y="1216550"/>
            <a:ext cx="8054340" cy="1754326"/>
          </a:xfrm>
          <a:prstGeom prst="rect">
            <a:avLst/>
          </a:prstGeom>
          <a:noFill/>
        </p:spPr>
        <p:txBody>
          <a:bodyPr wrap="square" rtlCol="0">
            <a:spAutoFit/>
          </a:bodyPr>
          <a:lstStyle/>
          <a:p>
            <a:r>
              <a:rPr lang="en-US" dirty="0">
                <a:latin typeface="Arial"/>
                <a:cs typeface="Arial"/>
              </a:rPr>
              <a:t>To test the “magnetic” tip performance in the absence of magnetic transitions at THz at room-T =&gt; use planar magnetic resonator structures:</a:t>
            </a:r>
          </a:p>
          <a:p>
            <a:pPr marL="742950" lvl="1" indent="-285750">
              <a:buFont typeface="Arial" panose="020B0604020202020204" pitchFamily="34" charset="0"/>
              <a:buChar char="•"/>
            </a:pPr>
            <a:r>
              <a:rPr lang="en-US" dirty="0">
                <a:latin typeface="Arial"/>
                <a:cs typeface="Arial"/>
              </a:rPr>
              <a:t>bar antennas</a:t>
            </a:r>
          </a:p>
          <a:p>
            <a:pPr marL="742950" lvl="1" indent="-285750">
              <a:buFont typeface="Arial" panose="020B0604020202020204" pitchFamily="34" charset="0"/>
              <a:buChar char="•"/>
            </a:pPr>
            <a:r>
              <a:rPr lang="en-US" dirty="0" err="1">
                <a:latin typeface="Arial"/>
                <a:cs typeface="Arial"/>
              </a:rPr>
              <a:t>diabolo</a:t>
            </a:r>
            <a:r>
              <a:rPr lang="en-US" dirty="0">
                <a:latin typeface="Arial"/>
                <a:cs typeface="Arial"/>
              </a:rPr>
              <a:t> antennas</a:t>
            </a:r>
          </a:p>
          <a:p>
            <a:pPr marL="742950" lvl="1" indent="-285750">
              <a:buFont typeface="Arial" panose="020B0604020202020204" pitchFamily="34" charset="0"/>
              <a:buChar char="•"/>
            </a:pPr>
            <a:r>
              <a:rPr lang="en-US" dirty="0">
                <a:latin typeface="Arial"/>
                <a:cs typeface="Arial"/>
              </a:rPr>
              <a:t>split rings</a:t>
            </a:r>
          </a:p>
          <a:p>
            <a:pPr marL="742950" lvl="1" indent="-285750">
              <a:buFont typeface="Arial" panose="020B0604020202020204" pitchFamily="34" charset="0"/>
              <a:buChar char="•"/>
            </a:pPr>
            <a:r>
              <a:rPr lang="en-US" dirty="0">
                <a:latin typeface="Arial"/>
                <a:cs typeface="Arial"/>
              </a:rPr>
              <a:t>complimentary structures?	</a:t>
            </a:r>
          </a:p>
        </p:txBody>
      </p:sp>
      <mc:AlternateContent xmlns:mc="http://schemas.openxmlformats.org/markup-compatibility/2006">
        <mc:Choice xmlns:a14="http://schemas.microsoft.com/office/drawing/2010/main" Requires="a14">
          <p:sp>
            <p:nvSpPr>
              <p:cNvPr id="6" name="TextBox 5">
                <a:extLst>
                  <a:ext uri="{FF2B5EF4-FFF2-40B4-BE49-F238E27FC236}">
                    <a14:artisticCrisscrossEtching xmlns="" id="{531CCDEB-C483-43A2-8E56-F98A294C7A22}"/>
                  </a:ext>
                </a:extLst>
              </p:cNvPr>
              <p:cNvSpPr txBox="1"/>
              <p:nvPr/>
            </p:nvSpPr>
            <p:spPr>
              <a:xfrm>
                <a:off x="394501" y="5170938"/>
                <a:ext cx="8221980" cy="646331"/>
              </a:xfrm>
              <a:prstGeom prst="rect">
                <a:avLst/>
              </a:prstGeom>
              <a:noFill/>
            </p:spPr>
            <p:txBody>
              <a:bodyPr wrap="square" rtlCol="0">
                <a:spAutoFit/>
              </a:bodyPr>
              <a:lstStyle/>
              <a:p>
                <a:r>
                  <a:rPr lang="en-US" b="0" dirty="0">
                    <a:latin typeface="Arial"/>
                    <a:cs typeface="Arial"/>
                  </a:rPr>
                  <a:t>These resonators can be excited via magnetic hot-spot of the tip:</a:t>
                </a:r>
              </a:p>
              <a:p>
                <a:r>
                  <a:rPr lang="en-US" b="0" dirty="0">
                    <a:latin typeface="Arial"/>
                    <a:cs typeface="Arial"/>
                  </a:rPr>
                  <a:t>i.e. </a:t>
                </a:r>
                <a14:m/>
                <a:r>
                  <a:rPr lang="en-US" dirty="0">
                    <a:latin typeface="Arial"/>
                    <a:cs typeface="Arial"/>
                  </a:rPr>
                  <a:t>magnetic field of the antenna</a:t>
                </a:r>
              </a:p>
            </p:txBody>
          </p:sp>
        </mc:Choice>
        <mc:Fallback>
          <p:sp>
            <p:nvSpPr>
              <p:cNvPr id="6" name="TextBox 5">
                <a:extLst>
                  <a:ext uri="{FF2B5EF4-FFF2-40B4-BE49-F238E27FC236}">
                    <a14:artisticCrisscrossEtching xmlns="" xmlns:a14="http://schemas.microsoft.com/office/drawing/2010/main" id="{531CCDEB-C483-43A2-8E56-F98A294C7A22}"/>
                  </a:ext>
                </a:extLst>
              </p:cNvPr>
              <p:cNvSpPr txBox="1">
                <a:spLocks noRot="1" noChangeAspect="1" noMove="1" noResize="1" noEditPoints="1" noAdjustHandles="1" noChangeArrowheads="1" noChangeShapeType="1" noTextEdit="1"/>
              </p:cNvSpPr>
              <p:nvPr/>
            </p:nvSpPr>
            <p:spPr>
              <a:xfrm>
                <a:off x="394501" y="5170938"/>
                <a:ext cx="8221980" cy="646331"/>
              </a:xfrm>
              <a:prstGeom prst="rect">
                <a:avLst/>
              </a:prstGeom>
              <a:blipFill rotWithShape="1">
                <a:blip r:embed="rId2"/>
                <a:stretch>
                  <a:fillRect/>
                </a:stretch>
              </a:blipFill>
            </p:spPr>
            <p:txBody>
              <a:bodyPr/>
              <a:lstStyle/>
              <a:p>
                <a:r>
                  <a:rPr lang="en-US">
                    <a:noFill/>
                  </a:rPr>
                  <a:t> </a:t>
                </a:r>
              </a:p>
            </p:txBody>
          </p:sp>
        </mc:Fallback>
      </mc:AlternateContent>
      <p:grpSp>
        <p:nvGrpSpPr>
          <p:cNvPr id="55" name="Group 54"/>
          <p:cNvGrpSpPr/>
          <p:nvPr/>
        </p:nvGrpSpPr>
        <p:grpSpPr>
          <a:xfrm>
            <a:off x="3922655" y="3419285"/>
            <a:ext cx="1230536" cy="855463"/>
            <a:chOff x="3817620" y="2664977"/>
            <a:chExt cx="1230536" cy="855463"/>
          </a:xfrm>
        </p:grpSpPr>
        <p:grpSp>
          <p:nvGrpSpPr>
            <p:cNvPr id="12" name="Group 11"/>
            <p:cNvGrpSpPr/>
            <p:nvPr/>
          </p:nvGrpSpPr>
          <p:grpSpPr>
            <a:xfrm>
              <a:off x="3817620" y="2819400"/>
              <a:ext cx="1082040" cy="701040"/>
              <a:chOff x="4122420" y="2918460"/>
              <a:chExt cx="1082040" cy="701040"/>
            </a:xfrm>
            <a:solidFill>
              <a:srgbClr val="FFC000"/>
            </a:solidFill>
          </p:grpSpPr>
          <p:sp>
            <p:nvSpPr>
              <p:cNvPr id="9" name="Isosceles Triangle 8"/>
              <p:cNvSpPr/>
              <p:nvPr/>
            </p:nvSpPr>
            <p:spPr>
              <a:xfrm rot="5400000">
                <a:off x="4008120" y="3032760"/>
                <a:ext cx="701040" cy="472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0" name="Isosceles Triangle 9"/>
              <p:cNvSpPr/>
              <p:nvPr/>
            </p:nvSpPr>
            <p:spPr>
              <a:xfrm rot="16200000">
                <a:off x="4617720" y="3032760"/>
                <a:ext cx="701040" cy="472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1" name="Rectangle 10"/>
              <p:cNvSpPr/>
              <p:nvPr/>
            </p:nvSpPr>
            <p:spPr>
              <a:xfrm>
                <a:off x="4438650" y="3185160"/>
                <a:ext cx="472440" cy="167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grpSp>
        <p:cxnSp>
          <p:nvCxnSpPr>
            <p:cNvPr id="38" name="Straight Arrow Connector 37"/>
            <p:cNvCxnSpPr>
              <a:endCxn id="11" idx="3"/>
            </p:cNvCxnSpPr>
            <p:nvPr/>
          </p:nvCxnSpPr>
          <p:spPr>
            <a:xfrm flipV="1">
              <a:off x="4114800" y="3169920"/>
              <a:ext cx="491490" cy="1154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4259580" y="2987041"/>
              <a:ext cx="152402" cy="369332"/>
            </a:xfrm>
            <a:prstGeom prst="arc">
              <a:avLst>
                <a:gd name="adj1" fmla="val 2593360"/>
                <a:gd name="adj2" fmla="val 1875063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1" name="Arc 20"/>
            <p:cNvSpPr/>
            <p:nvPr/>
          </p:nvSpPr>
          <p:spPr>
            <a:xfrm>
              <a:off x="4328158" y="2987041"/>
              <a:ext cx="152402" cy="369332"/>
            </a:xfrm>
            <a:prstGeom prst="arc">
              <a:avLst>
                <a:gd name="adj1" fmla="val 2593360"/>
                <a:gd name="adj2" fmla="val 1875063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2" name="Arc 21"/>
            <p:cNvSpPr/>
            <p:nvPr/>
          </p:nvSpPr>
          <p:spPr>
            <a:xfrm>
              <a:off x="4198619" y="2987041"/>
              <a:ext cx="152402" cy="369332"/>
            </a:xfrm>
            <a:prstGeom prst="arc">
              <a:avLst>
                <a:gd name="adj1" fmla="val 2593360"/>
                <a:gd name="adj2" fmla="val 1875063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3" name="TextBox 22"/>
            <p:cNvSpPr txBox="1"/>
            <p:nvPr/>
          </p:nvSpPr>
          <p:spPr>
            <a:xfrm>
              <a:off x="4179569" y="2664977"/>
              <a:ext cx="472440" cy="369332"/>
            </a:xfrm>
            <a:prstGeom prst="rect">
              <a:avLst/>
            </a:prstGeom>
            <a:noFill/>
          </p:spPr>
          <p:txBody>
            <a:bodyPr wrap="square" rtlCol="0">
              <a:spAutoFit/>
            </a:bodyPr>
            <a:lstStyle/>
            <a:p>
              <a:r>
                <a:rPr lang="en-US" dirty="0">
                  <a:solidFill>
                    <a:srgbClr val="FF0000"/>
                  </a:solidFill>
                  <a:latin typeface="Arial"/>
                  <a:cs typeface="Arial"/>
                </a:rPr>
                <a:t>H</a:t>
              </a:r>
            </a:p>
          </p:txBody>
        </p:sp>
        <p:sp>
          <p:nvSpPr>
            <p:cNvPr id="39" name="TextBox 38"/>
            <p:cNvSpPr txBox="1"/>
            <p:nvPr/>
          </p:nvSpPr>
          <p:spPr>
            <a:xfrm>
              <a:off x="4575716" y="2983772"/>
              <a:ext cx="472440" cy="369332"/>
            </a:xfrm>
            <a:prstGeom prst="rect">
              <a:avLst/>
            </a:prstGeom>
            <a:noFill/>
          </p:spPr>
          <p:txBody>
            <a:bodyPr wrap="square" rtlCol="0">
              <a:spAutoFit/>
            </a:bodyPr>
            <a:lstStyle/>
            <a:p>
              <a:r>
                <a:rPr lang="en-US" dirty="0">
                  <a:solidFill>
                    <a:srgbClr val="7030A0"/>
                  </a:solidFill>
                  <a:latin typeface="Arial"/>
                  <a:cs typeface="Arial"/>
                </a:rPr>
                <a:t>J</a:t>
              </a:r>
            </a:p>
          </p:txBody>
        </p:sp>
      </p:grpSp>
      <p:grpSp>
        <p:nvGrpSpPr>
          <p:cNvPr id="56" name="Group 55"/>
          <p:cNvGrpSpPr/>
          <p:nvPr/>
        </p:nvGrpSpPr>
        <p:grpSpPr>
          <a:xfrm>
            <a:off x="5901951" y="3367968"/>
            <a:ext cx="1183004" cy="998220"/>
            <a:chOff x="5796916" y="2613660"/>
            <a:chExt cx="1183004" cy="998220"/>
          </a:xfrm>
        </p:grpSpPr>
        <p:grpSp>
          <p:nvGrpSpPr>
            <p:cNvPr id="18" name="Group 17"/>
            <p:cNvGrpSpPr/>
            <p:nvPr/>
          </p:nvGrpSpPr>
          <p:grpSpPr>
            <a:xfrm>
              <a:off x="5897880" y="2613660"/>
              <a:ext cx="1082040" cy="998220"/>
              <a:chOff x="5897880" y="2613660"/>
              <a:chExt cx="1082040" cy="998220"/>
            </a:xfrm>
          </p:grpSpPr>
          <p:sp>
            <p:nvSpPr>
              <p:cNvPr id="13" name="Oval 12"/>
              <p:cNvSpPr/>
              <p:nvPr/>
            </p:nvSpPr>
            <p:spPr>
              <a:xfrm>
                <a:off x="5897880" y="2613660"/>
                <a:ext cx="1082040" cy="9982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5" name="Oval 14"/>
              <p:cNvSpPr/>
              <p:nvPr/>
            </p:nvSpPr>
            <p:spPr>
              <a:xfrm>
                <a:off x="6042427" y="2747010"/>
                <a:ext cx="792945"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7" name="Rectangle 16"/>
              <p:cNvSpPr/>
              <p:nvPr/>
            </p:nvSpPr>
            <p:spPr>
              <a:xfrm>
                <a:off x="6797039" y="3028950"/>
                <a:ext cx="182880" cy="14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grpSp>
        <p:grpSp>
          <p:nvGrpSpPr>
            <p:cNvPr id="26" name="Group 25"/>
            <p:cNvGrpSpPr/>
            <p:nvPr/>
          </p:nvGrpSpPr>
          <p:grpSpPr>
            <a:xfrm>
              <a:off x="6271260" y="2987041"/>
              <a:ext cx="91440" cy="91440"/>
              <a:chOff x="6271260" y="2987041"/>
              <a:chExt cx="91440" cy="91440"/>
            </a:xfrm>
          </p:grpSpPr>
          <p:sp>
            <p:nvSpPr>
              <p:cNvPr id="24" name="Oval 23"/>
              <p:cNvSpPr/>
              <p:nvPr/>
            </p:nvSpPr>
            <p:spPr>
              <a:xfrm>
                <a:off x="6271260" y="2987041"/>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5" name="Oval 24"/>
              <p:cNvSpPr/>
              <p:nvPr/>
            </p:nvSpPr>
            <p:spPr>
              <a:xfrm>
                <a:off x="6310217" y="302418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grpSp>
        <p:grpSp>
          <p:nvGrpSpPr>
            <p:cNvPr id="27" name="Group 26"/>
            <p:cNvGrpSpPr/>
            <p:nvPr/>
          </p:nvGrpSpPr>
          <p:grpSpPr>
            <a:xfrm>
              <a:off x="6507480" y="2983230"/>
              <a:ext cx="91440" cy="91440"/>
              <a:chOff x="6271260" y="2987041"/>
              <a:chExt cx="91440" cy="91440"/>
            </a:xfrm>
          </p:grpSpPr>
          <p:sp>
            <p:nvSpPr>
              <p:cNvPr id="28" name="Oval 27"/>
              <p:cNvSpPr/>
              <p:nvPr/>
            </p:nvSpPr>
            <p:spPr>
              <a:xfrm>
                <a:off x="6271260" y="2987041"/>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9" name="Oval 28"/>
              <p:cNvSpPr/>
              <p:nvPr/>
            </p:nvSpPr>
            <p:spPr>
              <a:xfrm>
                <a:off x="6310217" y="302418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grpSp>
        <p:grpSp>
          <p:nvGrpSpPr>
            <p:cNvPr id="30" name="Group 29"/>
            <p:cNvGrpSpPr/>
            <p:nvPr/>
          </p:nvGrpSpPr>
          <p:grpSpPr>
            <a:xfrm>
              <a:off x="6282785" y="3211831"/>
              <a:ext cx="91440" cy="91440"/>
              <a:chOff x="6271260" y="2987041"/>
              <a:chExt cx="91440" cy="91440"/>
            </a:xfrm>
          </p:grpSpPr>
          <p:sp>
            <p:nvSpPr>
              <p:cNvPr id="31" name="Oval 30"/>
              <p:cNvSpPr/>
              <p:nvPr/>
            </p:nvSpPr>
            <p:spPr>
              <a:xfrm>
                <a:off x="6271260" y="2987041"/>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2" name="Oval 31"/>
              <p:cNvSpPr/>
              <p:nvPr/>
            </p:nvSpPr>
            <p:spPr>
              <a:xfrm>
                <a:off x="6310217" y="302418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grpSp>
        <p:grpSp>
          <p:nvGrpSpPr>
            <p:cNvPr id="33" name="Group 32"/>
            <p:cNvGrpSpPr/>
            <p:nvPr/>
          </p:nvGrpSpPr>
          <p:grpSpPr>
            <a:xfrm>
              <a:off x="6519005" y="3208020"/>
              <a:ext cx="91440" cy="91440"/>
              <a:chOff x="6271260" y="2987041"/>
              <a:chExt cx="91440" cy="91440"/>
            </a:xfrm>
          </p:grpSpPr>
          <p:sp>
            <p:nvSpPr>
              <p:cNvPr id="34" name="Oval 33"/>
              <p:cNvSpPr/>
              <p:nvPr/>
            </p:nvSpPr>
            <p:spPr>
              <a:xfrm>
                <a:off x="6271260" y="2987041"/>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5" name="Oval 34"/>
              <p:cNvSpPr/>
              <p:nvPr/>
            </p:nvSpPr>
            <p:spPr>
              <a:xfrm>
                <a:off x="6310217" y="3024188"/>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grpSp>
        <p:sp>
          <p:nvSpPr>
            <p:cNvPr id="36" name="TextBox 35"/>
            <p:cNvSpPr txBox="1"/>
            <p:nvPr/>
          </p:nvSpPr>
          <p:spPr>
            <a:xfrm>
              <a:off x="6282785" y="2699624"/>
              <a:ext cx="472440" cy="369332"/>
            </a:xfrm>
            <a:prstGeom prst="rect">
              <a:avLst/>
            </a:prstGeom>
            <a:noFill/>
          </p:spPr>
          <p:txBody>
            <a:bodyPr wrap="square" rtlCol="0">
              <a:spAutoFit/>
            </a:bodyPr>
            <a:lstStyle/>
            <a:p>
              <a:r>
                <a:rPr lang="en-US" dirty="0">
                  <a:solidFill>
                    <a:srgbClr val="FF0000"/>
                  </a:solidFill>
                  <a:latin typeface="Arial"/>
                  <a:cs typeface="Arial"/>
                </a:rPr>
                <a:t>H</a:t>
              </a:r>
            </a:p>
          </p:txBody>
        </p:sp>
        <p:sp>
          <p:nvSpPr>
            <p:cNvPr id="41" name="Arc 40"/>
            <p:cNvSpPr/>
            <p:nvPr/>
          </p:nvSpPr>
          <p:spPr>
            <a:xfrm>
              <a:off x="5971779" y="2667891"/>
              <a:ext cx="915979" cy="897007"/>
            </a:xfrm>
            <a:prstGeom prst="arc">
              <a:avLst>
                <a:gd name="adj1" fmla="val 676894"/>
                <a:gd name="adj2" fmla="val 20811354"/>
              </a:avLst>
            </a:prstGeom>
            <a:ln>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42" name="TextBox 41"/>
            <p:cNvSpPr txBox="1"/>
            <p:nvPr/>
          </p:nvSpPr>
          <p:spPr>
            <a:xfrm>
              <a:off x="5796916" y="2975088"/>
              <a:ext cx="472440" cy="369332"/>
            </a:xfrm>
            <a:prstGeom prst="rect">
              <a:avLst/>
            </a:prstGeom>
            <a:noFill/>
          </p:spPr>
          <p:txBody>
            <a:bodyPr wrap="square" rtlCol="0">
              <a:spAutoFit/>
            </a:bodyPr>
            <a:lstStyle/>
            <a:p>
              <a:r>
                <a:rPr lang="en-US" dirty="0">
                  <a:solidFill>
                    <a:srgbClr val="7030A0"/>
                  </a:solidFill>
                  <a:latin typeface="Arial"/>
                  <a:cs typeface="Arial"/>
                </a:rPr>
                <a:t>J</a:t>
              </a:r>
            </a:p>
          </p:txBody>
        </p:sp>
      </p:grpSp>
      <p:grpSp>
        <p:nvGrpSpPr>
          <p:cNvPr id="54" name="Group 53"/>
          <p:cNvGrpSpPr/>
          <p:nvPr/>
        </p:nvGrpSpPr>
        <p:grpSpPr>
          <a:xfrm>
            <a:off x="897515" y="3312155"/>
            <a:ext cx="2484360" cy="717560"/>
            <a:chOff x="792480" y="2557847"/>
            <a:chExt cx="2484360" cy="717560"/>
          </a:xfrm>
        </p:grpSpPr>
        <p:sp>
          <p:nvSpPr>
            <p:cNvPr id="7" name="Rectangle 6"/>
            <p:cNvSpPr/>
            <p:nvPr/>
          </p:nvSpPr>
          <p:spPr>
            <a:xfrm>
              <a:off x="792480" y="3032760"/>
              <a:ext cx="2080260" cy="1371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cxnSp>
          <p:nvCxnSpPr>
            <p:cNvPr id="43" name="Straight Arrow Connector 42"/>
            <p:cNvCxnSpPr>
              <a:stCxn id="7" idx="1"/>
              <a:endCxn id="44" idx="1"/>
            </p:cNvCxnSpPr>
            <p:nvPr/>
          </p:nvCxnSpPr>
          <p:spPr>
            <a:xfrm flipV="1">
              <a:off x="792480" y="3090741"/>
              <a:ext cx="2011920" cy="1059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04400" y="2906075"/>
              <a:ext cx="472440" cy="369332"/>
            </a:xfrm>
            <a:prstGeom prst="rect">
              <a:avLst/>
            </a:prstGeom>
            <a:noFill/>
          </p:spPr>
          <p:txBody>
            <a:bodyPr wrap="square" rtlCol="0">
              <a:spAutoFit/>
            </a:bodyPr>
            <a:lstStyle/>
            <a:p>
              <a:r>
                <a:rPr lang="en-US" dirty="0">
                  <a:solidFill>
                    <a:srgbClr val="7030A0"/>
                  </a:solidFill>
                  <a:latin typeface="Arial"/>
                  <a:cs typeface="Arial"/>
                </a:rPr>
                <a:t>J</a:t>
              </a:r>
            </a:p>
          </p:txBody>
        </p:sp>
        <p:sp>
          <p:nvSpPr>
            <p:cNvPr id="48" name="Arc 47"/>
            <p:cNvSpPr/>
            <p:nvPr/>
          </p:nvSpPr>
          <p:spPr>
            <a:xfrm>
              <a:off x="1094349" y="2906075"/>
              <a:ext cx="152402" cy="369332"/>
            </a:xfrm>
            <a:prstGeom prst="arc">
              <a:avLst>
                <a:gd name="adj1" fmla="val 2593360"/>
                <a:gd name="adj2" fmla="val 1875063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49" name="Arc 48"/>
            <p:cNvSpPr/>
            <p:nvPr/>
          </p:nvSpPr>
          <p:spPr>
            <a:xfrm>
              <a:off x="1557101" y="2906075"/>
              <a:ext cx="152402" cy="369332"/>
            </a:xfrm>
            <a:prstGeom prst="arc">
              <a:avLst>
                <a:gd name="adj1" fmla="val 2593360"/>
                <a:gd name="adj2" fmla="val 1875063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50" name="Arc 49"/>
            <p:cNvSpPr/>
            <p:nvPr/>
          </p:nvSpPr>
          <p:spPr>
            <a:xfrm>
              <a:off x="1770464" y="2906075"/>
              <a:ext cx="152402" cy="369332"/>
            </a:xfrm>
            <a:prstGeom prst="arc">
              <a:avLst>
                <a:gd name="adj1" fmla="val 2593360"/>
                <a:gd name="adj2" fmla="val 1875063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51" name="Arc 50"/>
            <p:cNvSpPr/>
            <p:nvPr/>
          </p:nvSpPr>
          <p:spPr>
            <a:xfrm>
              <a:off x="1983827" y="2906075"/>
              <a:ext cx="152402" cy="369332"/>
            </a:xfrm>
            <a:prstGeom prst="arc">
              <a:avLst>
                <a:gd name="adj1" fmla="val 2593360"/>
                <a:gd name="adj2" fmla="val 1875063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52" name="Arc 51"/>
            <p:cNvSpPr/>
            <p:nvPr/>
          </p:nvSpPr>
          <p:spPr>
            <a:xfrm>
              <a:off x="2379784" y="2906075"/>
              <a:ext cx="152402" cy="369332"/>
            </a:xfrm>
            <a:prstGeom prst="arc">
              <a:avLst>
                <a:gd name="adj1" fmla="val 2593360"/>
                <a:gd name="adj2" fmla="val 1875063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53" name="TextBox 52"/>
            <p:cNvSpPr txBox="1"/>
            <p:nvPr/>
          </p:nvSpPr>
          <p:spPr>
            <a:xfrm>
              <a:off x="1709025" y="2557847"/>
              <a:ext cx="472440" cy="369332"/>
            </a:xfrm>
            <a:prstGeom prst="rect">
              <a:avLst/>
            </a:prstGeom>
            <a:noFill/>
          </p:spPr>
          <p:txBody>
            <a:bodyPr wrap="square" rtlCol="0">
              <a:spAutoFit/>
            </a:bodyPr>
            <a:lstStyle/>
            <a:p>
              <a:r>
                <a:rPr lang="en-US" dirty="0">
                  <a:solidFill>
                    <a:srgbClr val="FF0000"/>
                  </a:solidFill>
                  <a:latin typeface="Arial"/>
                  <a:cs typeface="Arial"/>
                </a:rPr>
                <a:t>H</a:t>
              </a:r>
            </a:p>
          </p:txBody>
        </p:sp>
      </p:grpSp>
    </p:spTree>
    <p:extLst>
      <p:ext uri="{BB962C8B-B14F-4D97-AF65-F5344CB8AC3E}">
        <p14:creationId xmlns:p14="http://schemas.microsoft.com/office/powerpoint/2010/main" val="25273946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75834"/>
          </a:xfrm>
        </p:spPr>
        <p:txBody>
          <a:bodyPr>
            <a:normAutofit/>
          </a:bodyPr>
          <a:lstStyle/>
          <a:p>
            <a:pPr algn="ctr"/>
            <a:r>
              <a:rPr lang="en-US" sz="2800" dirty="0">
                <a:latin typeface="Arial" panose="020B0604020202020204" pitchFamily="34" charset="0"/>
                <a:cs typeface="Arial" panose="020B0604020202020204" pitchFamily="34" charset="0"/>
              </a:rPr>
              <a:t>Testing concept: cross-polarization measurements</a:t>
            </a:r>
          </a:p>
        </p:txBody>
      </p:sp>
      <p:sp>
        <p:nvSpPr>
          <p:cNvPr id="29" name="TextBox 28"/>
          <p:cNvSpPr txBox="1"/>
          <p:nvPr/>
        </p:nvSpPr>
        <p:spPr>
          <a:xfrm>
            <a:off x="238124" y="1317943"/>
            <a:ext cx="3467100" cy="584776"/>
          </a:xfrm>
          <a:prstGeom prst="rect">
            <a:avLst/>
          </a:prstGeom>
          <a:noFill/>
        </p:spPr>
        <p:txBody>
          <a:bodyPr wrap="square" rtlCol="0">
            <a:spAutoFit/>
          </a:bodyPr>
          <a:lstStyle/>
          <a:p>
            <a:pPr algn="ctr"/>
            <a:r>
              <a:rPr lang="en-US" sz="1600" u="sng" dirty="0" smtClean="0">
                <a:latin typeface="Arial" panose="020B0604020202020204" pitchFamily="34" charset="0"/>
                <a:cs typeface="Arial" panose="020B0604020202020204" pitchFamily="34" charset="0"/>
              </a:rPr>
              <a:t>Illumination: p-pol</a:t>
            </a:r>
          </a:p>
          <a:p>
            <a:pPr algn="ctr"/>
            <a:r>
              <a:rPr lang="en-US" sz="1600" u="sng" dirty="0" smtClean="0">
                <a:latin typeface="Arial" panose="020B0604020202020204" pitchFamily="34" charset="0"/>
                <a:cs typeface="Arial" panose="020B0604020202020204" pitchFamily="34" charset="0"/>
              </a:rPr>
              <a:t>Detection: s-pol</a:t>
            </a:r>
            <a:endParaRPr lang="en-US" sz="1600" u="sng" dirty="0">
              <a:latin typeface="Arial" panose="020B0604020202020204" pitchFamily="34" charset="0"/>
              <a:cs typeface="Arial" panose="020B0604020202020204" pitchFamily="34" charset="0"/>
            </a:endParaRPr>
          </a:p>
        </p:txBody>
      </p:sp>
      <p:sp>
        <p:nvSpPr>
          <p:cNvPr id="47" name="TextBox 46"/>
          <p:cNvSpPr txBox="1"/>
          <p:nvPr/>
        </p:nvSpPr>
        <p:spPr>
          <a:xfrm>
            <a:off x="2841044" y="1317943"/>
            <a:ext cx="3467100" cy="584776"/>
          </a:xfrm>
          <a:prstGeom prst="rect">
            <a:avLst/>
          </a:prstGeom>
          <a:noFill/>
        </p:spPr>
        <p:txBody>
          <a:bodyPr wrap="square" rtlCol="0">
            <a:spAutoFit/>
          </a:bodyPr>
          <a:lstStyle/>
          <a:p>
            <a:pPr algn="ctr"/>
            <a:r>
              <a:rPr lang="en-US" sz="1600" u="sng" dirty="0" smtClean="0">
                <a:latin typeface="Arial" panose="020B0604020202020204" pitchFamily="34" charset="0"/>
                <a:cs typeface="Arial" panose="020B0604020202020204" pitchFamily="34" charset="0"/>
              </a:rPr>
              <a:t>Illumination: s-pol</a:t>
            </a:r>
          </a:p>
          <a:p>
            <a:pPr algn="ctr"/>
            <a:r>
              <a:rPr lang="en-US" sz="1600" u="sng" dirty="0" smtClean="0">
                <a:latin typeface="Arial" panose="020B0604020202020204" pitchFamily="34" charset="0"/>
                <a:cs typeface="Arial" panose="020B0604020202020204" pitchFamily="34" charset="0"/>
              </a:rPr>
              <a:t>Detection: p-pol</a:t>
            </a:r>
            <a:endParaRPr lang="en-US" sz="1600" u="sng" dirty="0">
              <a:latin typeface="Arial" panose="020B0604020202020204" pitchFamily="34" charset="0"/>
              <a:cs typeface="Arial" panose="020B0604020202020204" pitchFamily="34" charset="0"/>
            </a:endParaRPr>
          </a:p>
        </p:txBody>
      </p:sp>
      <p:sp>
        <p:nvSpPr>
          <p:cNvPr id="17" name="Freeform: Shape 16"/>
          <p:cNvSpPr/>
          <p:nvPr/>
        </p:nvSpPr>
        <p:spPr>
          <a:xfrm>
            <a:off x="806056" y="3240048"/>
            <a:ext cx="2544297" cy="1461492"/>
          </a:xfrm>
          <a:custGeom>
            <a:avLst/>
            <a:gdLst>
              <a:gd name="connsiteX0" fmla="*/ 2331720 w 3276600"/>
              <a:gd name="connsiteY0" fmla="*/ 0 h 1882140"/>
              <a:gd name="connsiteX1" fmla="*/ 0 w 3276600"/>
              <a:gd name="connsiteY1" fmla="*/ 0 h 1882140"/>
              <a:gd name="connsiteX2" fmla="*/ 1150620 w 3276600"/>
              <a:gd name="connsiteY2" fmla="*/ 1874520 h 1882140"/>
              <a:gd name="connsiteX3" fmla="*/ 3276600 w 3276600"/>
              <a:gd name="connsiteY3" fmla="*/ 1882140 h 1882140"/>
              <a:gd name="connsiteX4" fmla="*/ 2331720 w 3276600"/>
              <a:gd name="connsiteY4" fmla="*/ 0 h 1882140"/>
              <a:gd name="connsiteX0-1" fmla="*/ 2125980 w 3276600"/>
              <a:gd name="connsiteY0-2" fmla="*/ 0 h 1882140"/>
              <a:gd name="connsiteX1-3" fmla="*/ 0 w 3276600"/>
              <a:gd name="connsiteY1-4" fmla="*/ 0 h 1882140"/>
              <a:gd name="connsiteX2-5" fmla="*/ 1150620 w 3276600"/>
              <a:gd name="connsiteY2-6" fmla="*/ 1874520 h 1882140"/>
              <a:gd name="connsiteX3-7" fmla="*/ 3276600 w 3276600"/>
              <a:gd name="connsiteY3-8" fmla="*/ 1882140 h 1882140"/>
              <a:gd name="connsiteX4-9" fmla="*/ 2125980 w 3276600"/>
              <a:gd name="connsiteY4-10" fmla="*/ 0 h 18821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76600" h="1882140">
                <a:moveTo>
                  <a:pt x="2125980" y="0"/>
                </a:moveTo>
                <a:lnTo>
                  <a:pt x="0" y="0"/>
                </a:lnTo>
                <a:lnTo>
                  <a:pt x="1150620" y="1874520"/>
                </a:lnTo>
                <a:lnTo>
                  <a:pt x="3276600" y="1882140"/>
                </a:lnTo>
                <a:lnTo>
                  <a:pt x="212598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3" name="Freeform: Shape 12"/>
          <p:cNvSpPr/>
          <p:nvPr/>
        </p:nvSpPr>
        <p:spPr>
          <a:xfrm>
            <a:off x="1303081" y="3340821"/>
            <a:ext cx="1218896" cy="970383"/>
          </a:xfrm>
          <a:custGeom>
            <a:avLst/>
            <a:gdLst>
              <a:gd name="connsiteX0" fmla="*/ 807720 w 1470660"/>
              <a:gd name="connsiteY0" fmla="*/ 0 h 1242060"/>
              <a:gd name="connsiteX1" fmla="*/ 0 w 1470660"/>
              <a:gd name="connsiteY1" fmla="*/ 0 h 1242060"/>
              <a:gd name="connsiteX2" fmla="*/ 487680 w 1470660"/>
              <a:gd name="connsiteY2" fmla="*/ 449580 h 1242060"/>
              <a:gd name="connsiteX3" fmla="*/ 487680 w 1470660"/>
              <a:gd name="connsiteY3" fmla="*/ 586740 h 1242060"/>
              <a:gd name="connsiteX4" fmla="*/ 975360 w 1470660"/>
              <a:gd name="connsiteY4" fmla="*/ 609600 h 1242060"/>
              <a:gd name="connsiteX5" fmla="*/ 975360 w 1470660"/>
              <a:gd name="connsiteY5" fmla="*/ 777240 h 1242060"/>
              <a:gd name="connsiteX6" fmla="*/ 487680 w 1470660"/>
              <a:gd name="connsiteY6" fmla="*/ 1211580 h 1242060"/>
              <a:gd name="connsiteX7" fmla="*/ 1470660 w 1470660"/>
              <a:gd name="connsiteY7" fmla="*/ 1242060 h 1242060"/>
              <a:gd name="connsiteX8" fmla="*/ 1066800 w 1470660"/>
              <a:gd name="connsiteY8" fmla="*/ 777240 h 1242060"/>
              <a:gd name="connsiteX9" fmla="*/ 1051560 w 1470660"/>
              <a:gd name="connsiteY9" fmla="*/ 480060 h 1242060"/>
              <a:gd name="connsiteX10" fmla="*/ 548640 w 1470660"/>
              <a:gd name="connsiteY10" fmla="*/ 457200 h 1242060"/>
              <a:gd name="connsiteX11" fmla="*/ 807720 w 1470660"/>
              <a:gd name="connsiteY11" fmla="*/ 0 h 1242060"/>
              <a:gd name="connsiteX0-1" fmla="*/ 678180 w 1470660"/>
              <a:gd name="connsiteY0-2" fmla="*/ 0 h 1249680"/>
              <a:gd name="connsiteX1-3" fmla="*/ 0 w 1470660"/>
              <a:gd name="connsiteY1-4" fmla="*/ 7620 h 1249680"/>
              <a:gd name="connsiteX2-5" fmla="*/ 487680 w 1470660"/>
              <a:gd name="connsiteY2-6" fmla="*/ 457200 h 1249680"/>
              <a:gd name="connsiteX3-7" fmla="*/ 487680 w 1470660"/>
              <a:gd name="connsiteY3-8" fmla="*/ 594360 h 1249680"/>
              <a:gd name="connsiteX4-9" fmla="*/ 975360 w 1470660"/>
              <a:gd name="connsiteY4-10" fmla="*/ 617220 h 1249680"/>
              <a:gd name="connsiteX5-11" fmla="*/ 975360 w 1470660"/>
              <a:gd name="connsiteY5-12" fmla="*/ 784860 h 1249680"/>
              <a:gd name="connsiteX6-13" fmla="*/ 487680 w 1470660"/>
              <a:gd name="connsiteY6-14" fmla="*/ 1219200 h 1249680"/>
              <a:gd name="connsiteX7-15" fmla="*/ 1470660 w 1470660"/>
              <a:gd name="connsiteY7-16" fmla="*/ 1249680 h 1249680"/>
              <a:gd name="connsiteX8-17" fmla="*/ 1066800 w 1470660"/>
              <a:gd name="connsiteY8-18" fmla="*/ 784860 h 1249680"/>
              <a:gd name="connsiteX9-19" fmla="*/ 1051560 w 1470660"/>
              <a:gd name="connsiteY9-20" fmla="*/ 487680 h 1249680"/>
              <a:gd name="connsiteX10-21" fmla="*/ 548640 w 1470660"/>
              <a:gd name="connsiteY10-22" fmla="*/ 464820 h 1249680"/>
              <a:gd name="connsiteX11-23" fmla="*/ 678180 w 1470660"/>
              <a:gd name="connsiteY11-24" fmla="*/ 0 h 1249680"/>
              <a:gd name="connsiteX0-25" fmla="*/ 678180 w 1470660"/>
              <a:gd name="connsiteY0-26" fmla="*/ 0 h 1249680"/>
              <a:gd name="connsiteX1-27" fmla="*/ 0 w 1470660"/>
              <a:gd name="connsiteY1-28" fmla="*/ 7620 h 1249680"/>
              <a:gd name="connsiteX2-29" fmla="*/ 487680 w 1470660"/>
              <a:gd name="connsiteY2-30" fmla="*/ 457200 h 1249680"/>
              <a:gd name="connsiteX3-31" fmla="*/ 487680 w 1470660"/>
              <a:gd name="connsiteY3-32" fmla="*/ 594360 h 1249680"/>
              <a:gd name="connsiteX4-33" fmla="*/ 975360 w 1470660"/>
              <a:gd name="connsiteY4-34" fmla="*/ 617220 h 1249680"/>
              <a:gd name="connsiteX5-35" fmla="*/ 975360 w 1470660"/>
              <a:gd name="connsiteY5-36" fmla="*/ 784860 h 1249680"/>
              <a:gd name="connsiteX6-37" fmla="*/ 716280 w 1470660"/>
              <a:gd name="connsiteY6-38" fmla="*/ 1219200 h 1249680"/>
              <a:gd name="connsiteX7-39" fmla="*/ 1470660 w 1470660"/>
              <a:gd name="connsiteY7-40" fmla="*/ 1249680 h 1249680"/>
              <a:gd name="connsiteX8-41" fmla="*/ 1066800 w 1470660"/>
              <a:gd name="connsiteY8-42" fmla="*/ 784860 h 1249680"/>
              <a:gd name="connsiteX9-43" fmla="*/ 1051560 w 1470660"/>
              <a:gd name="connsiteY9-44" fmla="*/ 487680 h 1249680"/>
              <a:gd name="connsiteX10-45" fmla="*/ 548640 w 1470660"/>
              <a:gd name="connsiteY10-46" fmla="*/ 464820 h 1249680"/>
              <a:gd name="connsiteX11-47" fmla="*/ 678180 w 1470660"/>
              <a:gd name="connsiteY11-48" fmla="*/ 0 h 1249680"/>
              <a:gd name="connsiteX0-49" fmla="*/ 678180 w 1569720"/>
              <a:gd name="connsiteY0-50" fmla="*/ 0 h 1249680"/>
              <a:gd name="connsiteX1-51" fmla="*/ 0 w 1569720"/>
              <a:gd name="connsiteY1-52" fmla="*/ 7620 h 1249680"/>
              <a:gd name="connsiteX2-53" fmla="*/ 487680 w 1569720"/>
              <a:gd name="connsiteY2-54" fmla="*/ 457200 h 1249680"/>
              <a:gd name="connsiteX3-55" fmla="*/ 487680 w 1569720"/>
              <a:gd name="connsiteY3-56" fmla="*/ 594360 h 1249680"/>
              <a:gd name="connsiteX4-57" fmla="*/ 975360 w 1569720"/>
              <a:gd name="connsiteY4-58" fmla="*/ 617220 h 1249680"/>
              <a:gd name="connsiteX5-59" fmla="*/ 975360 w 1569720"/>
              <a:gd name="connsiteY5-60" fmla="*/ 784860 h 1249680"/>
              <a:gd name="connsiteX6-61" fmla="*/ 716280 w 1569720"/>
              <a:gd name="connsiteY6-62" fmla="*/ 1219200 h 1249680"/>
              <a:gd name="connsiteX7-63" fmla="*/ 1569720 w 1569720"/>
              <a:gd name="connsiteY7-64" fmla="*/ 1249680 h 1249680"/>
              <a:gd name="connsiteX8-65" fmla="*/ 1066800 w 1569720"/>
              <a:gd name="connsiteY8-66" fmla="*/ 784860 h 1249680"/>
              <a:gd name="connsiteX9-67" fmla="*/ 1051560 w 1569720"/>
              <a:gd name="connsiteY9-68" fmla="*/ 487680 h 1249680"/>
              <a:gd name="connsiteX10-69" fmla="*/ 548640 w 1569720"/>
              <a:gd name="connsiteY10-70" fmla="*/ 464820 h 1249680"/>
              <a:gd name="connsiteX11-71" fmla="*/ 678180 w 1569720"/>
              <a:gd name="connsiteY11-72" fmla="*/ 0 h 12496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569720" h="1249680">
                <a:moveTo>
                  <a:pt x="678180" y="0"/>
                </a:moveTo>
                <a:lnTo>
                  <a:pt x="0" y="7620"/>
                </a:lnTo>
                <a:lnTo>
                  <a:pt x="487680" y="457200"/>
                </a:lnTo>
                <a:lnTo>
                  <a:pt x="487680" y="594360"/>
                </a:lnTo>
                <a:lnTo>
                  <a:pt x="975360" y="617220"/>
                </a:lnTo>
                <a:lnTo>
                  <a:pt x="975360" y="784860"/>
                </a:lnTo>
                <a:lnTo>
                  <a:pt x="716280" y="1219200"/>
                </a:lnTo>
                <a:lnTo>
                  <a:pt x="1569720" y="1249680"/>
                </a:lnTo>
                <a:lnTo>
                  <a:pt x="1066800" y="784860"/>
                </a:lnTo>
                <a:lnTo>
                  <a:pt x="1051560" y="487680"/>
                </a:lnTo>
                <a:lnTo>
                  <a:pt x="548640" y="464820"/>
                </a:lnTo>
                <a:lnTo>
                  <a:pt x="67818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 name="Partial Circle 2"/>
          <p:cNvSpPr/>
          <p:nvPr/>
        </p:nvSpPr>
        <p:spPr>
          <a:xfrm>
            <a:off x="1539760" y="979765"/>
            <a:ext cx="786957" cy="2597550"/>
          </a:xfrm>
          <a:prstGeom prst="pie">
            <a:avLst>
              <a:gd name="adj1" fmla="val 0"/>
              <a:gd name="adj2" fmla="val 108681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4" name="Partial Circle 3"/>
          <p:cNvSpPr/>
          <p:nvPr/>
        </p:nvSpPr>
        <p:spPr>
          <a:xfrm>
            <a:off x="1681767" y="979765"/>
            <a:ext cx="502942" cy="2597550"/>
          </a:xfrm>
          <a:prstGeom prst="pie">
            <a:avLst>
              <a:gd name="adj1" fmla="val 0"/>
              <a:gd name="adj2" fmla="val 108681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1735020" y="2405754"/>
            <a:ext cx="355018" cy="276999"/>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Si</a:t>
            </a:r>
          </a:p>
        </p:txBody>
      </p:sp>
      <p:sp>
        <p:nvSpPr>
          <p:cNvPr id="6" name="TextBox 5"/>
          <p:cNvSpPr txBox="1"/>
          <p:nvPr/>
        </p:nvSpPr>
        <p:spPr>
          <a:xfrm>
            <a:off x="2291214" y="2287600"/>
            <a:ext cx="441965" cy="276999"/>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Au</a:t>
            </a:r>
          </a:p>
        </p:txBody>
      </p:sp>
      <p:cxnSp>
        <p:nvCxnSpPr>
          <p:cNvPr id="8" name="Straight Arrow Connector 7"/>
          <p:cNvCxnSpPr>
            <a:stCxn id="6" idx="2"/>
          </p:cNvCxnSpPr>
          <p:nvPr/>
        </p:nvCxnSpPr>
        <p:spPr>
          <a:xfrm flipH="1">
            <a:off x="2237963" y="2564599"/>
            <a:ext cx="274234" cy="12794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a:off x="1853359" y="3614665"/>
            <a:ext cx="118341" cy="286788"/>
          </a:xfrm>
          <a:prstGeom prst="arc">
            <a:avLst>
              <a:gd name="adj1" fmla="val 2593360"/>
              <a:gd name="adj2" fmla="val 18750637"/>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6" name="Arc 15"/>
          <p:cNvSpPr/>
          <p:nvPr/>
        </p:nvSpPr>
        <p:spPr>
          <a:xfrm>
            <a:off x="1853359" y="3401192"/>
            <a:ext cx="118341" cy="286788"/>
          </a:xfrm>
          <a:prstGeom prst="arc">
            <a:avLst>
              <a:gd name="adj1" fmla="val 2593360"/>
              <a:gd name="adj2" fmla="val 18750637"/>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20" name="Straight Arrow Connector 19"/>
          <p:cNvCxnSpPr/>
          <p:nvPr/>
        </p:nvCxnSpPr>
        <p:spPr>
          <a:xfrm>
            <a:off x="918478" y="2274888"/>
            <a:ext cx="426022" cy="224845"/>
          </a:xfrm>
          <a:prstGeom prst="straightConnector1">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6245" y="1954678"/>
            <a:ext cx="594656"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E</a:t>
            </a:r>
            <a:r>
              <a:rPr lang="en-US" sz="1200" baseline="-25000" dirty="0" err="1">
                <a:latin typeface="Arial" panose="020B0604020202020204" pitchFamily="34" charset="0"/>
                <a:cs typeface="Arial" panose="020B0604020202020204" pitchFamily="34" charset="0"/>
              </a:rPr>
              <a:t>inc</a:t>
            </a:r>
            <a:r>
              <a:rPr lang="en-US" sz="1200" baseline="30000" dirty="0">
                <a:latin typeface="Arial" panose="020B0604020202020204" pitchFamily="34" charset="0"/>
                <a:cs typeface="Arial" panose="020B0604020202020204" pitchFamily="34" charset="0"/>
              </a:rPr>
              <a:t>(p)</a:t>
            </a:r>
          </a:p>
        </p:txBody>
      </p:sp>
      <p:cxnSp>
        <p:nvCxnSpPr>
          <p:cNvPr id="23" name="Straight Arrow Connector 22"/>
          <p:cNvCxnSpPr/>
          <p:nvPr/>
        </p:nvCxnSpPr>
        <p:spPr>
          <a:xfrm flipV="1">
            <a:off x="817890" y="2098073"/>
            <a:ext cx="210052" cy="349101"/>
          </a:xfrm>
          <a:prstGeom prst="straightConnector1">
            <a:avLst/>
          </a:prstGeom>
          <a:ln w="127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20228" y="4411976"/>
            <a:ext cx="1570956" cy="261610"/>
          </a:xfrm>
          <a:prstGeom prst="rect">
            <a:avLst/>
          </a:prstGeom>
          <a:noFill/>
        </p:spPr>
        <p:txBody>
          <a:bodyPr wrap="square" rtlCol="0">
            <a:spAutoFit/>
          </a:bodyPr>
          <a:lstStyle/>
          <a:p>
            <a:pPr algn="ctr"/>
            <a:r>
              <a:rPr lang="en-US" sz="1050" dirty="0">
                <a:solidFill>
                  <a:schemeClr val="bg1">
                    <a:lumMod val="50000"/>
                  </a:schemeClr>
                </a:solidFill>
                <a:latin typeface="Arial" panose="020B0604020202020204" pitchFamily="34" charset="0"/>
                <a:cs typeface="Arial" panose="020B0604020202020204" pitchFamily="34" charset="0"/>
              </a:rPr>
              <a:t>Low index substrate</a:t>
            </a:r>
          </a:p>
        </p:txBody>
      </p:sp>
      <p:cxnSp>
        <p:nvCxnSpPr>
          <p:cNvPr id="26" name="Straight Arrow Connector 25"/>
          <p:cNvCxnSpPr/>
          <p:nvPr/>
        </p:nvCxnSpPr>
        <p:spPr>
          <a:xfrm flipH="1" flipV="1">
            <a:off x="1057527" y="3614665"/>
            <a:ext cx="461524" cy="243582"/>
          </a:xfrm>
          <a:prstGeom prst="straightConnector1">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5710" y="3539224"/>
            <a:ext cx="6271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a:t>
            </a:r>
            <a:r>
              <a:rPr lang="en-US" sz="1200" baseline="-25000" dirty="0">
                <a:latin typeface="Arial" panose="020B0604020202020204" pitchFamily="34" charset="0"/>
                <a:cs typeface="Arial" panose="020B0604020202020204" pitchFamily="34" charset="0"/>
              </a:rPr>
              <a:t>sca</a:t>
            </a:r>
            <a:r>
              <a:rPr lang="en-US" sz="1200" baseline="30000" dirty="0">
                <a:latin typeface="Arial" panose="020B0604020202020204" pitchFamily="34" charset="0"/>
                <a:cs typeface="Arial" panose="020B0604020202020204" pitchFamily="34" charset="0"/>
              </a:rPr>
              <a:t>(s)</a:t>
            </a:r>
          </a:p>
        </p:txBody>
      </p:sp>
      <p:cxnSp>
        <p:nvCxnSpPr>
          <p:cNvPr id="52" name="Straight Arrow Connector 51"/>
          <p:cNvCxnSpPr/>
          <p:nvPr/>
        </p:nvCxnSpPr>
        <p:spPr>
          <a:xfrm flipH="1" flipV="1">
            <a:off x="1451005" y="3749503"/>
            <a:ext cx="177508" cy="203313"/>
          </a:xfrm>
          <a:prstGeom prst="straightConnector1">
            <a:avLst/>
          </a:prstGeom>
          <a:ln w="127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Freeform: Shape 29"/>
          <p:cNvSpPr/>
          <p:nvPr/>
        </p:nvSpPr>
        <p:spPr>
          <a:xfrm>
            <a:off x="3658045" y="3240048"/>
            <a:ext cx="2544298" cy="1461492"/>
          </a:xfrm>
          <a:custGeom>
            <a:avLst/>
            <a:gdLst>
              <a:gd name="connsiteX0" fmla="*/ 2331720 w 3276600"/>
              <a:gd name="connsiteY0" fmla="*/ 0 h 1882140"/>
              <a:gd name="connsiteX1" fmla="*/ 0 w 3276600"/>
              <a:gd name="connsiteY1" fmla="*/ 0 h 1882140"/>
              <a:gd name="connsiteX2" fmla="*/ 1150620 w 3276600"/>
              <a:gd name="connsiteY2" fmla="*/ 1874520 h 1882140"/>
              <a:gd name="connsiteX3" fmla="*/ 3276600 w 3276600"/>
              <a:gd name="connsiteY3" fmla="*/ 1882140 h 1882140"/>
              <a:gd name="connsiteX4" fmla="*/ 2331720 w 3276600"/>
              <a:gd name="connsiteY4" fmla="*/ 0 h 1882140"/>
              <a:gd name="connsiteX0-1" fmla="*/ 2125980 w 3276600"/>
              <a:gd name="connsiteY0-2" fmla="*/ 0 h 1882140"/>
              <a:gd name="connsiteX1-3" fmla="*/ 0 w 3276600"/>
              <a:gd name="connsiteY1-4" fmla="*/ 0 h 1882140"/>
              <a:gd name="connsiteX2-5" fmla="*/ 1150620 w 3276600"/>
              <a:gd name="connsiteY2-6" fmla="*/ 1874520 h 1882140"/>
              <a:gd name="connsiteX3-7" fmla="*/ 3276600 w 3276600"/>
              <a:gd name="connsiteY3-8" fmla="*/ 1882140 h 1882140"/>
              <a:gd name="connsiteX4-9" fmla="*/ 2125980 w 3276600"/>
              <a:gd name="connsiteY4-10" fmla="*/ 0 h 18821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76600" h="1882140">
                <a:moveTo>
                  <a:pt x="2125980" y="0"/>
                </a:moveTo>
                <a:lnTo>
                  <a:pt x="0" y="0"/>
                </a:lnTo>
                <a:lnTo>
                  <a:pt x="1150620" y="1874520"/>
                </a:lnTo>
                <a:lnTo>
                  <a:pt x="3276600" y="1882140"/>
                </a:lnTo>
                <a:lnTo>
                  <a:pt x="212598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1" name="Freeform: Shape 30"/>
          <p:cNvSpPr/>
          <p:nvPr/>
        </p:nvSpPr>
        <p:spPr>
          <a:xfrm>
            <a:off x="4155071" y="3340821"/>
            <a:ext cx="1218896" cy="970383"/>
          </a:xfrm>
          <a:custGeom>
            <a:avLst/>
            <a:gdLst>
              <a:gd name="connsiteX0" fmla="*/ 807720 w 1470660"/>
              <a:gd name="connsiteY0" fmla="*/ 0 h 1242060"/>
              <a:gd name="connsiteX1" fmla="*/ 0 w 1470660"/>
              <a:gd name="connsiteY1" fmla="*/ 0 h 1242060"/>
              <a:gd name="connsiteX2" fmla="*/ 487680 w 1470660"/>
              <a:gd name="connsiteY2" fmla="*/ 449580 h 1242060"/>
              <a:gd name="connsiteX3" fmla="*/ 487680 w 1470660"/>
              <a:gd name="connsiteY3" fmla="*/ 586740 h 1242060"/>
              <a:gd name="connsiteX4" fmla="*/ 975360 w 1470660"/>
              <a:gd name="connsiteY4" fmla="*/ 609600 h 1242060"/>
              <a:gd name="connsiteX5" fmla="*/ 975360 w 1470660"/>
              <a:gd name="connsiteY5" fmla="*/ 777240 h 1242060"/>
              <a:gd name="connsiteX6" fmla="*/ 487680 w 1470660"/>
              <a:gd name="connsiteY6" fmla="*/ 1211580 h 1242060"/>
              <a:gd name="connsiteX7" fmla="*/ 1470660 w 1470660"/>
              <a:gd name="connsiteY7" fmla="*/ 1242060 h 1242060"/>
              <a:gd name="connsiteX8" fmla="*/ 1066800 w 1470660"/>
              <a:gd name="connsiteY8" fmla="*/ 777240 h 1242060"/>
              <a:gd name="connsiteX9" fmla="*/ 1051560 w 1470660"/>
              <a:gd name="connsiteY9" fmla="*/ 480060 h 1242060"/>
              <a:gd name="connsiteX10" fmla="*/ 548640 w 1470660"/>
              <a:gd name="connsiteY10" fmla="*/ 457200 h 1242060"/>
              <a:gd name="connsiteX11" fmla="*/ 807720 w 1470660"/>
              <a:gd name="connsiteY11" fmla="*/ 0 h 1242060"/>
              <a:gd name="connsiteX0-1" fmla="*/ 678180 w 1470660"/>
              <a:gd name="connsiteY0-2" fmla="*/ 0 h 1249680"/>
              <a:gd name="connsiteX1-3" fmla="*/ 0 w 1470660"/>
              <a:gd name="connsiteY1-4" fmla="*/ 7620 h 1249680"/>
              <a:gd name="connsiteX2-5" fmla="*/ 487680 w 1470660"/>
              <a:gd name="connsiteY2-6" fmla="*/ 457200 h 1249680"/>
              <a:gd name="connsiteX3-7" fmla="*/ 487680 w 1470660"/>
              <a:gd name="connsiteY3-8" fmla="*/ 594360 h 1249680"/>
              <a:gd name="connsiteX4-9" fmla="*/ 975360 w 1470660"/>
              <a:gd name="connsiteY4-10" fmla="*/ 617220 h 1249680"/>
              <a:gd name="connsiteX5-11" fmla="*/ 975360 w 1470660"/>
              <a:gd name="connsiteY5-12" fmla="*/ 784860 h 1249680"/>
              <a:gd name="connsiteX6-13" fmla="*/ 487680 w 1470660"/>
              <a:gd name="connsiteY6-14" fmla="*/ 1219200 h 1249680"/>
              <a:gd name="connsiteX7-15" fmla="*/ 1470660 w 1470660"/>
              <a:gd name="connsiteY7-16" fmla="*/ 1249680 h 1249680"/>
              <a:gd name="connsiteX8-17" fmla="*/ 1066800 w 1470660"/>
              <a:gd name="connsiteY8-18" fmla="*/ 784860 h 1249680"/>
              <a:gd name="connsiteX9-19" fmla="*/ 1051560 w 1470660"/>
              <a:gd name="connsiteY9-20" fmla="*/ 487680 h 1249680"/>
              <a:gd name="connsiteX10-21" fmla="*/ 548640 w 1470660"/>
              <a:gd name="connsiteY10-22" fmla="*/ 464820 h 1249680"/>
              <a:gd name="connsiteX11-23" fmla="*/ 678180 w 1470660"/>
              <a:gd name="connsiteY11-24" fmla="*/ 0 h 1249680"/>
              <a:gd name="connsiteX0-25" fmla="*/ 678180 w 1470660"/>
              <a:gd name="connsiteY0-26" fmla="*/ 0 h 1249680"/>
              <a:gd name="connsiteX1-27" fmla="*/ 0 w 1470660"/>
              <a:gd name="connsiteY1-28" fmla="*/ 7620 h 1249680"/>
              <a:gd name="connsiteX2-29" fmla="*/ 487680 w 1470660"/>
              <a:gd name="connsiteY2-30" fmla="*/ 457200 h 1249680"/>
              <a:gd name="connsiteX3-31" fmla="*/ 487680 w 1470660"/>
              <a:gd name="connsiteY3-32" fmla="*/ 594360 h 1249680"/>
              <a:gd name="connsiteX4-33" fmla="*/ 975360 w 1470660"/>
              <a:gd name="connsiteY4-34" fmla="*/ 617220 h 1249680"/>
              <a:gd name="connsiteX5-35" fmla="*/ 975360 w 1470660"/>
              <a:gd name="connsiteY5-36" fmla="*/ 784860 h 1249680"/>
              <a:gd name="connsiteX6-37" fmla="*/ 716280 w 1470660"/>
              <a:gd name="connsiteY6-38" fmla="*/ 1219200 h 1249680"/>
              <a:gd name="connsiteX7-39" fmla="*/ 1470660 w 1470660"/>
              <a:gd name="connsiteY7-40" fmla="*/ 1249680 h 1249680"/>
              <a:gd name="connsiteX8-41" fmla="*/ 1066800 w 1470660"/>
              <a:gd name="connsiteY8-42" fmla="*/ 784860 h 1249680"/>
              <a:gd name="connsiteX9-43" fmla="*/ 1051560 w 1470660"/>
              <a:gd name="connsiteY9-44" fmla="*/ 487680 h 1249680"/>
              <a:gd name="connsiteX10-45" fmla="*/ 548640 w 1470660"/>
              <a:gd name="connsiteY10-46" fmla="*/ 464820 h 1249680"/>
              <a:gd name="connsiteX11-47" fmla="*/ 678180 w 1470660"/>
              <a:gd name="connsiteY11-48" fmla="*/ 0 h 1249680"/>
              <a:gd name="connsiteX0-49" fmla="*/ 678180 w 1569720"/>
              <a:gd name="connsiteY0-50" fmla="*/ 0 h 1249680"/>
              <a:gd name="connsiteX1-51" fmla="*/ 0 w 1569720"/>
              <a:gd name="connsiteY1-52" fmla="*/ 7620 h 1249680"/>
              <a:gd name="connsiteX2-53" fmla="*/ 487680 w 1569720"/>
              <a:gd name="connsiteY2-54" fmla="*/ 457200 h 1249680"/>
              <a:gd name="connsiteX3-55" fmla="*/ 487680 w 1569720"/>
              <a:gd name="connsiteY3-56" fmla="*/ 594360 h 1249680"/>
              <a:gd name="connsiteX4-57" fmla="*/ 975360 w 1569720"/>
              <a:gd name="connsiteY4-58" fmla="*/ 617220 h 1249680"/>
              <a:gd name="connsiteX5-59" fmla="*/ 975360 w 1569720"/>
              <a:gd name="connsiteY5-60" fmla="*/ 784860 h 1249680"/>
              <a:gd name="connsiteX6-61" fmla="*/ 716280 w 1569720"/>
              <a:gd name="connsiteY6-62" fmla="*/ 1219200 h 1249680"/>
              <a:gd name="connsiteX7-63" fmla="*/ 1569720 w 1569720"/>
              <a:gd name="connsiteY7-64" fmla="*/ 1249680 h 1249680"/>
              <a:gd name="connsiteX8-65" fmla="*/ 1066800 w 1569720"/>
              <a:gd name="connsiteY8-66" fmla="*/ 784860 h 1249680"/>
              <a:gd name="connsiteX9-67" fmla="*/ 1051560 w 1569720"/>
              <a:gd name="connsiteY9-68" fmla="*/ 487680 h 1249680"/>
              <a:gd name="connsiteX10-69" fmla="*/ 548640 w 1569720"/>
              <a:gd name="connsiteY10-70" fmla="*/ 464820 h 1249680"/>
              <a:gd name="connsiteX11-71" fmla="*/ 678180 w 1569720"/>
              <a:gd name="connsiteY11-72" fmla="*/ 0 h 12496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569720" h="1249680">
                <a:moveTo>
                  <a:pt x="678180" y="0"/>
                </a:moveTo>
                <a:lnTo>
                  <a:pt x="0" y="7620"/>
                </a:lnTo>
                <a:lnTo>
                  <a:pt x="487680" y="457200"/>
                </a:lnTo>
                <a:lnTo>
                  <a:pt x="487680" y="594360"/>
                </a:lnTo>
                <a:lnTo>
                  <a:pt x="975360" y="617220"/>
                </a:lnTo>
                <a:lnTo>
                  <a:pt x="975360" y="784860"/>
                </a:lnTo>
                <a:lnTo>
                  <a:pt x="716280" y="1219200"/>
                </a:lnTo>
                <a:lnTo>
                  <a:pt x="1569720" y="1249680"/>
                </a:lnTo>
                <a:lnTo>
                  <a:pt x="1066800" y="784860"/>
                </a:lnTo>
                <a:lnTo>
                  <a:pt x="1051560" y="487680"/>
                </a:lnTo>
                <a:lnTo>
                  <a:pt x="548640" y="464820"/>
                </a:lnTo>
                <a:lnTo>
                  <a:pt x="67818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3" name="Partial Circle 32"/>
          <p:cNvSpPr/>
          <p:nvPr/>
        </p:nvSpPr>
        <p:spPr>
          <a:xfrm>
            <a:off x="4391750" y="979765"/>
            <a:ext cx="786957" cy="2597550"/>
          </a:xfrm>
          <a:prstGeom prst="pie">
            <a:avLst>
              <a:gd name="adj1" fmla="val 0"/>
              <a:gd name="adj2" fmla="val 108681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34" name="Partial Circle 33"/>
          <p:cNvSpPr/>
          <p:nvPr/>
        </p:nvSpPr>
        <p:spPr>
          <a:xfrm>
            <a:off x="4533757" y="979765"/>
            <a:ext cx="502943" cy="2597550"/>
          </a:xfrm>
          <a:prstGeom prst="pie">
            <a:avLst>
              <a:gd name="adj1" fmla="val 0"/>
              <a:gd name="adj2" fmla="val 108681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36" name="TextBox 35"/>
          <p:cNvSpPr txBox="1"/>
          <p:nvPr/>
        </p:nvSpPr>
        <p:spPr>
          <a:xfrm>
            <a:off x="4587010" y="2405754"/>
            <a:ext cx="355018" cy="276999"/>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Si</a:t>
            </a:r>
          </a:p>
        </p:txBody>
      </p:sp>
      <p:sp>
        <p:nvSpPr>
          <p:cNvPr id="37" name="TextBox 36"/>
          <p:cNvSpPr txBox="1"/>
          <p:nvPr/>
        </p:nvSpPr>
        <p:spPr>
          <a:xfrm>
            <a:off x="5143205" y="2287600"/>
            <a:ext cx="441965" cy="276999"/>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Au</a:t>
            </a:r>
          </a:p>
        </p:txBody>
      </p:sp>
      <p:cxnSp>
        <p:nvCxnSpPr>
          <p:cNvPr id="38" name="Straight Arrow Connector 37"/>
          <p:cNvCxnSpPr>
            <a:stCxn id="37" idx="2"/>
          </p:cNvCxnSpPr>
          <p:nvPr/>
        </p:nvCxnSpPr>
        <p:spPr>
          <a:xfrm flipH="1">
            <a:off x="5089954" y="2564599"/>
            <a:ext cx="274234" cy="12794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9" name="Arc 38"/>
          <p:cNvSpPr/>
          <p:nvPr/>
        </p:nvSpPr>
        <p:spPr>
          <a:xfrm>
            <a:off x="4705348" y="3614665"/>
            <a:ext cx="118341" cy="286788"/>
          </a:xfrm>
          <a:prstGeom prst="arc">
            <a:avLst>
              <a:gd name="adj1" fmla="val 2593360"/>
              <a:gd name="adj2" fmla="val 18750637"/>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40" name="Arc 39"/>
          <p:cNvSpPr/>
          <p:nvPr/>
        </p:nvSpPr>
        <p:spPr>
          <a:xfrm>
            <a:off x="4705348" y="3401192"/>
            <a:ext cx="118341" cy="286788"/>
          </a:xfrm>
          <a:prstGeom prst="arc">
            <a:avLst>
              <a:gd name="adj1" fmla="val 2593360"/>
              <a:gd name="adj2" fmla="val 18750637"/>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41" name="Straight Arrow Connector 40"/>
          <p:cNvCxnSpPr/>
          <p:nvPr/>
        </p:nvCxnSpPr>
        <p:spPr>
          <a:xfrm>
            <a:off x="3950935" y="2333070"/>
            <a:ext cx="195260" cy="268901"/>
          </a:xfrm>
          <a:prstGeom prst="straightConnector1">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70770" y="1972799"/>
            <a:ext cx="594656"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E</a:t>
            </a:r>
            <a:r>
              <a:rPr lang="en-US" sz="1200" baseline="-25000" dirty="0" err="1">
                <a:latin typeface="Arial" panose="020B0604020202020204" pitchFamily="34" charset="0"/>
                <a:cs typeface="Arial" panose="020B0604020202020204" pitchFamily="34" charset="0"/>
              </a:rPr>
              <a:t>inc</a:t>
            </a:r>
            <a:r>
              <a:rPr lang="en-US" sz="1200" baseline="30000" dirty="0">
                <a:latin typeface="Arial" panose="020B0604020202020204" pitchFamily="34" charset="0"/>
                <a:cs typeface="Arial" panose="020B0604020202020204" pitchFamily="34" charset="0"/>
              </a:rPr>
              <a:t>(s)</a:t>
            </a:r>
          </a:p>
        </p:txBody>
      </p:sp>
      <p:cxnSp>
        <p:nvCxnSpPr>
          <p:cNvPr id="43" name="Straight Arrow Connector 42"/>
          <p:cNvCxnSpPr/>
          <p:nvPr/>
        </p:nvCxnSpPr>
        <p:spPr>
          <a:xfrm flipH="1">
            <a:off x="3829637" y="2333070"/>
            <a:ext cx="242596" cy="1"/>
          </a:xfrm>
          <a:prstGeom prst="straightConnector1">
            <a:avLst/>
          </a:prstGeom>
          <a:ln w="127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572217" y="4411976"/>
            <a:ext cx="1570956" cy="261610"/>
          </a:xfrm>
          <a:prstGeom prst="rect">
            <a:avLst/>
          </a:prstGeom>
          <a:noFill/>
        </p:spPr>
        <p:txBody>
          <a:bodyPr wrap="square" rtlCol="0">
            <a:spAutoFit/>
          </a:bodyPr>
          <a:lstStyle/>
          <a:p>
            <a:pPr algn="ctr"/>
            <a:r>
              <a:rPr lang="en-US" sz="1050" dirty="0">
                <a:solidFill>
                  <a:schemeClr val="bg1">
                    <a:lumMod val="50000"/>
                  </a:schemeClr>
                </a:solidFill>
                <a:latin typeface="Arial" panose="020B0604020202020204" pitchFamily="34" charset="0"/>
                <a:cs typeface="Arial" panose="020B0604020202020204" pitchFamily="34" charset="0"/>
              </a:rPr>
              <a:t>Low index substrate</a:t>
            </a:r>
          </a:p>
        </p:txBody>
      </p:sp>
      <p:cxnSp>
        <p:nvCxnSpPr>
          <p:cNvPr id="45" name="Straight Arrow Connector 44"/>
          <p:cNvCxnSpPr/>
          <p:nvPr/>
        </p:nvCxnSpPr>
        <p:spPr>
          <a:xfrm flipH="1" flipV="1">
            <a:off x="4072233" y="2880576"/>
            <a:ext cx="254429" cy="322876"/>
          </a:xfrm>
          <a:prstGeom prst="straightConnector1">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598412" y="2877310"/>
            <a:ext cx="6271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a:t>
            </a:r>
            <a:r>
              <a:rPr lang="en-US" sz="1200" baseline="-25000" dirty="0">
                <a:latin typeface="Arial" panose="020B0604020202020204" pitchFamily="34" charset="0"/>
                <a:cs typeface="Arial" panose="020B0604020202020204" pitchFamily="34" charset="0"/>
              </a:rPr>
              <a:t>sca</a:t>
            </a:r>
            <a:r>
              <a:rPr lang="en-US" sz="1200" baseline="30000" dirty="0">
                <a:latin typeface="Arial" panose="020B0604020202020204" pitchFamily="34" charset="0"/>
                <a:cs typeface="Arial" panose="020B0604020202020204" pitchFamily="34" charset="0"/>
              </a:rPr>
              <a:t>(p)</a:t>
            </a:r>
          </a:p>
        </p:txBody>
      </p:sp>
      <p:cxnSp>
        <p:nvCxnSpPr>
          <p:cNvPr id="55" name="Straight Arrow Connector 54"/>
          <p:cNvCxnSpPr/>
          <p:nvPr/>
        </p:nvCxnSpPr>
        <p:spPr>
          <a:xfrm>
            <a:off x="4332579" y="3053848"/>
            <a:ext cx="0" cy="241216"/>
          </a:xfrm>
          <a:prstGeom prst="straightConnector1">
            <a:avLst/>
          </a:prstGeom>
          <a:ln w="127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985600" y="1446224"/>
            <a:ext cx="2828200" cy="338554"/>
          </a:xfrm>
          <a:prstGeom prst="rect">
            <a:avLst/>
          </a:prstGeom>
          <a:noFill/>
        </p:spPr>
        <p:txBody>
          <a:bodyPr wrap="square" rtlCol="0">
            <a:spAutoFit/>
          </a:bodyPr>
          <a:lstStyle/>
          <a:p>
            <a:pPr algn="ctr"/>
            <a:r>
              <a:rPr lang="en-US" sz="1600" u="sng" dirty="0">
                <a:latin typeface="Arial" panose="020B0604020202020204" pitchFamily="34" charset="0"/>
                <a:cs typeface="Arial" panose="020B0604020202020204" pitchFamily="34" charset="0"/>
              </a:rPr>
              <a:t>B</a:t>
            </a:r>
            <a:r>
              <a:rPr lang="en-US" sz="1600" u="sng" dirty="0" smtClean="0">
                <a:latin typeface="Arial" panose="020B0604020202020204" pitchFamily="34" charset="0"/>
                <a:cs typeface="Arial" panose="020B0604020202020204" pitchFamily="34" charset="0"/>
              </a:rPr>
              <a:t>ottom </a:t>
            </a:r>
            <a:r>
              <a:rPr lang="en-US" sz="1600" u="sng" dirty="0">
                <a:latin typeface="Arial" panose="020B0604020202020204" pitchFamily="34" charset="0"/>
                <a:cs typeface="Arial" panose="020B0604020202020204" pitchFamily="34" charset="0"/>
              </a:rPr>
              <a:t>illumination: </a:t>
            </a:r>
            <a:endParaRPr lang="en-US" sz="1600" u="sng" dirty="0" smtClean="0">
              <a:latin typeface="Arial" panose="020B0604020202020204" pitchFamily="34" charset="0"/>
              <a:cs typeface="Arial" panose="020B0604020202020204" pitchFamily="34" charset="0"/>
            </a:endParaRPr>
          </a:p>
        </p:txBody>
      </p:sp>
      <p:sp>
        <p:nvSpPr>
          <p:cNvPr id="63" name="Freeform: Shape 62"/>
          <p:cNvSpPr/>
          <p:nvPr/>
        </p:nvSpPr>
        <p:spPr>
          <a:xfrm>
            <a:off x="6292949" y="3240048"/>
            <a:ext cx="2544298" cy="1461492"/>
          </a:xfrm>
          <a:custGeom>
            <a:avLst/>
            <a:gdLst>
              <a:gd name="connsiteX0" fmla="*/ 2331720 w 3276600"/>
              <a:gd name="connsiteY0" fmla="*/ 0 h 1882140"/>
              <a:gd name="connsiteX1" fmla="*/ 0 w 3276600"/>
              <a:gd name="connsiteY1" fmla="*/ 0 h 1882140"/>
              <a:gd name="connsiteX2" fmla="*/ 1150620 w 3276600"/>
              <a:gd name="connsiteY2" fmla="*/ 1874520 h 1882140"/>
              <a:gd name="connsiteX3" fmla="*/ 3276600 w 3276600"/>
              <a:gd name="connsiteY3" fmla="*/ 1882140 h 1882140"/>
              <a:gd name="connsiteX4" fmla="*/ 2331720 w 3276600"/>
              <a:gd name="connsiteY4" fmla="*/ 0 h 1882140"/>
              <a:gd name="connsiteX0-1" fmla="*/ 2125980 w 3276600"/>
              <a:gd name="connsiteY0-2" fmla="*/ 0 h 1882140"/>
              <a:gd name="connsiteX1-3" fmla="*/ 0 w 3276600"/>
              <a:gd name="connsiteY1-4" fmla="*/ 0 h 1882140"/>
              <a:gd name="connsiteX2-5" fmla="*/ 1150620 w 3276600"/>
              <a:gd name="connsiteY2-6" fmla="*/ 1874520 h 1882140"/>
              <a:gd name="connsiteX3-7" fmla="*/ 3276600 w 3276600"/>
              <a:gd name="connsiteY3-8" fmla="*/ 1882140 h 1882140"/>
              <a:gd name="connsiteX4-9" fmla="*/ 2125980 w 3276600"/>
              <a:gd name="connsiteY4-10" fmla="*/ 0 h 18821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76600" h="1882140">
                <a:moveTo>
                  <a:pt x="2125980" y="0"/>
                </a:moveTo>
                <a:lnTo>
                  <a:pt x="0" y="0"/>
                </a:lnTo>
                <a:lnTo>
                  <a:pt x="1150620" y="1874520"/>
                </a:lnTo>
                <a:lnTo>
                  <a:pt x="3276600" y="1882140"/>
                </a:lnTo>
                <a:lnTo>
                  <a:pt x="212598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64" name="Freeform: Shape 63"/>
          <p:cNvSpPr/>
          <p:nvPr/>
        </p:nvSpPr>
        <p:spPr>
          <a:xfrm>
            <a:off x="6789975" y="3340821"/>
            <a:ext cx="1218896" cy="970383"/>
          </a:xfrm>
          <a:custGeom>
            <a:avLst/>
            <a:gdLst>
              <a:gd name="connsiteX0" fmla="*/ 807720 w 1470660"/>
              <a:gd name="connsiteY0" fmla="*/ 0 h 1242060"/>
              <a:gd name="connsiteX1" fmla="*/ 0 w 1470660"/>
              <a:gd name="connsiteY1" fmla="*/ 0 h 1242060"/>
              <a:gd name="connsiteX2" fmla="*/ 487680 w 1470660"/>
              <a:gd name="connsiteY2" fmla="*/ 449580 h 1242060"/>
              <a:gd name="connsiteX3" fmla="*/ 487680 w 1470660"/>
              <a:gd name="connsiteY3" fmla="*/ 586740 h 1242060"/>
              <a:gd name="connsiteX4" fmla="*/ 975360 w 1470660"/>
              <a:gd name="connsiteY4" fmla="*/ 609600 h 1242060"/>
              <a:gd name="connsiteX5" fmla="*/ 975360 w 1470660"/>
              <a:gd name="connsiteY5" fmla="*/ 777240 h 1242060"/>
              <a:gd name="connsiteX6" fmla="*/ 487680 w 1470660"/>
              <a:gd name="connsiteY6" fmla="*/ 1211580 h 1242060"/>
              <a:gd name="connsiteX7" fmla="*/ 1470660 w 1470660"/>
              <a:gd name="connsiteY7" fmla="*/ 1242060 h 1242060"/>
              <a:gd name="connsiteX8" fmla="*/ 1066800 w 1470660"/>
              <a:gd name="connsiteY8" fmla="*/ 777240 h 1242060"/>
              <a:gd name="connsiteX9" fmla="*/ 1051560 w 1470660"/>
              <a:gd name="connsiteY9" fmla="*/ 480060 h 1242060"/>
              <a:gd name="connsiteX10" fmla="*/ 548640 w 1470660"/>
              <a:gd name="connsiteY10" fmla="*/ 457200 h 1242060"/>
              <a:gd name="connsiteX11" fmla="*/ 807720 w 1470660"/>
              <a:gd name="connsiteY11" fmla="*/ 0 h 1242060"/>
              <a:gd name="connsiteX0-1" fmla="*/ 678180 w 1470660"/>
              <a:gd name="connsiteY0-2" fmla="*/ 0 h 1249680"/>
              <a:gd name="connsiteX1-3" fmla="*/ 0 w 1470660"/>
              <a:gd name="connsiteY1-4" fmla="*/ 7620 h 1249680"/>
              <a:gd name="connsiteX2-5" fmla="*/ 487680 w 1470660"/>
              <a:gd name="connsiteY2-6" fmla="*/ 457200 h 1249680"/>
              <a:gd name="connsiteX3-7" fmla="*/ 487680 w 1470660"/>
              <a:gd name="connsiteY3-8" fmla="*/ 594360 h 1249680"/>
              <a:gd name="connsiteX4-9" fmla="*/ 975360 w 1470660"/>
              <a:gd name="connsiteY4-10" fmla="*/ 617220 h 1249680"/>
              <a:gd name="connsiteX5-11" fmla="*/ 975360 w 1470660"/>
              <a:gd name="connsiteY5-12" fmla="*/ 784860 h 1249680"/>
              <a:gd name="connsiteX6-13" fmla="*/ 487680 w 1470660"/>
              <a:gd name="connsiteY6-14" fmla="*/ 1219200 h 1249680"/>
              <a:gd name="connsiteX7-15" fmla="*/ 1470660 w 1470660"/>
              <a:gd name="connsiteY7-16" fmla="*/ 1249680 h 1249680"/>
              <a:gd name="connsiteX8-17" fmla="*/ 1066800 w 1470660"/>
              <a:gd name="connsiteY8-18" fmla="*/ 784860 h 1249680"/>
              <a:gd name="connsiteX9-19" fmla="*/ 1051560 w 1470660"/>
              <a:gd name="connsiteY9-20" fmla="*/ 487680 h 1249680"/>
              <a:gd name="connsiteX10-21" fmla="*/ 548640 w 1470660"/>
              <a:gd name="connsiteY10-22" fmla="*/ 464820 h 1249680"/>
              <a:gd name="connsiteX11-23" fmla="*/ 678180 w 1470660"/>
              <a:gd name="connsiteY11-24" fmla="*/ 0 h 1249680"/>
              <a:gd name="connsiteX0-25" fmla="*/ 678180 w 1470660"/>
              <a:gd name="connsiteY0-26" fmla="*/ 0 h 1249680"/>
              <a:gd name="connsiteX1-27" fmla="*/ 0 w 1470660"/>
              <a:gd name="connsiteY1-28" fmla="*/ 7620 h 1249680"/>
              <a:gd name="connsiteX2-29" fmla="*/ 487680 w 1470660"/>
              <a:gd name="connsiteY2-30" fmla="*/ 457200 h 1249680"/>
              <a:gd name="connsiteX3-31" fmla="*/ 487680 w 1470660"/>
              <a:gd name="connsiteY3-32" fmla="*/ 594360 h 1249680"/>
              <a:gd name="connsiteX4-33" fmla="*/ 975360 w 1470660"/>
              <a:gd name="connsiteY4-34" fmla="*/ 617220 h 1249680"/>
              <a:gd name="connsiteX5-35" fmla="*/ 975360 w 1470660"/>
              <a:gd name="connsiteY5-36" fmla="*/ 784860 h 1249680"/>
              <a:gd name="connsiteX6-37" fmla="*/ 716280 w 1470660"/>
              <a:gd name="connsiteY6-38" fmla="*/ 1219200 h 1249680"/>
              <a:gd name="connsiteX7-39" fmla="*/ 1470660 w 1470660"/>
              <a:gd name="connsiteY7-40" fmla="*/ 1249680 h 1249680"/>
              <a:gd name="connsiteX8-41" fmla="*/ 1066800 w 1470660"/>
              <a:gd name="connsiteY8-42" fmla="*/ 784860 h 1249680"/>
              <a:gd name="connsiteX9-43" fmla="*/ 1051560 w 1470660"/>
              <a:gd name="connsiteY9-44" fmla="*/ 487680 h 1249680"/>
              <a:gd name="connsiteX10-45" fmla="*/ 548640 w 1470660"/>
              <a:gd name="connsiteY10-46" fmla="*/ 464820 h 1249680"/>
              <a:gd name="connsiteX11-47" fmla="*/ 678180 w 1470660"/>
              <a:gd name="connsiteY11-48" fmla="*/ 0 h 1249680"/>
              <a:gd name="connsiteX0-49" fmla="*/ 678180 w 1569720"/>
              <a:gd name="connsiteY0-50" fmla="*/ 0 h 1249680"/>
              <a:gd name="connsiteX1-51" fmla="*/ 0 w 1569720"/>
              <a:gd name="connsiteY1-52" fmla="*/ 7620 h 1249680"/>
              <a:gd name="connsiteX2-53" fmla="*/ 487680 w 1569720"/>
              <a:gd name="connsiteY2-54" fmla="*/ 457200 h 1249680"/>
              <a:gd name="connsiteX3-55" fmla="*/ 487680 w 1569720"/>
              <a:gd name="connsiteY3-56" fmla="*/ 594360 h 1249680"/>
              <a:gd name="connsiteX4-57" fmla="*/ 975360 w 1569720"/>
              <a:gd name="connsiteY4-58" fmla="*/ 617220 h 1249680"/>
              <a:gd name="connsiteX5-59" fmla="*/ 975360 w 1569720"/>
              <a:gd name="connsiteY5-60" fmla="*/ 784860 h 1249680"/>
              <a:gd name="connsiteX6-61" fmla="*/ 716280 w 1569720"/>
              <a:gd name="connsiteY6-62" fmla="*/ 1219200 h 1249680"/>
              <a:gd name="connsiteX7-63" fmla="*/ 1569720 w 1569720"/>
              <a:gd name="connsiteY7-64" fmla="*/ 1249680 h 1249680"/>
              <a:gd name="connsiteX8-65" fmla="*/ 1066800 w 1569720"/>
              <a:gd name="connsiteY8-66" fmla="*/ 784860 h 1249680"/>
              <a:gd name="connsiteX9-67" fmla="*/ 1051560 w 1569720"/>
              <a:gd name="connsiteY9-68" fmla="*/ 487680 h 1249680"/>
              <a:gd name="connsiteX10-69" fmla="*/ 548640 w 1569720"/>
              <a:gd name="connsiteY10-70" fmla="*/ 464820 h 1249680"/>
              <a:gd name="connsiteX11-71" fmla="*/ 678180 w 1569720"/>
              <a:gd name="connsiteY11-72" fmla="*/ 0 h 12496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569720" h="1249680">
                <a:moveTo>
                  <a:pt x="678180" y="0"/>
                </a:moveTo>
                <a:lnTo>
                  <a:pt x="0" y="7620"/>
                </a:lnTo>
                <a:lnTo>
                  <a:pt x="487680" y="457200"/>
                </a:lnTo>
                <a:lnTo>
                  <a:pt x="487680" y="594360"/>
                </a:lnTo>
                <a:lnTo>
                  <a:pt x="975360" y="617220"/>
                </a:lnTo>
                <a:lnTo>
                  <a:pt x="975360" y="784860"/>
                </a:lnTo>
                <a:lnTo>
                  <a:pt x="716280" y="1219200"/>
                </a:lnTo>
                <a:lnTo>
                  <a:pt x="1569720" y="1249680"/>
                </a:lnTo>
                <a:lnTo>
                  <a:pt x="1066800" y="784860"/>
                </a:lnTo>
                <a:lnTo>
                  <a:pt x="1051560" y="487680"/>
                </a:lnTo>
                <a:lnTo>
                  <a:pt x="548640" y="464820"/>
                </a:lnTo>
                <a:lnTo>
                  <a:pt x="67818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75" name="Partial Circle 74"/>
          <p:cNvSpPr/>
          <p:nvPr/>
        </p:nvSpPr>
        <p:spPr>
          <a:xfrm>
            <a:off x="7026654" y="979765"/>
            <a:ext cx="786957" cy="2597551"/>
          </a:xfrm>
          <a:prstGeom prst="pie">
            <a:avLst>
              <a:gd name="adj1" fmla="val 0"/>
              <a:gd name="adj2" fmla="val 108681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6" name="Partial Circle 75"/>
          <p:cNvSpPr/>
          <p:nvPr/>
        </p:nvSpPr>
        <p:spPr>
          <a:xfrm>
            <a:off x="7168661" y="979765"/>
            <a:ext cx="502943" cy="2597551"/>
          </a:xfrm>
          <a:prstGeom prst="pie">
            <a:avLst>
              <a:gd name="adj1" fmla="val 0"/>
              <a:gd name="adj2" fmla="val 108681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8" name="TextBox 77"/>
          <p:cNvSpPr txBox="1"/>
          <p:nvPr/>
        </p:nvSpPr>
        <p:spPr>
          <a:xfrm>
            <a:off x="7221914" y="2405755"/>
            <a:ext cx="355018" cy="276999"/>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Si</a:t>
            </a:r>
          </a:p>
        </p:txBody>
      </p:sp>
      <p:sp>
        <p:nvSpPr>
          <p:cNvPr id="79" name="TextBox 78"/>
          <p:cNvSpPr txBox="1"/>
          <p:nvPr/>
        </p:nvSpPr>
        <p:spPr>
          <a:xfrm>
            <a:off x="7778109" y="2287601"/>
            <a:ext cx="441965" cy="276999"/>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Au</a:t>
            </a:r>
          </a:p>
        </p:txBody>
      </p:sp>
      <p:cxnSp>
        <p:nvCxnSpPr>
          <p:cNvPr id="80" name="Straight Arrow Connector 79"/>
          <p:cNvCxnSpPr>
            <a:stCxn id="79" idx="2"/>
          </p:cNvCxnSpPr>
          <p:nvPr/>
        </p:nvCxnSpPr>
        <p:spPr>
          <a:xfrm flipH="1">
            <a:off x="7724858" y="2564600"/>
            <a:ext cx="274234" cy="12794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a:off x="7340252" y="3614665"/>
            <a:ext cx="118341" cy="286788"/>
          </a:xfrm>
          <a:prstGeom prst="arc">
            <a:avLst>
              <a:gd name="adj1" fmla="val 2593360"/>
              <a:gd name="adj2" fmla="val 18750637"/>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67" name="Arc 66"/>
          <p:cNvSpPr/>
          <p:nvPr/>
        </p:nvSpPr>
        <p:spPr>
          <a:xfrm>
            <a:off x="7340252" y="3401192"/>
            <a:ext cx="118341" cy="286788"/>
          </a:xfrm>
          <a:prstGeom prst="arc">
            <a:avLst>
              <a:gd name="adj1" fmla="val 2593360"/>
              <a:gd name="adj2" fmla="val 18750637"/>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68" name="Straight Arrow Connector 67"/>
          <p:cNvCxnSpPr/>
          <p:nvPr/>
        </p:nvCxnSpPr>
        <p:spPr>
          <a:xfrm flipV="1">
            <a:off x="7910585" y="4673587"/>
            <a:ext cx="0" cy="340846"/>
          </a:xfrm>
          <a:prstGeom prst="straightConnector1">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7796460" y="5022745"/>
            <a:ext cx="242596" cy="1"/>
          </a:xfrm>
          <a:prstGeom prst="straightConnector1">
            <a:avLst/>
          </a:prstGeom>
          <a:ln w="127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711543" y="5036174"/>
            <a:ext cx="594656"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E</a:t>
            </a:r>
            <a:r>
              <a:rPr lang="en-US" sz="1200" baseline="-25000" dirty="0" err="1">
                <a:latin typeface="Arial" panose="020B0604020202020204" pitchFamily="34" charset="0"/>
                <a:cs typeface="Arial" panose="020B0604020202020204" pitchFamily="34" charset="0"/>
              </a:rPr>
              <a:t>inc</a:t>
            </a:r>
            <a:r>
              <a:rPr lang="en-US" sz="1200" baseline="30000" dirty="0">
                <a:latin typeface="Arial" panose="020B0604020202020204" pitchFamily="34" charset="0"/>
                <a:cs typeface="Arial" panose="020B0604020202020204" pitchFamily="34" charset="0"/>
              </a:rPr>
              <a:t>(s)</a:t>
            </a:r>
          </a:p>
        </p:txBody>
      </p:sp>
      <p:cxnSp>
        <p:nvCxnSpPr>
          <p:cNvPr id="85" name="Straight Arrow Connector 84"/>
          <p:cNvCxnSpPr/>
          <p:nvPr/>
        </p:nvCxnSpPr>
        <p:spPr>
          <a:xfrm>
            <a:off x="7620864" y="4696446"/>
            <a:ext cx="0" cy="289564"/>
          </a:xfrm>
          <a:prstGeom prst="straightConnector1">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503455" y="4688825"/>
            <a:ext cx="242596" cy="1"/>
          </a:xfrm>
          <a:prstGeom prst="straightConnector1">
            <a:avLst/>
          </a:prstGeom>
          <a:ln w="127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225802" y="5049602"/>
            <a:ext cx="6271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a:t>
            </a:r>
            <a:r>
              <a:rPr lang="en-US" sz="1200" baseline="-25000" dirty="0">
                <a:latin typeface="Arial" panose="020B0604020202020204" pitchFamily="34" charset="0"/>
                <a:cs typeface="Arial" panose="020B0604020202020204" pitchFamily="34" charset="0"/>
              </a:rPr>
              <a:t>sca</a:t>
            </a:r>
            <a:r>
              <a:rPr lang="en-US" sz="1200" baseline="30000" dirty="0">
                <a:latin typeface="Arial" panose="020B0604020202020204" pitchFamily="34" charset="0"/>
                <a:cs typeface="Arial" panose="020B0604020202020204" pitchFamily="34" charset="0"/>
              </a:rPr>
              <a:t>(s)</a:t>
            </a:r>
          </a:p>
        </p:txBody>
      </p:sp>
      <p:sp>
        <p:nvSpPr>
          <p:cNvPr id="88" name="TextBox 87"/>
          <p:cNvSpPr txBox="1"/>
          <p:nvPr/>
        </p:nvSpPr>
        <p:spPr>
          <a:xfrm>
            <a:off x="7026654" y="5494020"/>
            <a:ext cx="1810592"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Not possible with our setup at the moment</a:t>
            </a:r>
            <a:endParaRPr lang="en-US" sz="1600" dirty="0">
              <a:latin typeface="Arial" panose="020B0604020202020204" pitchFamily="34" charset="0"/>
              <a:cs typeface="Arial" panose="020B0604020202020204" pitchFamily="34" charset="0"/>
            </a:endParaRPr>
          </a:p>
        </p:txBody>
      </p:sp>
      <p:sp>
        <p:nvSpPr>
          <p:cNvPr id="89" name="TextBox 88"/>
          <p:cNvSpPr txBox="1"/>
          <p:nvPr/>
        </p:nvSpPr>
        <p:spPr>
          <a:xfrm>
            <a:off x="373380" y="5494020"/>
            <a:ext cx="6073140" cy="923330"/>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Problem: </a:t>
            </a:r>
            <a:r>
              <a:rPr lang="en-US" dirty="0" smtClean="0">
                <a:solidFill>
                  <a:srgbClr val="FF0000"/>
                </a:solidFill>
                <a:latin typeface="Arial" panose="020B0604020202020204" pitchFamily="34" charset="0"/>
                <a:cs typeface="Arial" panose="020B0604020202020204" pitchFamily="34" charset="0"/>
              </a:rPr>
              <a:t>Scattered </a:t>
            </a:r>
            <a:r>
              <a:rPr lang="en-US" dirty="0" smtClean="0">
                <a:solidFill>
                  <a:srgbClr val="FF0000"/>
                </a:solidFill>
                <a:latin typeface="Arial" panose="020B0604020202020204" pitchFamily="34" charset="0"/>
                <a:cs typeface="Arial" panose="020B0604020202020204" pitchFamily="34" charset="0"/>
              </a:rPr>
              <a:t>THz electric field (which is detected in far field) </a:t>
            </a:r>
            <a:r>
              <a:rPr lang="en-US" dirty="0" smtClean="0">
                <a:solidFill>
                  <a:srgbClr val="FF0000"/>
                </a:solidFill>
                <a:latin typeface="Arial" panose="020B0604020202020204" pitchFamily="34" charset="0"/>
                <a:cs typeface="Arial" panose="020B0604020202020204" pitchFamily="34" charset="0"/>
              </a:rPr>
              <a:t>could </a:t>
            </a:r>
            <a:r>
              <a:rPr lang="en-US" dirty="0">
                <a:solidFill>
                  <a:srgbClr val="FF0000"/>
                </a:solidFill>
                <a:latin typeface="Arial" panose="020B0604020202020204" pitchFamily="34" charset="0"/>
                <a:cs typeface="Arial" panose="020B0604020202020204" pitchFamily="34" charset="0"/>
              </a:rPr>
              <a:t>be affected by dielectric contrast and electric fields of the planar </a:t>
            </a:r>
            <a:r>
              <a:rPr lang="en-US" dirty="0" smtClean="0">
                <a:solidFill>
                  <a:srgbClr val="FF0000"/>
                </a:solidFill>
                <a:latin typeface="Arial" panose="020B0604020202020204" pitchFamily="34" charset="0"/>
                <a:cs typeface="Arial" panose="020B0604020202020204" pitchFamily="34" charset="0"/>
              </a:rPr>
              <a:t>antennas</a:t>
            </a:r>
            <a:endParaRPr lang="en-US"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Arial" panose="020B0604020202020204" pitchFamily="34" charset="0"/>
                <a:cs typeface="Arial" panose="020B0604020202020204" pitchFamily="34" charset="0"/>
              </a:rPr>
              <a:t>Outline</a:t>
            </a:r>
          </a:p>
        </p:txBody>
      </p:sp>
      <p:sp>
        <p:nvSpPr>
          <p:cNvPr id="8" name="Content Placeholder 2"/>
          <p:cNvSpPr>
            <a:spLocks noGrp="1"/>
          </p:cNvSpPr>
          <p:nvPr>
            <p:ph idx="1"/>
          </p:nvPr>
        </p:nvSpPr>
        <p:spPr>
          <a:xfrm>
            <a:off x="628650" y="1825625"/>
            <a:ext cx="7886700" cy="4351338"/>
          </a:xfrm>
        </p:spPr>
        <p:txBody>
          <a:bodyPr>
            <a:normAutofit/>
          </a:bodyPr>
          <a:lstStyle/>
          <a:p>
            <a:r>
              <a:rPr lang="en-US" sz="2400" dirty="0" smtClean="0">
                <a:latin typeface="Arial" panose="020B0604020202020204" pitchFamily="34" charset="0"/>
                <a:cs typeface="Arial" panose="020B0604020202020204" pitchFamily="34" charset="0"/>
              </a:rPr>
              <a:t>THz s-SNOM setup</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THz magnetic probe</a:t>
            </a:r>
            <a:endParaRPr lang="en-US" sz="24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eneral concept</a:t>
            </a:r>
          </a:p>
          <a:p>
            <a:pPr lvl="1"/>
            <a:r>
              <a:rPr lang="en-US" sz="2000" dirty="0" smtClean="0">
                <a:latin typeface="Arial" panose="020B0604020202020204" pitchFamily="34" charset="0"/>
                <a:cs typeface="Arial" panose="020B0604020202020204" pitchFamily="34" charset="0"/>
              </a:rPr>
              <a:t>Simulations</a:t>
            </a:r>
          </a:p>
          <a:p>
            <a:pPr lvl="1"/>
            <a:r>
              <a:rPr lang="en-US" sz="2000" dirty="0" smtClean="0">
                <a:latin typeface="Arial" panose="020B0604020202020204" pitchFamily="34" charset="0"/>
                <a:cs typeface="Arial" panose="020B0604020202020204" pitchFamily="34" charset="0"/>
              </a:rPr>
              <a:t>FIB fabrication</a:t>
            </a:r>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THz magnetic probe testing idea</a:t>
            </a:r>
          </a:p>
          <a:p>
            <a:r>
              <a:rPr lang="en-US" sz="2400" dirty="0" smtClean="0">
                <a:solidFill>
                  <a:srgbClr val="FF0000"/>
                </a:solidFill>
                <a:latin typeface="Arial" panose="020B0604020202020204" pitchFamily="34" charset="0"/>
                <a:cs typeface="Arial" panose="020B0604020202020204" pitchFamily="34" charset="0"/>
              </a:rPr>
              <a:t>First experimental step: THz electric field mapping</a:t>
            </a:r>
          </a:p>
          <a:p>
            <a:r>
              <a:rPr lang="en-US" sz="2400" dirty="0" smtClean="0">
                <a:solidFill>
                  <a:srgbClr val="000000"/>
                </a:solidFill>
                <a:latin typeface="Arial" panose="020B0604020202020204" pitchFamily="34" charset="0"/>
                <a:cs typeface="Arial" panose="020B0604020202020204" pitchFamily="34" charset="0"/>
              </a:rPr>
              <a:t>Conclusions</a:t>
            </a:r>
            <a:endParaRPr lang="en-US" sz="2400" dirty="0">
              <a:solidFill>
                <a:srgbClr val="000000"/>
              </a:solidFill>
              <a:latin typeface="Arial" panose="020B0604020202020204" pitchFamily="34" charset="0"/>
              <a:cs typeface="Arial" panose="020B0604020202020204" pitchFamily="34" charset="0"/>
            </a:endParaRPr>
          </a:p>
          <a:p>
            <a:pPr lvl="1"/>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8403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1"/>
            <a:ext cx="9144000" cy="876300"/>
          </a:xfrm>
        </p:spPr>
        <p:txBody>
          <a:bodyPr>
            <a:normAutofit/>
          </a:bodyPr>
          <a:lstStyle/>
          <a:p>
            <a:pPr algn="ctr"/>
            <a:r>
              <a:rPr lang="en-US" sz="2800" dirty="0" smtClean="0">
                <a:latin typeface="Arial" panose="020B0604020202020204" pitchFamily="34" charset="0"/>
                <a:cs typeface="Arial" panose="020B0604020202020204" pitchFamily="34" charset="0"/>
              </a:rPr>
              <a:t>THz el. antenna near-field mapping</a:t>
            </a:r>
            <a:endParaRPr lang="en-US" sz="2800" dirty="0">
              <a:latin typeface="Arial" panose="020B0604020202020204" pitchFamily="34" charset="0"/>
              <a:cs typeface="Arial" panose="020B0604020202020204" pitchFamily="34" charset="0"/>
            </a:endParaRPr>
          </a:p>
        </p:txBody>
      </p:sp>
      <p:sp>
        <p:nvSpPr>
          <p:cNvPr id="15" name="Freeform: Shape 14"/>
          <p:cNvSpPr/>
          <p:nvPr/>
        </p:nvSpPr>
        <p:spPr>
          <a:xfrm>
            <a:off x="1347076" y="2847022"/>
            <a:ext cx="2544297" cy="1461492"/>
          </a:xfrm>
          <a:custGeom>
            <a:avLst/>
            <a:gdLst>
              <a:gd name="connsiteX0" fmla="*/ 2331720 w 3276600"/>
              <a:gd name="connsiteY0" fmla="*/ 0 h 1882140"/>
              <a:gd name="connsiteX1" fmla="*/ 0 w 3276600"/>
              <a:gd name="connsiteY1" fmla="*/ 0 h 1882140"/>
              <a:gd name="connsiteX2" fmla="*/ 1150620 w 3276600"/>
              <a:gd name="connsiteY2" fmla="*/ 1874520 h 1882140"/>
              <a:gd name="connsiteX3" fmla="*/ 3276600 w 3276600"/>
              <a:gd name="connsiteY3" fmla="*/ 1882140 h 1882140"/>
              <a:gd name="connsiteX4" fmla="*/ 2331720 w 3276600"/>
              <a:gd name="connsiteY4" fmla="*/ 0 h 1882140"/>
              <a:gd name="connsiteX0-1" fmla="*/ 2125980 w 3276600"/>
              <a:gd name="connsiteY0-2" fmla="*/ 0 h 1882140"/>
              <a:gd name="connsiteX1-3" fmla="*/ 0 w 3276600"/>
              <a:gd name="connsiteY1-4" fmla="*/ 0 h 1882140"/>
              <a:gd name="connsiteX2-5" fmla="*/ 1150620 w 3276600"/>
              <a:gd name="connsiteY2-6" fmla="*/ 1874520 h 1882140"/>
              <a:gd name="connsiteX3-7" fmla="*/ 3276600 w 3276600"/>
              <a:gd name="connsiteY3-8" fmla="*/ 1882140 h 1882140"/>
              <a:gd name="connsiteX4-9" fmla="*/ 2125980 w 3276600"/>
              <a:gd name="connsiteY4-10" fmla="*/ 0 h 18821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76600" h="1882140">
                <a:moveTo>
                  <a:pt x="2125980" y="0"/>
                </a:moveTo>
                <a:lnTo>
                  <a:pt x="0" y="0"/>
                </a:lnTo>
                <a:lnTo>
                  <a:pt x="1150620" y="1874520"/>
                </a:lnTo>
                <a:lnTo>
                  <a:pt x="3276600" y="1882140"/>
                </a:lnTo>
                <a:lnTo>
                  <a:pt x="212598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7" name="Partial Circle 26"/>
          <p:cNvSpPr/>
          <p:nvPr/>
        </p:nvSpPr>
        <p:spPr>
          <a:xfrm>
            <a:off x="2080780" y="586739"/>
            <a:ext cx="786957" cy="2597550"/>
          </a:xfrm>
          <a:prstGeom prst="pie">
            <a:avLst>
              <a:gd name="adj1" fmla="val 0"/>
              <a:gd name="adj2" fmla="val 108681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31" name="TextBox 30"/>
          <p:cNvSpPr txBox="1"/>
          <p:nvPr/>
        </p:nvSpPr>
        <p:spPr>
          <a:xfrm>
            <a:off x="2946535" y="1894574"/>
            <a:ext cx="466987" cy="338554"/>
          </a:xfrm>
          <a:prstGeom prst="rect">
            <a:avLst/>
          </a:prstGeom>
          <a:noFill/>
        </p:spPr>
        <p:txBody>
          <a:bodyPr wrap="square" rtlCol="0">
            <a:spAutoFit/>
          </a:bodyPr>
          <a:lstStyle/>
          <a:p>
            <a:pPr algn="ctr"/>
            <a:r>
              <a:rPr lang="en-US" sz="1600" dirty="0">
                <a:solidFill>
                  <a:schemeClr val="accent2"/>
                </a:solidFill>
                <a:latin typeface="Arial" panose="020B0604020202020204" pitchFamily="34" charset="0"/>
                <a:cs typeface="Arial" panose="020B0604020202020204" pitchFamily="34" charset="0"/>
              </a:rPr>
              <a:t>Au</a:t>
            </a:r>
          </a:p>
        </p:txBody>
      </p:sp>
      <p:cxnSp>
        <p:nvCxnSpPr>
          <p:cNvPr id="32" name="Straight Arrow Connector 31"/>
          <p:cNvCxnSpPr>
            <a:stCxn id="31" idx="2"/>
          </p:cNvCxnSpPr>
          <p:nvPr/>
        </p:nvCxnSpPr>
        <p:spPr>
          <a:xfrm flipH="1">
            <a:off x="2893283" y="2233128"/>
            <a:ext cx="286746" cy="6638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459498" y="2225029"/>
            <a:ext cx="426022" cy="224845"/>
          </a:xfrm>
          <a:prstGeom prst="straightConnector1">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77265" y="1872567"/>
            <a:ext cx="594656"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E</a:t>
            </a:r>
            <a:r>
              <a:rPr lang="en-US" sz="1600" baseline="-25000" dirty="0" err="1">
                <a:latin typeface="Arial" panose="020B0604020202020204" pitchFamily="34" charset="0"/>
                <a:cs typeface="Arial" panose="020B0604020202020204" pitchFamily="34" charset="0"/>
              </a:rPr>
              <a:t>inc</a:t>
            </a:r>
            <a:endParaRPr lang="en-US" sz="1600" baseline="30000" dirty="0">
              <a:latin typeface="Arial" panose="020B0604020202020204" pitchFamily="34" charset="0"/>
              <a:cs typeface="Arial" panose="020B0604020202020204" pitchFamily="34" charset="0"/>
            </a:endParaRPr>
          </a:p>
        </p:txBody>
      </p:sp>
      <p:sp>
        <p:nvSpPr>
          <p:cNvPr id="23" name="TextBox 22"/>
          <p:cNvSpPr txBox="1"/>
          <p:nvPr/>
        </p:nvSpPr>
        <p:spPr>
          <a:xfrm>
            <a:off x="2223148" y="4298350"/>
            <a:ext cx="1570956" cy="584776"/>
          </a:xfrm>
          <a:prstGeom prst="rect">
            <a:avLst/>
          </a:prstGeom>
          <a:noFill/>
        </p:spPr>
        <p:txBody>
          <a:bodyPr wrap="square" rtlCol="0">
            <a:spAutoFit/>
          </a:bodyPr>
          <a:lstStyle/>
          <a:p>
            <a:pPr algn="ctr"/>
            <a:r>
              <a:rPr lang="en-US" sz="1600" dirty="0">
                <a:solidFill>
                  <a:schemeClr val="bg1">
                    <a:lumMod val="50000"/>
                  </a:schemeClr>
                </a:solidFill>
                <a:latin typeface="Arial" panose="020B0604020202020204" pitchFamily="34" charset="0"/>
                <a:cs typeface="Arial" panose="020B0604020202020204" pitchFamily="34" charset="0"/>
              </a:rPr>
              <a:t>Low index substrate</a:t>
            </a:r>
          </a:p>
        </p:txBody>
      </p:sp>
      <p:cxnSp>
        <p:nvCxnSpPr>
          <p:cNvPr id="24" name="Straight Arrow Connector 23"/>
          <p:cNvCxnSpPr/>
          <p:nvPr/>
        </p:nvCxnSpPr>
        <p:spPr>
          <a:xfrm flipH="1" flipV="1">
            <a:off x="1361657" y="2487953"/>
            <a:ext cx="461524" cy="243582"/>
          </a:xfrm>
          <a:prstGeom prst="straightConnector1">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02051" y="2276321"/>
            <a:ext cx="62719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a:t>
            </a:r>
            <a:r>
              <a:rPr lang="en-US" sz="1600" baseline="-25000" dirty="0">
                <a:latin typeface="Arial" panose="020B0604020202020204" pitchFamily="34" charset="0"/>
                <a:cs typeface="Arial" panose="020B0604020202020204" pitchFamily="34" charset="0"/>
              </a:rPr>
              <a:t>sca</a:t>
            </a:r>
            <a:endParaRPr lang="en-US" sz="1600" baseline="30000" dirty="0">
              <a:latin typeface="Arial" panose="020B0604020202020204" pitchFamily="34" charset="0"/>
              <a:cs typeface="Arial" panose="020B0604020202020204" pitchFamily="34" charset="0"/>
            </a:endParaRPr>
          </a:p>
        </p:txBody>
      </p:sp>
      <p:sp>
        <p:nvSpPr>
          <p:cNvPr id="11" name="Isosceles Triangle 10"/>
          <p:cNvSpPr/>
          <p:nvPr/>
        </p:nvSpPr>
        <p:spPr>
          <a:xfrm rot="5400000">
            <a:off x="1772108" y="3127105"/>
            <a:ext cx="712690" cy="700817"/>
          </a:xfrm>
          <a:custGeom>
            <a:avLst/>
            <a:gdLst>
              <a:gd name="connsiteX0" fmla="*/ 0 w 912718"/>
              <a:gd name="connsiteY0" fmla="*/ 615092 h 615092"/>
              <a:gd name="connsiteX1" fmla="*/ 456359 w 912718"/>
              <a:gd name="connsiteY1" fmla="*/ 0 h 615092"/>
              <a:gd name="connsiteX2" fmla="*/ 912718 w 912718"/>
              <a:gd name="connsiteY2" fmla="*/ 615092 h 615092"/>
              <a:gd name="connsiteX3" fmla="*/ 0 w 912718"/>
              <a:gd name="connsiteY3" fmla="*/ 615092 h 615092"/>
              <a:gd name="connsiteX0" fmla="*/ 0 w 865093"/>
              <a:gd name="connsiteY0" fmla="*/ 615092 h 615092"/>
              <a:gd name="connsiteX1" fmla="*/ 456359 w 865093"/>
              <a:gd name="connsiteY1" fmla="*/ 0 h 615092"/>
              <a:gd name="connsiteX2" fmla="*/ 865093 w 865093"/>
              <a:gd name="connsiteY2" fmla="*/ 281717 h 615092"/>
              <a:gd name="connsiteX3" fmla="*/ 0 w 865093"/>
              <a:gd name="connsiteY3" fmla="*/ 615092 h 615092"/>
              <a:gd name="connsiteX0" fmla="*/ 0 w 712690"/>
              <a:gd name="connsiteY0" fmla="*/ 700817 h 700817"/>
              <a:gd name="connsiteX1" fmla="*/ 303956 w 712690"/>
              <a:gd name="connsiteY1" fmla="*/ 0 h 700817"/>
              <a:gd name="connsiteX2" fmla="*/ 712690 w 712690"/>
              <a:gd name="connsiteY2" fmla="*/ 281717 h 700817"/>
              <a:gd name="connsiteX3" fmla="*/ 0 w 712690"/>
              <a:gd name="connsiteY3" fmla="*/ 700817 h 700817"/>
            </a:gdLst>
            <a:ahLst/>
            <a:cxnLst>
              <a:cxn ang="0">
                <a:pos x="connsiteX0" y="connsiteY0"/>
              </a:cxn>
              <a:cxn ang="0">
                <a:pos x="connsiteX1" y="connsiteY1"/>
              </a:cxn>
              <a:cxn ang="0">
                <a:pos x="connsiteX2" y="connsiteY2"/>
              </a:cxn>
              <a:cxn ang="0">
                <a:pos x="connsiteX3" y="connsiteY3"/>
              </a:cxn>
            </a:cxnLst>
            <a:rect l="l" t="t" r="r" b="b"/>
            <a:pathLst>
              <a:path w="712690" h="700817">
                <a:moveTo>
                  <a:pt x="0" y="700817"/>
                </a:moveTo>
                <a:lnTo>
                  <a:pt x="303956" y="0"/>
                </a:lnTo>
                <a:lnTo>
                  <a:pt x="712690" y="281717"/>
                </a:lnTo>
                <a:lnTo>
                  <a:pt x="0" y="70081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2" name="Isosceles Triangle 11"/>
          <p:cNvSpPr/>
          <p:nvPr/>
        </p:nvSpPr>
        <p:spPr>
          <a:xfrm rot="16200000">
            <a:off x="2648730" y="3012803"/>
            <a:ext cx="712693" cy="834170"/>
          </a:xfrm>
          <a:custGeom>
            <a:avLst/>
            <a:gdLst>
              <a:gd name="connsiteX0" fmla="*/ 0 w 912718"/>
              <a:gd name="connsiteY0" fmla="*/ 615092 h 615092"/>
              <a:gd name="connsiteX1" fmla="*/ 456359 w 912718"/>
              <a:gd name="connsiteY1" fmla="*/ 0 h 615092"/>
              <a:gd name="connsiteX2" fmla="*/ 912718 w 912718"/>
              <a:gd name="connsiteY2" fmla="*/ 615092 h 615092"/>
              <a:gd name="connsiteX3" fmla="*/ 0 w 912718"/>
              <a:gd name="connsiteY3" fmla="*/ 615092 h 615092"/>
              <a:gd name="connsiteX0" fmla="*/ 0 w 807943"/>
              <a:gd name="connsiteY0" fmla="*/ 615092 h 615092"/>
              <a:gd name="connsiteX1" fmla="*/ 456359 w 807943"/>
              <a:gd name="connsiteY1" fmla="*/ 0 h 615092"/>
              <a:gd name="connsiteX2" fmla="*/ 807943 w 807943"/>
              <a:gd name="connsiteY2" fmla="*/ 386492 h 615092"/>
              <a:gd name="connsiteX3" fmla="*/ 0 w 807943"/>
              <a:gd name="connsiteY3" fmla="*/ 615092 h 615092"/>
              <a:gd name="connsiteX0" fmla="*/ 0 w 712693"/>
              <a:gd name="connsiteY0" fmla="*/ 834170 h 834170"/>
              <a:gd name="connsiteX1" fmla="*/ 361109 w 712693"/>
              <a:gd name="connsiteY1" fmla="*/ 0 h 834170"/>
              <a:gd name="connsiteX2" fmla="*/ 712693 w 712693"/>
              <a:gd name="connsiteY2" fmla="*/ 386492 h 834170"/>
              <a:gd name="connsiteX3" fmla="*/ 0 w 712693"/>
              <a:gd name="connsiteY3" fmla="*/ 834170 h 834170"/>
            </a:gdLst>
            <a:ahLst/>
            <a:cxnLst>
              <a:cxn ang="0">
                <a:pos x="connsiteX0" y="connsiteY0"/>
              </a:cxn>
              <a:cxn ang="0">
                <a:pos x="connsiteX1" y="connsiteY1"/>
              </a:cxn>
              <a:cxn ang="0">
                <a:pos x="connsiteX2" y="connsiteY2"/>
              </a:cxn>
              <a:cxn ang="0">
                <a:pos x="connsiteX3" y="connsiteY3"/>
              </a:cxn>
            </a:cxnLst>
            <a:rect l="l" t="t" r="r" b="b"/>
            <a:pathLst>
              <a:path w="712693" h="834170">
                <a:moveTo>
                  <a:pt x="0" y="834170"/>
                </a:moveTo>
                <a:lnTo>
                  <a:pt x="361109" y="0"/>
                </a:lnTo>
                <a:lnTo>
                  <a:pt x="712693" y="386492"/>
                </a:lnTo>
                <a:lnTo>
                  <a:pt x="0" y="83417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pic>
        <p:nvPicPr>
          <p:cNvPr id="36" name="Picture 3" descr="C:\Users\enikulina\Desktop\Rainer tips\80um apex 1_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2580" y="3049444"/>
            <a:ext cx="2298400" cy="165047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sers\enikulina\Desktop\Rainer tips\80um length_002.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939" b="-35939"/>
          <a:stretch>
            <a:fillRect/>
          </a:stretch>
        </p:blipFill>
        <p:spPr bwMode="auto">
          <a:xfrm>
            <a:off x="4377795" y="1254360"/>
            <a:ext cx="3525837" cy="253190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Users\enikulina\Desktop\Rainer tips\PtIr metal cut_005.t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43420" y="4829289"/>
            <a:ext cx="2422749" cy="1739774"/>
          </a:xfrm>
          <a:prstGeom prst="rect">
            <a:avLst/>
          </a:prstGeom>
          <a:noFill/>
          <a:extLst>
            <a:ext uri="{909E8E84-426E-40dd-AFC4-6F175D3DCCD1}">
              <a14:hiddenFill xmlns:a14="http://schemas.microsoft.com/office/drawing/2010/main">
                <a:solidFill>
                  <a:srgbClr val="FFFFFF"/>
                </a:solidFill>
              </a14:hiddenFill>
            </a:ext>
          </a:extLst>
        </p:spPr>
      </p:pic>
      <p:sp>
        <p:nvSpPr>
          <p:cNvPr id="53" name="6 CuadroTexto"/>
          <p:cNvSpPr txBox="1"/>
          <p:nvPr/>
        </p:nvSpPr>
        <p:spPr>
          <a:xfrm>
            <a:off x="7430437" y="5598581"/>
            <a:ext cx="311304" cy="261610"/>
          </a:xfrm>
          <a:prstGeom prst="rect">
            <a:avLst/>
          </a:prstGeom>
          <a:noFill/>
        </p:spPr>
        <p:txBody>
          <a:bodyPr wrap="none" rtlCol="0">
            <a:spAutoFit/>
          </a:bodyPr>
          <a:lstStyle/>
          <a:p>
            <a:r>
              <a:rPr lang="es-ES" sz="1100" dirty="0">
                <a:latin typeface="Arial" panose="020B0604020202020204" pitchFamily="34" charset="0"/>
                <a:cs typeface="Arial" panose="020B0604020202020204" pitchFamily="34" charset="0"/>
              </a:rPr>
              <a:t>Si</a:t>
            </a:r>
            <a:endParaRPr lang="en-US" sz="1100" dirty="0">
              <a:latin typeface="Arial" panose="020B0604020202020204" pitchFamily="34" charset="0"/>
              <a:cs typeface="Arial" panose="020B0604020202020204" pitchFamily="34" charset="0"/>
            </a:endParaRPr>
          </a:p>
        </p:txBody>
      </p:sp>
      <p:sp>
        <p:nvSpPr>
          <p:cNvPr id="54" name="10 CuadroTexto"/>
          <p:cNvSpPr txBox="1"/>
          <p:nvPr/>
        </p:nvSpPr>
        <p:spPr>
          <a:xfrm>
            <a:off x="7398802" y="4669152"/>
            <a:ext cx="357790" cy="261610"/>
          </a:xfrm>
          <a:prstGeom prst="rect">
            <a:avLst/>
          </a:prstGeom>
          <a:noFill/>
        </p:spPr>
        <p:txBody>
          <a:bodyPr wrap="none" rtlCol="0">
            <a:spAutoFit/>
          </a:bodyPr>
          <a:lstStyle/>
          <a:p>
            <a:r>
              <a:rPr lang="es-ES" sz="1100" dirty="0">
                <a:solidFill>
                  <a:srgbClr val="FFFF00"/>
                </a:solidFill>
                <a:latin typeface="Arial" panose="020B0604020202020204" pitchFamily="34" charset="0"/>
                <a:cs typeface="Arial" panose="020B0604020202020204" pitchFamily="34" charset="0"/>
              </a:rPr>
              <a:t>Au</a:t>
            </a:r>
            <a:endParaRPr lang="en-US" sz="1100" dirty="0">
              <a:solidFill>
                <a:srgbClr val="FFFF00"/>
              </a:solidFill>
              <a:latin typeface="Arial" panose="020B0604020202020204" pitchFamily="34" charset="0"/>
              <a:cs typeface="Arial" panose="020B0604020202020204" pitchFamily="34" charset="0"/>
            </a:endParaRPr>
          </a:p>
        </p:txBody>
      </p:sp>
      <p:sp>
        <p:nvSpPr>
          <p:cNvPr id="56" name="TextBox 55"/>
          <p:cNvSpPr txBox="1"/>
          <p:nvPr/>
        </p:nvSpPr>
        <p:spPr>
          <a:xfrm>
            <a:off x="4271115" y="862842"/>
            <a:ext cx="3982828" cy="338554"/>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“Electric” tips</a:t>
            </a:r>
          </a:p>
        </p:txBody>
      </p:sp>
      <p:sp>
        <p:nvSpPr>
          <p:cNvPr id="3" name="TextBox 2"/>
          <p:cNvSpPr txBox="1"/>
          <p:nvPr/>
        </p:nvSpPr>
        <p:spPr>
          <a:xfrm>
            <a:off x="711200" y="5303763"/>
            <a:ext cx="4927600" cy="86177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Mapping antenna fields at THz with s-SNOM is an uncharted territory.</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Trying different tips concepts</a:t>
            </a:r>
            <a:endParaRPr lang="en-US" sz="1600"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15723"/>
            <a:ext cx="9144000" cy="533400"/>
          </a:xfrm>
        </p:spPr>
        <p:txBody>
          <a:bodyPr>
            <a:noAutofit/>
          </a:bodyPr>
          <a:lstStyle/>
          <a:p>
            <a:pPr algn="ctr"/>
            <a:r>
              <a:rPr lang="en-US" sz="2800" dirty="0">
                <a:latin typeface="Arial"/>
                <a:cs typeface="Arial"/>
              </a:rPr>
              <a:t>THz electric field mapping measurement results </a:t>
            </a:r>
          </a:p>
        </p:txBody>
      </p:sp>
      <p:pic>
        <p:nvPicPr>
          <p:cNvPr id="7"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r="66574"/>
          <a:stretch>
            <a:fillRect/>
          </a:stretch>
        </p:blipFill>
        <p:spPr>
          <a:xfrm rot="5400000">
            <a:off x="6648256" y="3629273"/>
            <a:ext cx="398429" cy="3160315"/>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64399"/>
          <a:stretch>
            <a:fillRect/>
          </a:stretch>
        </p:blipFill>
        <p:spPr>
          <a:xfrm rot="5400000">
            <a:off x="6641780" y="3178292"/>
            <a:ext cx="398431" cy="3136717"/>
          </a:xfrm>
          <a:prstGeom prst="rect">
            <a:avLst/>
          </a:prstGeom>
        </p:spPr>
      </p:pic>
      <p:sp>
        <p:nvSpPr>
          <p:cNvPr id="9" name="文本框 3"/>
          <p:cNvSpPr txBox="1"/>
          <p:nvPr/>
        </p:nvSpPr>
        <p:spPr>
          <a:xfrm>
            <a:off x="6336755" y="4292363"/>
            <a:ext cx="985141" cy="276999"/>
          </a:xfrm>
          <a:prstGeom prst="rect">
            <a:avLst/>
          </a:prstGeom>
          <a:noFill/>
        </p:spPr>
        <p:txBody>
          <a:bodyPr wrap="none" rtlCol="0">
            <a:spAutoFit/>
          </a:bodyPr>
          <a:lstStyle/>
          <a:p>
            <a:r>
              <a:rPr lang="en-US" altLang="zh-CN" sz="1200" dirty="0">
                <a:latin typeface="Arial"/>
                <a:cs typeface="Arial"/>
              </a:rPr>
              <a:t>Topography</a:t>
            </a:r>
          </a:p>
        </p:txBody>
      </p:sp>
      <p:sp>
        <p:nvSpPr>
          <p:cNvPr id="11" name="TextBox 10"/>
          <p:cNvSpPr txBox="1"/>
          <p:nvPr/>
        </p:nvSpPr>
        <p:spPr>
          <a:xfrm>
            <a:off x="532224" y="4874150"/>
            <a:ext cx="5740766" cy="1508105"/>
          </a:xfrm>
          <a:prstGeom prst="rect">
            <a:avLst/>
          </a:prstGeom>
          <a:noFill/>
        </p:spPr>
        <p:txBody>
          <a:bodyPr wrap="square" rtlCol="0">
            <a:spAutoFit/>
          </a:bodyPr>
          <a:lstStyle/>
          <a:p>
            <a:r>
              <a:rPr lang="de-CH" sz="1400" dirty="0">
                <a:latin typeface="Arial"/>
                <a:cs typeface="Arial"/>
              </a:rPr>
              <a:t>Gold </a:t>
            </a:r>
            <a:r>
              <a:rPr lang="de-CH" sz="1400" dirty="0" err="1">
                <a:latin typeface="Arial"/>
                <a:cs typeface="Arial"/>
              </a:rPr>
              <a:t>rod</a:t>
            </a:r>
            <a:r>
              <a:rPr lang="de-CH" sz="1400" dirty="0">
                <a:latin typeface="Arial"/>
                <a:cs typeface="Arial"/>
              </a:rPr>
              <a:t> on Quarz (</a:t>
            </a:r>
            <a:r>
              <a:rPr lang="de-CH" sz="1400" dirty="0" err="1">
                <a:latin typeface="Arial"/>
                <a:cs typeface="Arial"/>
              </a:rPr>
              <a:t>low</a:t>
            </a:r>
            <a:r>
              <a:rPr lang="de-CH" sz="1400" dirty="0">
                <a:latin typeface="Arial"/>
                <a:cs typeface="Arial"/>
              </a:rPr>
              <a:t> </a:t>
            </a:r>
            <a:r>
              <a:rPr lang="de-CH" sz="1400" dirty="0" err="1">
                <a:latin typeface="Arial"/>
                <a:cs typeface="Arial"/>
              </a:rPr>
              <a:t>index</a:t>
            </a:r>
            <a:r>
              <a:rPr lang="de-CH" sz="1400" dirty="0">
                <a:latin typeface="Arial"/>
                <a:cs typeface="Arial"/>
              </a:rPr>
              <a:t> </a:t>
            </a:r>
            <a:r>
              <a:rPr lang="de-CH" sz="1400" dirty="0" err="1">
                <a:latin typeface="Arial"/>
                <a:cs typeface="Arial"/>
              </a:rPr>
              <a:t>substrate</a:t>
            </a:r>
            <a:r>
              <a:rPr lang="de-CH" sz="1400" dirty="0">
                <a:latin typeface="Arial"/>
                <a:cs typeface="Arial"/>
              </a:rPr>
              <a:t>)</a:t>
            </a:r>
          </a:p>
          <a:p>
            <a:r>
              <a:rPr lang="de-CH" sz="1400" dirty="0" err="1">
                <a:latin typeface="Arial"/>
                <a:cs typeface="Arial"/>
              </a:rPr>
              <a:t>Dimensions</a:t>
            </a:r>
            <a:r>
              <a:rPr lang="de-CH" sz="1400" dirty="0">
                <a:latin typeface="Arial"/>
                <a:cs typeface="Arial"/>
              </a:rPr>
              <a:t>: 32 </a:t>
            </a:r>
            <a:r>
              <a:rPr lang="de-CH" sz="1400" dirty="0">
                <a:latin typeface="Arial"/>
                <a:ea typeface="Cambria Math" panose="02040503050406030204" pitchFamily="18" charset="0"/>
                <a:cs typeface="Arial"/>
              </a:rPr>
              <a:t>μm x 100 </a:t>
            </a:r>
            <a:r>
              <a:rPr lang="de-CH" sz="1400" dirty="0" err="1">
                <a:latin typeface="Arial"/>
                <a:ea typeface="Cambria Math" panose="02040503050406030204" pitchFamily="18" charset="0"/>
                <a:cs typeface="Arial"/>
              </a:rPr>
              <a:t>nm</a:t>
            </a:r>
            <a:endParaRPr lang="de-CH" sz="1400" dirty="0">
              <a:latin typeface="Arial"/>
              <a:ea typeface="Cambria Math" panose="02040503050406030204" pitchFamily="18" charset="0"/>
              <a:cs typeface="Arial"/>
            </a:endParaRPr>
          </a:p>
          <a:p>
            <a:r>
              <a:rPr lang="de-CH" sz="1400" dirty="0" err="1">
                <a:latin typeface="Arial"/>
                <a:cs typeface="Arial"/>
              </a:rPr>
              <a:t>Observations</a:t>
            </a:r>
            <a:r>
              <a:rPr lang="de-CH" sz="1400" dirty="0">
                <a:latin typeface="Arial"/>
                <a:cs typeface="Arial"/>
              </a:rPr>
              <a:t>:</a:t>
            </a:r>
            <a:endParaRPr lang="en-US" sz="1400" dirty="0">
              <a:latin typeface="Arial"/>
              <a:cs typeface="Arial"/>
            </a:endParaRPr>
          </a:p>
          <a:p>
            <a:pPr marL="285750" indent="-285750">
              <a:buFont typeface="Arial" panose="020B0604020202020204" pitchFamily="34" charset="0"/>
              <a:buChar char="•"/>
            </a:pPr>
            <a:r>
              <a:rPr lang="de-CH" sz="1400" dirty="0" err="1">
                <a:latin typeface="Arial"/>
                <a:cs typeface="Arial"/>
              </a:rPr>
              <a:t>Mainly</a:t>
            </a:r>
            <a:r>
              <a:rPr lang="de-CH" sz="1400" dirty="0">
                <a:latin typeface="Arial"/>
                <a:cs typeface="Arial"/>
              </a:rPr>
              <a:t> sensitive </a:t>
            </a:r>
            <a:r>
              <a:rPr lang="de-CH" sz="1400" dirty="0" err="1">
                <a:latin typeface="Arial"/>
                <a:cs typeface="Arial"/>
              </a:rPr>
              <a:t>to</a:t>
            </a:r>
            <a:r>
              <a:rPr lang="de-CH" sz="1400" dirty="0">
                <a:latin typeface="Arial"/>
                <a:cs typeface="Arial"/>
              </a:rPr>
              <a:t> out-</a:t>
            </a:r>
            <a:r>
              <a:rPr lang="de-CH" sz="1400" dirty="0" err="1">
                <a:latin typeface="Arial"/>
                <a:cs typeface="Arial"/>
              </a:rPr>
              <a:t>of</a:t>
            </a:r>
            <a:r>
              <a:rPr lang="de-CH" sz="1400" dirty="0">
                <a:latin typeface="Arial"/>
                <a:cs typeface="Arial"/>
              </a:rPr>
              <a:t> plane </a:t>
            </a:r>
            <a:r>
              <a:rPr lang="de-CH" sz="1400" dirty="0" err="1">
                <a:latin typeface="Arial"/>
                <a:cs typeface="Arial"/>
              </a:rPr>
              <a:t>electric</a:t>
            </a:r>
            <a:r>
              <a:rPr lang="de-CH" sz="1400" dirty="0">
                <a:latin typeface="Arial"/>
                <a:cs typeface="Arial"/>
              </a:rPr>
              <a:t> </a:t>
            </a:r>
            <a:r>
              <a:rPr lang="de-CH" sz="1400" dirty="0" err="1">
                <a:latin typeface="Arial"/>
                <a:cs typeface="Arial"/>
              </a:rPr>
              <a:t>field</a:t>
            </a:r>
            <a:r>
              <a:rPr lang="de-CH" sz="1400" dirty="0">
                <a:latin typeface="Arial"/>
                <a:cs typeface="Arial"/>
              </a:rPr>
              <a:t> </a:t>
            </a:r>
            <a:r>
              <a:rPr lang="de-CH" sz="1400" dirty="0" err="1">
                <a:latin typeface="Arial"/>
                <a:cs typeface="Arial"/>
              </a:rPr>
              <a:t>above</a:t>
            </a:r>
            <a:r>
              <a:rPr lang="de-CH" sz="1400" dirty="0">
                <a:latin typeface="Arial"/>
                <a:cs typeface="Arial"/>
              </a:rPr>
              <a:t> </a:t>
            </a:r>
            <a:r>
              <a:rPr lang="de-CH" sz="1400" dirty="0" err="1">
                <a:latin typeface="Arial"/>
                <a:cs typeface="Arial"/>
              </a:rPr>
              <a:t>rod</a:t>
            </a:r>
            <a:r>
              <a:rPr lang="de-CH" sz="1400" dirty="0">
                <a:latin typeface="Arial"/>
                <a:cs typeface="Arial"/>
              </a:rPr>
              <a:t> </a:t>
            </a:r>
          </a:p>
          <a:p>
            <a:pPr marL="285750" indent="-285750">
              <a:buFont typeface="Arial" panose="020B0604020202020204" pitchFamily="34" charset="0"/>
              <a:buChar char="•"/>
            </a:pPr>
            <a:r>
              <a:rPr lang="de-CH" sz="1400" dirty="0" err="1">
                <a:latin typeface="Arial"/>
                <a:cs typeface="Arial"/>
              </a:rPr>
              <a:t>Asymmetry</a:t>
            </a:r>
            <a:r>
              <a:rPr lang="de-CH" sz="1400" dirty="0">
                <a:latin typeface="Arial"/>
                <a:cs typeface="Arial"/>
              </a:rPr>
              <a:t> </a:t>
            </a:r>
            <a:endParaRPr lang="de-CH" sz="1400" dirty="0" smtClean="0">
              <a:latin typeface="Arial"/>
              <a:cs typeface="Arial"/>
            </a:endParaRPr>
          </a:p>
          <a:p>
            <a:endParaRPr lang="de-CH" sz="800" dirty="0" smtClean="0">
              <a:latin typeface="Arial"/>
              <a:cs typeface="Arial"/>
            </a:endParaRPr>
          </a:p>
          <a:p>
            <a:r>
              <a:rPr lang="de-CH" sz="1400" b="1" dirty="0" smtClean="0">
                <a:solidFill>
                  <a:srgbClr val="FF0000"/>
                </a:solidFill>
                <a:latin typeface="Arial"/>
                <a:cs typeface="Arial"/>
                <a:sym typeface="Wingdings"/>
              </a:rPr>
              <a:t> </a:t>
            </a:r>
            <a:r>
              <a:rPr lang="de-CH" sz="1400" b="1" dirty="0" err="1" smtClean="0">
                <a:solidFill>
                  <a:srgbClr val="FF0000"/>
                </a:solidFill>
                <a:latin typeface="Arial"/>
                <a:cs typeface="Arial"/>
                <a:sym typeface="Wingdings"/>
              </a:rPr>
              <a:t>We</a:t>
            </a:r>
            <a:r>
              <a:rPr lang="de-CH" sz="1400" b="1" dirty="0" smtClean="0">
                <a:solidFill>
                  <a:srgbClr val="FF0000"/>
                </a:solidFill>
                <a:latin typeface="Arial"/>
                <a:cs typeface="Arial"/>
                <a:sym typeface="Wingdings"/>
              </a:rPr>
              <a:t> do not </a:t>
            </a:r>
            <a:r>
              <a:rPr lang="de-CH" sz="1400" b="1" dirty="0" err="1" smtClean="0">
                <a:solidFill>
                  <a:srgbClr val="FF0000"/>
                </a:solidFill>
                <a:latin typeface="Arial"/>
                <a:cs typeface="Arial"/>
                <a:sym typeface="Wingdings"/>
              </a:rPr>
              <a:t>obtain</a:t>
            </a:r>
            <a:r>
              <a:rPr lang="de-CH" sz="1400" b="1" dirty="0" smtClean="0">
                <a:solidFill>
                  <a:srgbClr val="FF0000"/>
                </a:solidFill>
                <a:latin typeface="Arial"/>
                <a:cs typeface="Arial"/>
                <a:sym typeface="Wingdings"/>
              </a:rPr>
              <a:t> </a:t>
            </a:r>
            <a:r>
              <a:rPr lang="de-CH" sz="1400" b="1" dirty="0" err="1" smtClean="0">
                <a:solidFill>
                  <a:srgbClr val="FF0000"/>
                </a:solidFill>
                <a:latin typeface="Arial"/>
                <a:cs typeface="Arial"/>
                <a:sym typeface="Wingdings"/>
              </a:rPr>
              <a:t>the</a:t>
            </a:r>
            <a:r>
              <a:rPr lang="de-CH" sz="1400" b="1" dirty="0" smtClean="0">
                <a:solidFill>
                  <a:srgbClr val="FF0000"/>
                </a:solidFill>
                <a:latin typeface="Arial"/>
                <a:cs typeface="Arial"/>
                <a:sym typeface="Wingdings"/>
              </a:rPr>
              <a:t> </a:t>
            </a:r>
            <a:r>
              <a:rPr lang="de-CH" sz="1400" b="1" dirty="0" err="1" smtClean="0">
                <a:solidFill>
                  <a:srgbClr val="FF0000"/>
                </a:solidFill>
                <a:latin typeface="Arial"/>
                <a:cs typeface="Arial"/>
                <a:sym typeface="Wingdings"/>
              </a:rPr>
              <a:t>expected</a:t>
            </a:r>
            <a:r>
              <a:rPr lang="de-CH" sz="1400" b="1" dirty="0" smtClean="0">
                <a:solidFill>
                  <a:srgbClr val="FF0000"/>
                </a:solidFill>
                <a:latin typeface="Arial"/>
                <a:cs typeface="Arial"/>
                <a:sym typeface="Wingdings"/>
              </a:rPr>
              <a:t> </a:t>
            </a:r>
            <a:r>
              <a:rPr lang="de-CH" sz="1400" b="1" dirty="0" err="1" smtClean="0">
                <a:solidFill>
                  <a:srgbClr val="FF0000"/>
                </a:solidFill>
                <a:latin typeface="Arial"/>
                <a:cs typeface="Arial"/>
                <a:sym typeface="Wingdings"/>
              </a:rPr>
              <a:t>images</a:t>
            </a:r>
            <a:r>
              <a:rPr lang="de-CH" sz="1400" b="1" dirty="0" smtClean="0">
                <a:solidFill>
                  <a:srgbClr val="FF0000"/>
                </a:solidFill>
                <a:latin typeface="Arial"/>
                <a:cs typeface="Arial"/>
                <a:sym typeface="Wingdings"/>
              </a:rPr>
              <a:t>. </a:t>
            </a:r>
            <a:r>
              <a:rPr lang="de-CH" sz="1400" b="1" dirty="0" err="1" smtClean="0">
                <a:solidFill>
                  <a:srgbClr val="FF0000"/>
                </a:solidFill>
                <a:latin typeface="Arial"/>
                <a:cs typeface="Arial"/>
                <a:sym typeface="Wingdings"/>
              </a:rPr>
              <a:t>Reason</a:t>
            </a:r>
            <a:r>
              <a:rPr lang="de-CH" sz="1400" b="1" dirty="0" smtClean="0">
                <a:solidFill>
                  <a:srgbClr val="FF0000"/>
                </a:solidFill>
                <a:latin typeface="Arial"/>
                <a:cs typeface="Arial"/>
                <a:sym typeface="Wingdings"/>
              </a:rPr>
              <a:t> </a:t>
            </a:r>
            <a:r>
              <a:rPr lang="de-CH" sz="1400" b="1" dirty="0" err="1" smtClean="0">
                <a:solidFill>
                  <a:srgbClr val="FF0000"/>
                </a:solidFill>
                <a:latin typeface="Arial"/>
                <a:cs typeface="Arial"/>
                <a:sym typeface="Wingdings"/>
              </a:rPr>
              <a:t>unclear</a:t>
            </a:r>
            <a:endParaRPr lang="de-CH" sz="1400" b="1" dirty="0">
              <a:solidFill>
                <a:srgbClr val="FF0000"/>
              </a:solidFill>
              <a:latin typeface="Arial"/>
              <a:cs typeface="Arial"/>
            </a:endParaRPr>
          </a:p>
        </p:txBody>
      </p:sp>
      <p:sp>
        <p:nvSpPr>
          <p:cNvPr id="38" name="Rectangle 37"/>
          <p:cNvSpPr/>
          <p:nvPr/>
        </p:nvSpPr>
        <p:spPr>
          <a:xfrm>
            <a:off x="4425290" y="2483131"/>
            <a:ext cx="3543300" cy="1225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a:cs typeface="Arial"/>
            </a:endParaRPr>
          </a:p>
        </p:txBody>
      </p:sp>
      <p:sp>
        <p:nvSpPr>
          <p:cNvPr id="40" name="TextBox 39"/>
          <p:cNvSpPr txBox="1"/>
          <p:nvPr/>
        </p:nvSpPr>
        <p:spPr>
          <a:xfrm>
            <a:off x="4413120" y="2494163"/>
            <a:ext cx="3368610" cy="338554"/>
          </a:xfrm>
          <a:prstGeom prst="rect">
            <a:avLst/>
          </a:prstGeom>
          <a:noFill/>
        </p:spPr>
        <p:txBody>
          <a:bodyPr wrap="square" rtlCol="0">
            <a:spAutoFit/>
          </a:bodyPr>
          <a:lstStyle/>
          <a:p>
            <a:r>
              <a:rPr lang="de-CH" sz="1600" dirty="0" err="1">
                <a:latin typeface="Arial"/>
                <a:cs typeface="Arial"/>
              </a:rPr>
              <a:t>Analogous</a:t>
            </a:r>
            <a:r>
              <a:rPr lang="de-CH" sz="1600" dirty="0">
                <a:latin typeface="Arial"/>
                <a:cs typeface="Arial"/>
              </a:rPr>
              <a:t> </a:t>
            </a:r>
            <a:r>
              <a:rPr lang="de-CH" sz="1600" dirty="0" err="1">
                <a:latin typeface="Arial"/>
                <a:cs typeface="Arial"/>
              </a:rPr>
              <a:t>experiment</a:t>
            </a:r>
            <a:r>
              <a:rPr lang="de-CH" sz="1600" dirty="0">
                <a:latin typeface="Arial"/>
                <a:cs typeface="Arial"/>
              </a:rPr>
              <a:t> </a:t>
            </a:r>
            <a:r>
              <a:rPr lang="de-CH" sz="1600" dirty="0" smtClean="0">
                <a:latin typeface="Arial"/>
                <a:cs typeface="Arial"/>
              </a:rPr>
              <a:t>in </a:t>
            </a:r>
            <a:r>
              <a:rPr lang="de-CH" sz="1600" dirty="0" err="1" smtClean="0">
                <a:latin typeface="Arial"/>
                <a:cs typeface="Arial"/>
              </a:rPr>
              <a:t>mid</a:t>
            </a:r>
            <a:r>
              <a:rPr lang="de-CH" sz="1600" dirty="0" smtClean="0">
                <a:latin typeface="Arial"/>
                <a:cs typeface="Arial"/>
              </a:rPr>
              <a:t>-IR</a:t>
            </a:r>
            <a:endParaRPr lang="en-US" sz="1600" dirty="0">
              <a:latin typeface="Arial"/>
              <a:cs typeface="Arial"/>
            </a:endParaRPr>
          </a:p>
        </p:txBody>
      </p:sp>
      <p:sp>
        <p:nvSpPr>
          <p:cNvPr id="41" name="TextBox 40"/>
          <p:cNvSpPr txBox="1"/>
          <p:nvPr/>
        </p:nvSpPr>
        <p:spPr>
          <a:xfrm>
            <a:off x="4506550" y="3289535"/>
            <a:ext cx="3131100" cy="430887"/>
          </a:xfrm>
          <a:prstGeom prst="rect">
            <a:avLst/>
          </a:prstGeom>
          <a:noFill/>
        </p:spPr>
        <p:txBody>
          <a:bodyPr wrap="square" rtlCol="0">
            <a:spAutoFit/>
          </a:bodyPr>
          <a:lstStyle/>
          <a:p>
            <a:r>
              <a:rPr lang="en-US" sz="1100" dirty="0">
                <a:latin typeface="Arial"/>
                <a:cs typeface="Arial"/>
              </a:rPr>
              <a:t>Laser Photonics Rev., 1–13 (2015) / </a:t>
            </a:r>
          </a:p>
          <a:p>
            <a:r>
              <a:rPr lang="en-US" sz="1100" dirty="0">
                <a:latin typeface="Arial"/>
                <a:cs typeface="Arial"/>
              </a:rPr>
              <a:t>DOI 10.1002/lpor.201500031</a:t>
            </a:r>
          </a:p>
        </p:txBody>
      </p:sp>
      <p:sp>
        <p:nvSpPr>
          <p:cNvPr id="14" name="TextBox 13"/>
          <p:cNvSpPr txBox="1"/>
          <p:nvPr/>
        </p:nvSpPr>
        <p:spPr>
          <a:xfrm>
            <a:off x="676275" y="1174676"/>
            <a:ext cx="695325" cy="338554"/>
          </a:xfrm>
          <a:prstGeom prst="rect">
            <a:avLst/>
          </a:prstGeom>
          <a:noFill/>
        </p:spPr>
        <p:txBody>
          <a:bodyPr wrap="square" rtlCol="0">
            <a:spAutoFit/>
          </a:bodyPr>
          <a:lstStyle/>
          <a:p>
            <a:endParaRPr lang="en-US" sz="1600" dirty="0">
              <a:latin typeface="Arial"/>
              <a:cs typeface="Arial"/>
            </a:endParaRPr>
          </a:p>
        </p:txBody>
      </p:sp>
      <p:sp>
        <p:nvSpPr>
          <p:cNvPr id="15" name="TextBox 14"/>
          <p:cNvSpPr txBox="1"/>
          <p:nvPr/>
        </p:nvSpPr>
        <p:spPr>
          <a:xfrm>
            <a:off x="479187" y="4236457"/>
            <a:ext cx="4012418" cy="584776"/>
          </a:xfrm>
          <a:prstGeom prst="rect">
            <a:avLst/>
          </a:prstGeom>
          <a:noFill/>
        </p:spPr>
        <p:txBody>
          <a:bodyPr wrap="square" rtlCol="0">
            <a:spAutoFit/>
          </a:bodyPr>
          <a:lstStyle/>
          <a:p>
            <a:pPr algn="ctr"/>
            <a:r>
              <a:rPr lang="de-CH" sz="1600" b="1" dirty="0">
                <a:latin typeface="Arial"/>
                <a:cs typeface="Arial"/>
              </a:rPr>
              <a:t>Experiment </a:t>
            </a:r>
            <a:r>
              <a:rPr lang="de-CH" sz="1600" b="1" dirty="0" err="1">
                <a:latin typeface="Arial"/>
                <a:cs typeface="Arial"/>
              </a:rPr>
              <a:t>with</a:t>
            </a:r>
            <a:r>
              <a:rPr lang="de-CH" sz="1600" b="1" dirty="0">
                <a:latin typeface="Arial"/>
                <a:cs typeface="Arial"/>
              </a:rPr>
              <a:t> </a:t>
            </a:r>
            <a:r>
              <a:rPr lang="de-CH" sz="1600" b="1" dirty="0" err="1" smtClean="0">
                <a:latin typeface="Arial"/>
                <a:cs typeface="Arial"/>
              </a:rPr>
              <a:t>THz</a:t>
            </a:r>
            <a:r>
              <a:rPr lang="de-CH" sz="1600" b="1" dirty="0" smtClean="0">
                <a:latin typeface="Arial"/>
                <a:cs typeface="Arial"/>
              </a:rPr>
              <a:t> s-</a:t>
            </a:r>
            <a:r>
              <a:rPr lang="de-CH" sz="1600" b="1" dirty="0">
                <a:latin typeface="Arial"/>
                <a:cs typeface="Arial"/>
              </a:rPr>
              <a:t>SNOM</a:t>
            </a:r>
          </a:p>
          <a:p>
            <a:pPr algn="ctr"/>
            <a:r>
              <a:rPr lang="de-CH" sz="1600" b="1" dirty="0">
                <a:latin typeface="Arial"/>
                <a:cs typeface="Arial"/>
              </a:rPr>
              <a:t>(</a:t>
            </a:r>
            <a:r>
              <a:rPr lang="de-CH" sz="1600" b="1" dirty="0" err="1">
                <a:latin typeface="Arial"/>
                <a:cs typeface="Arial"/>
              </a:rPr>
              <a:t>with</a:t>
            </a:r>
            <a:r>
              <a:rPr lang="de-CH" sz="1600" b="1" dirty="0">
                <a:latin typeface="Arial"/>
                <a:cs typeface="Arial"/>
              </a:rPr>
              <a:t> large </a:t>
            </a:r>
            <a:r>
              <a:rPr lang="de-CH" sz="1600" b="1" dirty="0" err="1">
                <a:latin typeface="Arial"/>
                <a:cs typeface="Arial"/>
              </a:rPr>
              <a:t>radius</a:t>
            </a:r>
            <a:r>
              <a:rPr lang="de-CH" sz="1600" b="1" dirty="0">
                <a:latin typeface="Arial"/>
                <a:cs typeface="Arial"/>
              </a:rPr>
              <a:t> FIB-</a:t>
            </a:r>
            <a:r>
              <a:rPr lang="de-CH" sz="1600" b="1" dirty="0" err="1">
                <a:latin typeface="Arial"/>
                <a:cs typeface="Arial"/>
              </a:rPr>
              <a:t>milled</a:t>
            </a:r>
            <a:r>
              <a:rPr lang="de-CH" sz="1600" b="1" dirty="0">
                <a:latin typeface="Arial"/>
                <a:cs typeface="Arial"/>
              </a:rPr>
              <a:t> </a:t>
            </a:r>
            <a:r>
              <a:rPr lang="de-CH" sz="1600" b="1" dirty="0" err="1">
                <a:latin typeface="Arial"/>
                <a:cs typeface="Arial"/>
              </a:rPr>
              <a:t>silicon</a:t>
            </a:r>
            <a:r>
              <a:rPr lang="de-CH" sz="1600" b="1" dirty="0">
                <a:latin typeface="Arial"/>
                <a:cs typeface="Arial"/>
              </a:rPr>
              <a:t> </a:t>
            </a:r>
            <a:r>
              <a:rPr lang="de-CH" sz="1600" b="1" dirty="0" err="1">
                <a:latin typeface="Arial"/>
                <a:cs typeface="Arial"/>
              </a:rPr>
              <a:t>tip</a:t>
            </a:r>
            <a:r>
              <a:rPr lang="de-CH" sz="1600" b="1" dirty="0">
                <a:latin typeface="Arial"/>
                <a:cs typeface="Arial"/>
              </a:rPr>
              <a:t>)</a:t>
            </a:r>
            <a:endParaRPr lang="en-US" sz="1600" b="1" dirty="0">
              <a:latin typeface="Arial"/>
              <a:cs typeface="Arial"/>
            </a:endParaRPr>
          </a:p>
        </p:txBody>
      </p:sp>
      <p:pic>
        <p:nvPicPr>
          <p:cNvPr id="34" name="Picture 2" descr="C:\Users\Alexander\Google Drive\EPR\antenna 3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66" y="1062900"/>
            <a:ext cx="2908300" cy="1993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Alexander\Google Drive\EPR\IR anten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1875" y="2827777"/>
            <a:ext cx="3133725" cy="433388"/>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3"/>
          <p:cNvSpPr txBox="1"/>
          <p:nvPr/>
        </p:nvSpPr>
        <p:spPr>
          <a:xfrm>
            <a:off x="6030997" y="5375778"/>
            <a:ext cx="1638640" cy="276999"/>
          </a:xfrm>
          <a:prstGeom prst="rect">
            <a:avLst/>
          </a:prstGeom>
          <a:noFill/>
        </p:spPr>
        <p:txBody>
          <a:bodyPr wrap="none" rtlCol="0">
            <a:spAutoFit/>
          </a:bodyPr>
          <a:lstStyle/>
          <a:p>
            <a:r>
              <a:rPr lang="en-US" altLang="zh-CN" sz="1200" dirty="0" smtClean="0">
                <a:latin typeface="Arial"/>
                <a:cs typeface="Arial"/>
              </a:rPr>
              <a:t>THz amplitude image</a:t>
            </a:r>
            <a:endParaRPr lang="en-US" altLang="zh-CN" sz="1200" dirty="0">
              <a:latin typeface="Arial"/>
              <a:cs typeface="Arial"/>
            </a:endParaRPr>
          </a:p>
        </p:txBody>
      </p:sp>
      <p:sp>
        <p:nvSpPr>
          <p:cNvPr id="18" name="TextBox 17"/>
          <p:cNvSpPr txBox="1"/>
          <p:nvPr/>
        </p:nvSpPr>
        <p:spPr>
          <a:xfrm>
            <a:off x="3557978" y="920772"/>
            <a:ext cx="5178224" cy="1384995"/>
          </a:xfrm>
          <a:prstGeom prst="rect">
            <a:avLst/>
          </a:prstGeom>
          <a:noFill/>
        </p:spPr>
        <p:txBody>
          <a:bodyPr wrap="square" rtlCol="0">
            <a:spAutoFit/>
          </a:bodyPr>
          <a:lstStyle/>
          <a:p>
            <a:r>
              <a:rPr lang="de-CH" sz="1400" b="1" dirty="0" err="1" smtClean="0">
                <a:latin typeface="Arial"/>
                <a:cs typeface="Arial"/>
              </a:rPr>
              <a:t>Concept</a:t>
            </a:r>
            <a:r>
              <a:rPr lang="de-CH" sz="1400" b="1" dirty="0" smtClean="0">
                <a:latin typeface="Arial"/>
                <a:cs typeface="Arial"/>
              </a:rPr>
              <a:t>:</a:t>
            </a:r>
          </a:p>
          <a:p>
            <a:pPr marL="285750" indent="-285750">
              <a:buFont typeface="Arial"/>
              <a:buChar char="•"/>
            </a:pPr>
            <a:r>
              <a:rPr lang="de-CH" sz="1400" dirty="0" err="1" smtClean="0">
                <a:latin typeface="Arial"/>
                <a:cs typeface="Arial"/>
              </a:rPr>
              <a:t>Incident</a:t>
            </a:r>
            <a:r>
              <a:rPr lang="de-CH" sz="1400" dirty="0" smtClean="0">
                <a:latin typeface="Arial"/>
                <a:cs typeface="Arial"/>
              </a:rPr>
              <a:t> </a:t>
            </a:r>
            <a:r>
              <a:rPr lang="de-CH" sz="1400" dirty="0" err="1" smtClean="0">
                <a:latin typeface="Arial"/>
                <a:cs typeface="Arial"/>
              </a:rPr>
              <a:t>field</a:t>
            </a:r>
            <a:r>
              <a:rPr lang="de-CH" sz="1400" dirty="0" smtClean="0">
                <a:latin typeface="Arial"/>
                <a:cs typeface="Arial"/>
              </a:rPr>
              <a:t> (s-pol) </a:t>
            </a:r>
            <a:r>
              <a:rPr lang="de-CH" sz="1400" dirty="0" err="1" smtClean="0">
                <a:latin typeface="Arial"/>
                <a:cs typeface="Arial"/>
              </a:rPr>
              <a:t>excites</a:t>
            </a:r>
            <a:r>
              <a:rPr lang="de-CH" sz="1400" dirty="0" smtClean="0">
                <a:latin typeface="Arial"/>
                <a:cs typeface="Arial"/>
              </a:rPr>
              <a:t> </a:t>
            </a:r>
            <a:r>
              <a:rPr lang="de-CH" sz="1400" dirty="0" err="1" smtClean="0">
                <a:latin typeface="Arial"/>
                <a:cs typeface="Arial"/>
              </a:rPr>
              <a:t>electric</a:t>
            </a:r>
            <a:r>
              <a:rPr lang="de-CH" sz="1400" dirty="0" smtClean="0">
                <a:latin typeface="Arial"/>
                <a:cs typeface="Arial"/>
              </a:rPr>
              <a:t> </a:t>
            </a:r>
            <a:r>
              <a:rPr lang="de-CH" sz="1400" dirty="0" err="1" smtClean="0">
                <a:latin typeface="Arial"/>
                <a:cs typeface="Arial"/>
              </a:rPr>
              <a:t>dipole</a:t>
            </a:r>
            <a:r>
              <a:rPr lang="de-CH" sz="1400" dirty="0" smtClean="0">
                <a:latin typeface="Arial"/>
                <a:cs typeface="Arial"/>
              </a:rPr>
              <a:t> </a:t>
            </a:r>
            <a:r>
              <a:rPr lang="de-CH" sz="1400" dirty="0" err="1" smtClean="0">
                <a:latin typeface="Arial"/>
                <a:cs typeface="Arial"/>
              </a:rPr>
              <a:t>resonance</a:t>
            </a:r>
            <a:r>
              <a:rPr lang="de-CH" sz="1400" dirty="0" smtClean="0">
                <a:latin typeface="Arial"/>
                <a:cs typeface="Arial"/>
              </a:rPr>
              <a:t> in </a:t>
            </a:r>
            <a:r>
              <a:rPr lang="de-CH" sz="1400" dirty="0" err="1" smtClean="0">
                <a:latin typeface="Arial"/>
                <a:cs typeface="Arial"/>
              </a:rPr>
              <a:t>rod</a:t>
            </a:r>
            <a:endParaRPr lang="de-CH" sz="1400" dirty="0" smtClean="0">
              <a:latin typeface="Arial"/>
              <a:cs typeface="Arial"/>
            </a:endParaRPr>
          </a:p>
          <a:p>
            <a:pPr marL="285750" indent="-285750">
              <a:buFont typeface="Arial"/>
              <a:buChar char="•"/>
            </a:pPr>
            <a:r>
              <a:rPr lang="de-CH" sz="1400" dirty="0" smtClean="0">
                <a:latin typeface="Arial"/>
                <a:cs typeface="Arial"/>
              </a:rPr>
              <a:t>Diel. </a:t>
            </a:r>
            <a:r>
              <a:rPr lang="de-CH" sz="1400" dirty="0" err="1">
                <a:latin typeface="Arial"/>
                <a:cs typeface="Arial"/>
              </a:rPr>
              <a:t>t</a:t>
            </a:r>
            <a:r>
              <a:rPr lang="de-CH" sz="1400" dirty="0" err="1" smtClean="0">
                <a:latin typeface="Arial"/>
                <a:cs typeface="Arial"/>
              </a:rPr>
              <a:t>ip</a:t>
            </a:r>
            <a:r>
              <a:rPr lang="de-CH" sz="1400" dirty="0" smtClean="0">
                <a:latin typeface="Arial"/>
                <a:cs typeface="Arial"/>
              </a:rPr>
              <a:t> </a:t>
            </a:r>
            <a:r>
              <a:rPr lang="de-CH" sz="1400" dirty="0" err="1" smtClean="0">
                <a:latin typeface="Arial"/>
                <a:cs typeface="Arial"/>
              </a:rPr>
              <a:t>scatters</a:t>
            </a:r>
            <a:r>
              <a:rPr lang="de-CH" sz="1400" dirty="0" smtClean="0">
                <a:latin typeface="Arial"/>
                <a:cs typeface="Arial"/>
              </a:rPr>
              <a:t> </a:t>
            </a:r>
            <a:r>
              <a:rPr lang="de-CH" sz="1400" dirty="0" err="1" smtClean="0">
                <a:latin typeface="Arial"/>
                <a:cs typeface="Arial"/>
              </a:rPr>
              <a:t>the</a:t>
            </a:r>
            <a:r>
              <a:rPr lang="de-CH" sz="1400" dirty="0" smtClean="0">
                <a:latin typeface="Arial"/>
                <a:cs typeface="Arial"/>
              </a:rPr>
              <a:t> </a:t>
            </a:r>
            <a:r>
              <a:rPr lang="de-CH" sz="1400" dirty="0" err="1" smtClean="0">
                <a:latin typeface="Arial"/>
                <a:cs typeface="Arial"/>
              </a:rPr>
              <a:t>electric</a:t>
            </a:r>
            <a:r>
              <a:rPr lang="de-CH" sz="1400" dirty="0" smtClean="0">
                <a:latin typeface="Arial"/>
                <a:cs typeface="Arial"/>
              </a:rPr>
              <a:t> </a:t>
            </a:r>
            <a:r>
              <a:rPr lang="de-CH" sz="1400" dirty="0" err="1" smtClean="0">
                <a:latin typeface="Arial"/>
                <a:cs typeface="Arial"/>
              </a:rPr>
              <a:t>antenna</a:t>
            </a:r>
            <a:r>
              <a:rPr lang="de-CH" sz="1400" dirty="0" smtClean="0">
                <a:latin typeface="Arial"/>
                <a:cs typeface="Arial"/>
              </a:rPr>
              <a:t> </a:t>
            </a:r>
            <a:r>
              <a:rPr lang="de-CH" sz="1400" dirty="0" err="1" smtClean="0">
                <a:latin typeface="Arial"/>
                <a:cs typeface="Arial"/>
              </a:rPr>
              <a:t>field</a:t>
            </a:r>
            <a:endParaRPr lang="de-CH" sz="1400" dirty="0" smtClean="0">
              <a:latin typeface="Arial"/>
              <a:cs typeface="Arial"/>
            </a:endParaRPr>
          </a:p>
          <a:p>
            <a:pPr marL="285750" indent="-285750">
              <a:buFont typeface="Arial"/>
              <a:buChar char="•"/>
            </a:pPr>
            <a:r>
              <a:rPr lang="de-CH" sz="1400" dirty="0" err="1" smtClean="0">
                <a:latin typeface="Arial"/>
                <a:cs typeface="Arial"/>
              </a:rPr>
              <a:t>Tip-scattered</a:t>
            </a:r>
            <a:r>
              <a:rPr lang="de-CH" sz="1400" dirty="0" smtClean="0">
                <a:latin typeface="Arial"/>
                <a:cs typeface="Arial"/>
              </a:rPr>
              <a:t> </a:t>
            </a:r>
            <a:r>
              <a:rPr lang="de-CH" sz="1400" dirty="0" err="1" smtClean="0">
                <a:latin typeface="Arial"/>
                <a:cs typeface="Arial"/>
              </a:rPr>
              <a:t>field</a:t>
            </a:r>
            <a:r>
              <a:rPr lang="de-CH" sz="1400" dirty="0" smtClean="0">
                <a:latin typeface="Arial"/>
                <a:cs typeface="Arial"/>
              </a:rPr>
              <a:t> </a:t>
            </a:r>
            <a:r>
              <a:rPr lang="de-CH" sz="1400" dirty="0" err="1" smtClean="0">
                <a:latin typeface="Arial"/>
                <a:cs typeface="Arial"/>
              </a:rPr>
              <a:t>is</a:t>
            </a:r>
            <a:r>
              <a:rPr lang="de-CH" sz="1400" dirty="0" smtClean="0">
                <a:latin typeface="Arial"/>
                <a:cs typeface="Arial"/>
              </a:rPr>
              <a:t> </a:t>
            </a:r>
            <a:r>
              <a:rPr lang="de-CH" sz="1400" dirty="0" err="1" smtClean="0">
                <a:latin typeface="Arial"/>
                <a:cs typeface="Arial"/>
              </a:rPr>
              <a:t>detected</a:t>
            </a:r>
            <a:endParaRPr lang="de-CH" sz="1400" dirty="0" smtClean="0">
              <a:latin typeface="Arial"/>
              <a:cs typeface="Arial"/>
            </a:endParaRPr>
          </a:p>
          <a:p>
            <a:pPr marL="285750" indent="-285750">
              <a:buFont typeface="Arial"/>
              <a:buChar char="•"/>
            </a:pPr>
            <a:r>
              <a:rPr lang="de-CH" sz="1400" dirty="0" smtClean="0">
                <a:latin typeface="Arial"/>
                <a:cs typeface="Arial"/>
              </a:rPr>
              <a:t>s-pol </a:t>
            </a:r>
            <a:r>
              <a:rPr lang="de-CH" sz="1400" dirty="0" err="1" smtClean="0">
                <a:latin typeface="Arial"/>
                <a:cs typeface="Arial"/>
              </a:rPr>
              <a:t>scattered</a:t>
            </a:r>
            <a:r>
              <a:rPr lang="de-CH" sz="1400" dirty="0" smtClean="0">
                <a:latin typeface="Arial"/>
                <a:cs typeface="Arial"/>
              </a:rPr>
              <a:t> </a:t>
            </a:r>
            <a:r>
              <a:rPr lang="de-CH" sz="1400" dirty="0" err="1" smtClean="0">
                <a:latin typeface="Arial"/>
                <a:cs typeface="Arial"/>
              </a:rPr>
              <a:t>field</a:t>
            </a:r>
            <a:r>
              <a:rPr lang="de-CH" sz="1400" dirty="0" smtClean="0">
                <a:latin typeface="Arial"/>
                <a:cs typeface="Arial"/>
              </a:rPr>
              <a:t> </a:t>
            </a:r>
            <a:r>
              <a:rPr lang="de-CH" sz="1400" dirty="0" err="1" smtClean="0">
                <a:latin typeface="Arial"/>
                <a:cs typeface="Arial"/>
              </a:rPr>
              <a:t>yields</a:t>
            </a:r>
            <a:r>
              <a:rPr lang="de-CH" sz="1400" dirty="0" smtClean="0">
                <a:latin typeface="Arial"/>
                <a:cs typeface="Arial"/>
              </a:rPr>
              <a:t> total </a:t>
            </a:r>
            <a:r>
              <a:rPr lang="de-CH" sz="1400" dirty="0" err="1" smtClean="0">
                <a:latin typeface="Arial"/>
                <a:cs typeface="Arial"/>
              </a:rPr>
              <a:t>antenna</a:t>
            </a:r>
            <a:r>
              <a:rPr lang="de-CH" sz="1400" dirty="0" smtClean="0">
                <a:latin typeface="Arial"/>
                <a:cs typeface="Arial"/>
              </a:rPr>
              <a:t> </a:t>
            </a:r>
            <a:r>
              <a:rPr lang="de-CH" sz="1400" dirty="0" err="1" smtClean="0">
                <a:latin typeface="Arial"/>
                <a:cs typeface="Arial"/>
              </a:rPr>
              <a:t>near</a:t>
            </a:r>
            <a:r>
              <a:rPr lang="de-CH" sz="1400" dirty="0" smtClean="0">
                <a:latin typeface="Arial"/>
                <a:cs typeface="Arial"/>
              </a:rPr>
              <a:t> </a:t>
            </a:r>
            <a:r>
              <a:rPr lang="de-CH" sz="1400" dirty="0" err="1" smtClean="0">
                <a:latin typeface="Arial"/>
                <a:cs typeface="Arial"/>
              </a:rPr>
              <a:t>field</a:t>
            </a:r>
            <a:endParaRPr lang="de-CH" sz="1400" dirty="0" smtClean="0">
              <a:latin typeface="Arial"/>
              <a:cs typeface="Arial"/>
            </a:endParaRPr>
          </a:p>
          <a:p>
            <a:pPr marL="285750" indent="-285750">
              <a:buFont typeface="Arial"/>
              <a:buChar char="•"/>
            </a:pPr>
            <a:r>
              <a:rPr lang="de-CH" sz="1400" dirty="0">
                <a:latin typeface="Arial"/>
                <a:cs typeface="Arial"/>
              </a:rPr>
              <a:t>p</a:t>
            </a:r>
            <a:r>
              <a:rPr lang="de-CH" sz="1400" dirty="0" smtClean="0">
                <a:latin typeface="Arial"/>
                <a:cs typeface="Arial"/>
              </a:rPr>
              <a:t>-pol </a:t>
            </a:r>
            <a:r>
              <a:rPr lang="de-CH" sz="1400" dirty="0" err="1" smtClean="0">
                <a:latin typeface="Arial"/>
                <a:cs typeface="Arial"/>
              </a:rPr>
              <a:t>scattered</a:t>
            </a:r>
            <a:r>
              <a:rPr lang="de-CH" sz="1400" dirty="0" smtClean="0">
                <a:latin typeface="Arial"/>
                <a:cs typeface="Arial"/>
              </a:rPr>
              <a:t> </a:t>
            </a:r>
            <a:r>
              <a:rPr lang="de-CH" sz="1400" dirty="0" err="1" smtClean="0">
                <a:latin typeface="Arial"/>
                <a:cs typeface="Arial"/>
              </a:rPr>
              <a:t>field</a:t>
            </a:r>
            <a:r>
              <a:rPr lang="de-CH" sz="1400" dirty="0" smtClean="0">
                <a:latin typeface="Arial"/>
                <a:cs typeface="Arial"/>
              </a:rPr>
              <a:t> </a:t>
            </a:r>
            <a:r>
              <a:rPr lang="de-CH" sz="1400" dirty="0" err="1" smtClean="0">
                <a:latin typeface="Arial"/>
                <a:cs typeface="Arial"/>
              </a:rPr>
              <a:t>yields</a:t>
            </a:r>
            <a:r>
              <a:rPr lang="de-CH" sz="1400" dirty="0" smtClean="0">
                <a:latin typeface="Arial"/>
                <a:cs typeface="Arial"/>
              </a:rPr>
              <a:t> </a:t>
            </a:r>
            <a:r>
              <a:rPr lang="de-CH" sz="1400" dirty="0" err="1" smtClean="0">
                <a:latin typeface="Arial"/>
                <a:cs typeface="Arial"/>
              </a:rPr>
              <a:t>vertical</a:t>
            </a:r>
            <a:r>
              <a:rPr lang="de-CH" sz="1400" dirty="0" smtClean="0">
                <a:latin typeface="Arial"/>
                <a:cs typeface="Arial"/>
              </a:rPr>
              <a:t> </a:t>
            </a:r>
            <a:r>
              <a:rPr lang="de-CH" sz="1400" dirty="0" err="1" smtClean="0">
                <a:latin typeface="Arial"/>
                <a:cs typeface="Arial"/>
              </a:rPr>
              <a:t>antenna</a:t>
            </a:r>
            <a:r>
              <a:rPr lang="de-CH" sz="1400" dirty="0" smtClean="0">
                <a:latin typeface="Arial"/>
                <a:cs typeface="Arial"/>
              </a:rPr>
              <a:t> </a:t>
            </a:r>
            <a:r>
              <a:rPr lang="de-CH" sz="1400" dirty="0" err="1" smtClean="0">
                <a:latin typeface="Arial"/>
                <a:cs typeface="Arial"/>
              </a:rPr>
              <a:t>near</a:t>
            </a:r>
            <a:r>
              <a:rPr lang="de-CH" sz="1400" dirty="0" smtClean="0">
                <a:latin typeface="Arial"/>
                <a:cs typeface="Arial"/>
              </a:rPr>
              <a:t> </a:t>
            </a:r>
            <a:r>
              <a:rPr lang="de-CH" sz="1400" dirty="0" err="1" smtClean="0">
                <a:latin typeface="Arial"/>
                <a:cs typeface="Arial"/>
              </a:rPr>
              <a:t>fields</a:t>
            </a:r>
            <a:endParaRPr lang="de-CH" sz="1400"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Arial" panose="020B0604020202020204" pitchFamily="34" charset="0"/>
                <a:cs typeface="Arial" panose="020B0604020202020204" pitchFamily="34" charset="0"/>
              </a:rPr>
              <a:t>Outline</a:t>
            </a:r>
          </a:p>
        </p:txBody>
      </p:sp>
      <p:sp>
        <p:nvSpPr>
          <p:cNvPr id="8" name="Content Placeholder 2"/>
          <p:cNvSpPr>
            <a:spLocks noGrp="1"/>
          </p:cNvSpPr>
          <p:nvPr>
            <p:ph idx="1"/>
          </p:nvPr>
        </p:nvSpPr>
        <p:spPr>
          <a:xfrm>
            <a:off x="628650" y="1825625"/>
            <a:ext cx="7886700" cy="4351338"/>
          </a:xfrm>
        </p:spPr>
        <p:txBody>
          <a:bodyPr>
            <a:normAutofit/>
          </a:bodyPr>
          <a:lstStyle/>
          <a:p>
            <a:r>
              <a:rPr lang="en-US" sz="2400" dirty="0" smtClean="0">
                <a:solidFill>
                  <a:srgbClr val="FF0000"/>
                </a:solidFill>
                <a:latin typeface="Arial" panose="020B0604020202020204" pitchFamily="34" charset="0"/>
                <a:cs typeface="Arial" panose="020B0604020202020204" pitchFamily="34" charset="0"/>
              </a:rPr>
              <a:t>THz s-SNOM setup</a:t>
            </a:r>
            <a:endParaRPr lang="en-US" sz="2400" dirty="0">
              <a:solidFill>
                <a:srgbClr val="FF0000"/>
              </a:solidFill>
              <a:latin typeface="Arial" panose="020B0604020202020204" pitchFamily="34" charset="0"/>
              <a:cs typeface="Arial" panose="020B0604020202020204" pitchFamily="34" charset="0"/>
            </a:endParaRPr>
          </a:p>
          <a:p>
            <a:r>
              <a:rPr lang="en-US" sz="2400" dirty="0" smtClean="0">
                <a:solidFill>
                  <a:srgbClr val="000000"/>
                </a:solidFill>
                <a:latin typeface="Arial" panose="020B0604020202020204" pitchFamily="34" charset="0"/>
                <a:cs typeface="Arial" panose="020B0604020202020204" pitchFamily="34" charset="0"/>
              </a:rPr>
              <a:t>THz magnetic probe</a:t>
            </a:r>
            <a:endParaRPr lang="en-US" sz="2400" dirty="0">
              <a:solidFill>
                <a:srgbClr val="000000"/>
              </a:solidFill>
              <a:latin typeface="Arial" panose="020B0604020202020204" pitchFamily="34" charset="0"/>
              <a:cs typeface="Arial" panose="020B0604020202020204" pitchFamily="34" charset="0"/>
            </a:endParaRPr>
          </a:p>
          <a:p>
            <a:pPr lvl="1"/>
            <a:r>
              <a:rPr lang="en-US" sz="2000" dirty="0">
                <a:solidFill>
                  <a:srgbClr val="000000"/>
                </a:solidFill>
                <a:latin typeface="Arial" panose="020B0604020202020204" pitchFamily="34" charset="0"/>
                <a:cs typeface="Arial" panose="020B0604020202020204" pitchFamily="34" charset="0"/>
              </a:rPr>
              <a:t>G</a:t>
            </a:r>
            <a:r>
              <a:rPr lang="en-US" sz="2000" dirty="0" smtClean="0">
                <a:solidFill>
                  <a:srgbClr val="000000"/>
                </a:solidFill>
                <a:latin typeface="Arial" panose="020B0604020202020204" pitchFamily="34" charset="0"/>
                <a:cs typeface="Arial" panose="020B0604020202020204" pitchFamily="34" charset="0"/>
              </a:rPr>
              <a:t>eneral concept</a:t>
            </a:r>
          </a:p>
          <a:p>
            <a:pPr lvl="1"/>
            <a:r>
              <a:rPr lang="en-US" sz="2000" dirty="0" smtClean="0">
                <a:solidFill>
                  <a:srgbClr val="000000"/>
                </a:solidFill>
                <a:latin typeface="Arial" panose="020B0604020202020204" pitchFamily="34" charset="0"/>
                <a:cs typeface="Arial" panose="020B0604020202020204" pitchFamily="34" charset="0"/>
              </a:rPr>
              <a:t>Simulations</a:t>
            </a:r>
          </a:p>
          <a:p>
            <a:pPr lvl="1"/>
            <a:r>
              <a:rPr lang="en-US" sz="2000" dirty="0" smtClean="0">
                <a:solidFill>
                  <a:srgbClr val="000000"/>
                </a:solidFill>
                <a:latin typeface="Arial" panose="020B0604020202020204" pitchFamily="34" charset="0"/>
                <a:cs typeface="Arial" panose="020B0604020202020204" pitchFamily="34" charset="0"/>
              </a:rPr>
              <a:t>FIB fabrication</a:t>
            </a:r>
            <a:endParaRPr lang="en-US" sz="2000" dirty="0">
              <a:solidFill>
                <a:srgbClr val="000000"/>
              </a:solidFill>
              <a:latin typeface="Arial" panose="020B0604020202020204" pitchFamily="34" charset="0"/>
              <a:cs typeface="Arial" panose="020B0604020202020204" pitchFamily="34" charset="0"/>
            </a:endParaRPr>
          </a:p>
          <a:p>
            <a:r>
              <a:rPr lang="en-US" sz="2400" dirty="0" smtClean="0">
                <a:solidFill>
                  <a:srgbClr val="000000"/>
                </a:solidFill>
                <a:latin typeface="Arial" panose="020B0604020202020204" pitchFamily="34" charset="0"/>
                <a:cs typeface="Arial" panose="020B0604020202020204" pitchFamily="34" charset="0"/>
              </a:rPr>
              <a:t>THz magnetic probe testing idea</a:t>
            </a:r>
          </a:p>
          <a:p>
            <a:r>
              <a:rPr lang="en-US" sz="2400" dirty="0" smtClean="0">
                <a:solidFill>
                  <a:srgbClr val="000000"/>
                </a:solidFill>
                <a:latin typeface="Arial" panose="020B0604020202020204" pitchFamily="34" charset="0"/>
                <a:cs typeface="Arial" panose="020B0604020202020204" pitchFamily="34" charset="0"/>
              </a:rPr>
              <a:t>First experimental step: THz electric field mapping</a:t>
            </a:r>
          </a:p>
          <a:p>
            <a:r>
              <a:rPr lang="en-US" sz="2400" dirty="0" smtClean="0">
                <a:solidFill>
                  <a:srgbClr val="000000"/>
                </a:solidFill>
                <a:latin typeface="Arial" panose="020B0604020202020204" pitchFamily="34" charset="0"/>
                <a:cs typeface="Arial" panose="020B0604020202020204" pitchFamily="34" charset="0"/>
              </a:rPr>
              <a:t>Conclusions</a:t>
            </a:r>
            <a:endParaRPr lang="en-US" sz="2400" dirty="0">
              <a:solidFill>
                <a:srgbClr val="000000"/>
              </a:solidFill>
              <a:latin typeface="Arial" panose="020B0604020202020204" pitchFamily="34" charset="0"/>
              <a:cs typeface="Arial" panose="020B0604020202020204" pitchFamily="34" charset="0"/>
            </a:endParaRPr>
          </a:p>
          <a:p>
            <a:pPr lvl="1"/>
            <a:endParaRPr lang="en-US"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21215"/>
          <a:stretch>
            <a:fillRect/>
          </a:stretch>
        </p:blipFill>
        <p:spPr>
          <a:xfrm>
            <a:off x="1036436" y="5074121"/>
            <a:ext cx="1428633" cy="142289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21491"/>
          <a:stretch>
            <a:fillRect/>
          </a:stretch>
        </p:blipFill>
        <p:spPr>
          <a:xfrm>
            <a:off x="1036436" y="3578576"/>
            <a:ext cx="1428633" cy="1426416"/>
          </a:xfrm>
          <a:prstGeom prst="rect">
            <a:avLst/>
          </a:prstGeom>
        </p:spPr>
      </p:pic>
      <p:pic>
        <p:nvPicPr>
          <p:cNvPr id="22"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028" y="3597156"/>
            <a:ext cx="1481757" cy="1363151"/>
          </a:xfrm>
          <a:prstGeom prst="rect">
            <a:avLst/>
          </a:prstGeom>
        </p:spPr>
      </p:pic>
      <p:pic>
        <p:nvPicPr>
          <p:cNvPr id="23"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4785" y="3563417"/>
            <a:ext cx="449975" cy="1430628"/>
          </a:xfrm>
          <a:prstGeom prst="rect">
            <a:avLst/>
          </a:prstGeom>
        </p:spPr>
      </p:pic>
      <p:sp>
        <p:nvSpPr>
          <p:cNvPr id="24" name="文本框 8"/>
          <p:cNvSpPr txBox="1"/>
          <p:nvPr/>
        </p:nvSpPr>
        <p:spPr>
          <a:xfrm rot="16200000">
            <a:off x="5212779" y="4114047"/>
            <a:ext cx="704039"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|E</a:t>
            </a:r>
            <a:r>
              <a:rPr lang="en-US" altLang="zh-CN" sz="1200" baseline="-25000" dirty="0">
                <a:latin typeface="Arial" panose="020B0604020202020204" pitchFamily="34" charset="0"/>
                <a:cs typeface="Arial" panose="020B0604020202020204" pitchFamily="34" charset="0"/>
              </a:rPr>
              <a:t>z</a:t>
            </a:r>
            <a:r>
              <a:rPr lang="en-US" altLang="zh-CN" sz="1200" dirty="0">
                <a:latin typeface="Arial" panose="020B0604020202020204" pitchFamily="34" charset="0"/>
                <a:cs typeface="Arial" panose="020B0604020202020204" pitchFamily="34" charset="0"/>
              </a:rPr>
              <a:t>+15|</a:t>
            </a:r>
          </a:p>
        </p:txBody>
      </p:sp>
      <p:sp>
        <p:nvSpPr>
          <p:cNvPr id="25" name="文本框 9"/>
          <p:cNvSpPr txBox="1"/>
          <p:nvPr/>
        </p:nvSpPr>
        <p:spPr>
          <a:xfrm>
            <a:off x="3025929" y="2031736"/>
            <a:ext cx="5469424" cy="1538883"/>
          </a:xfrm>
          <a:prstGeom prst="rect">
            <a:avLst/>
          </a:prstGeom>
          <a:noFill/>
        </p:spPr>
        <p:txBody>
          <a:bodyPr wrap="square" rtlCol="0">
            <a:spAutoFit/>
          </a:bodyPr>
          <a:lstStyle/>
          <a:p>
            <a:pPr algn="ctr"/>
            <a:r>
              <a:rPr lang="en-US" altLang="zh-CN" sz="1600" b="1" dirty="0">
                <a:latin typeface="Arial" panose="020B0604020202020204" pitchFamily="34" charset="0"/>
                <a:cs typeface="Arial" panose="020B0604020202020204" pitchFamily="34" charset="0"/>
              </a:rPr>
              <a:t>Simulated field plotted 800 nm above </a:t>
            </a:r>
            <a:r>
              <a:rPr lang="en-US" altLang="zh-CN" sz="1600" b="1" dirty="0" smtClean="0">
                <a:latin typeface="Arial" panose="020B0604020202020204" pitchFamily="34" charset="0"/>
                <a:cs typeface="Arial" panose="020B0604020202020204" pitchFamily="34" charset="0"/>
              </a:rPr>
              <a:t>sample</a:t>
            </a:r>
          </a:p>
          <a:p>
            <a:pPr algn="ctr"/>
            <a:endParaRPr lang="en-US" altLang="zh-CN" sz="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Asymmetry can be </a:t>
            </a:r>
            <a:r>
              <a:rPr lang="en-US" altLang="zh-CN" sz="1400" dirty="0" smtClean="0">
                <a:latin typeface="Arial" panose="020B0604020202020204" pitchFamily="34" charset="0"/>
                <a:cs typeface="Arial" panose="020B0604020202020204" pitchFamily="34" charset="0"/>
              </a:rPr>
              <a:t>simulated</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by adding a constant </a:t>
            </a:r>
            <a:r>
              <a:rPr lang="en-US" altLang="zh-CN" sz="1400" dirty="0" smtClean="0">
                <a:latin typeface="Arial" panose="020B0604020202020204" pitchFamily="34" charset="0"/>
                <a:cs typeface="Arial" panose="020B0604020202020204" pitchFamily="34" charset="0"/>
              </a:rPr>
              <a:t>value to the calculated out-of-plane electric field (</a:t>
            </a:r>
            <a:r>
              <a:rPr lang="en-US" altLang="zh-CN" sz="1400" dirty="0">
                <a:latin typeface="Arial" panose="020B0604020202020204" pitchFamily="34" charset="0"/>
                <a:cs typeface="Arial" panose="020B0604020202020204" pitchFamily="34" charset="0"/>
              </a:rPr>
              <a:t>indicates </a:t>
            </a:r>
            <a:r>
              <a:rPr lang="en-US" altLang="zh-CN" sz="1400" dirty="0" smtClean="0">
                <a:latin typeface="Arial" panose="020B0604020202020204" pitchFamily="34" charset="0"/>
                <a:cs typeface="Arial" panose="020B0604020202020204" pitchFamily="34" charset="0"/>
              </a:rPr>
              <a:t>interference</a:t>
            </a:r>
            <a:r>
              <a:rPr lang="en-US" altLang="zh-CN" sz="14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CH" sz="1400" dirty="0" err="1" smtClean="0">
                <a:latin typeface="Arial" panose="020B0604020202020204" pitchFamily="34" charset="0"/>
                <a:cs typeface="Arial" panose="020B0604020202020204" pitchFamily="34" charset="0"/>
              </a:rPr>
              <a:t>No</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indication</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that</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the</a:t>
            </a:r>
            <a:r>
              <a:rPr lang="de-CH" sz="1400" dirty="0" smtClean="0">
                <a:latin typeface="Arial" panose="020B0604020202020204" pitchFamily="34" charset="0"/>
                <a:cs typeface="Arial" panose="020B0604020202020204" pitchFamily="34" charset="0"/>
              </a:rPr>
              <a:t> </a:t>
            </a:r>
            <a:r>
              <a:rPr lang="de-CH" sz="1400" dirty="0">
                <a:latin typeface="Arial" panose="020B0604020202020204" pitchFamily="34" charset="0"/>
                <a:cs typeface="Arial" panose="020B0604020202020204" pitchFamily="34" charset="0"/>
              </a:rPr>
              <a:t>in-plane </a:t>
            </a:r>
            <a:r>
              <a:rPr lang="de-CH" sz="1400" dirty="0" err="1">
                <a:latin typeface="Arial" panose="020B0604020202020204" pitchFamily="34" charset="0"/>
                <a:cs typeface="Arial" panose="020B0604020202020204" pitchFamily="34" charset="0"/>
              </a:rPr>
              <a:t>electric</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field</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component</a:t>
            </a:r>
            <a:r>
              <a:rPr lang="de-CH" sz="1400" dirty="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a:t>
            </a:r>
            <a:r>
              <a:rPr lang="de-CH" sz="1400" dirty="0" err="1" smtClean="0">
                <a:latin typeface="Arial" panose="020B0604020202020204" pitchFamily="34" charset="0"/>
                <a:cs typeface="Arial" panose="020B0604020202020204" pitchFamily="34" charset="0"/>
              </a:rPr>
              <a:t>hotspot</a:t>
            </a:r>
            <a:r>
              <a:rPr lang="de-CH" sz="1400" dirty="0" smtClean="0">
                <a:latin typeface="Arial" panose="020B0604020202020204" pitchFamily="34" charset="0"/>
                <a:cs typeface="Arial" panose="020B0604020202020204" pitchFamily="34" charset="0"/>
              </a:rPr>
              <a:t> in </a:t>
            </a:r>
            <a:r>
              <a:rPr lang="de-CH" sz="1400" dirty="0" err="1" smtClean="0">
                <a:latin typeface="Arial" panose="020B0604020202020204" pitchFamily="34" charset="0"/>
                <a:cs typeface="Arial" panose="020B0604020202020204" pitchFamily="34" charset="0"/>
              </a:rPr>
              <a:t>the</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antenna</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gap</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is</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mapped</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sz="14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435" y="2051977"/>
            <a:ext cx="1428634" cy="1428634"/>
          </a:xfrm>
          <a:prstGeom prst="rect">
            <a:avLst/>
          </a:prstGeom>
        </p:spPr>
      </p:pic>
      <p:sp>
        <p:nvSpPr>
          <p:cNvPr id="31" name="TextBox 30"/>
          <p:cNvSpPr txBox="1"/>
          <p:nvPr/>
        </p:nvSpPr>
        <p:spPr>
          <a:xfrm rot="16200000" flipH="1">
            <a:off x="148391" y="2602792"/>
            <a:ext cx="1440181" cy="338554"/>
          </a:xfrm>
          <a:prstGeom prst="rect">
            <a:avLst/>
          </a:prstGeom>
          <a:noFill/>
        </p:spPr>
        <p:txBody>
          <a:bodyPr wrap="square" rtlCol="0">
            <a:spAutoFit/>
          </a:bodyPr>
          <a:lstStyle/>
          <a:p>
            <a:r>
              <a:rPr lang="de-CH" sz="1600" dirty="0" err="1">
                <a:latin typeface="Arial" panose="020B0604020202020204" pitchFamily="34" charset="0"/>
                <a:cs typeface="Arial" panose="020B0604020202020204" pitchFamily="34" charset="0"/>
              </a:rPr>
              <a:t>Topography</a:t>
            </a:r>
            <a:endParaRPr lang="en-US" sz="1600" dirty="0">
              <a:latin typeface="Arial" panose="020B0604020202020204" pitchFamily="34" charset="0"/>
              <a:cs typeface="Arial" panose="020B0604020202020204" pitchFamily="34" charset="0"/>
            </a:endParaRPr>
          </a:p>
        </p:txBody>
      </p:sp>
      <p:sp>
        <p:nvSpPr>
          <p:cNvPr id="32" name="TextBox 31">
            <a:extLst>
              <a:ext uri="{FF2B5EF4-FFF2-40B4-BE49-F238E27FC236}">
                <a14:artisticCrisscrossEtching xmlns:mc="http://schemas.openxmlformats.org/markup-compatibility/2006" xmlns:a14="http://schemas.microsoft.com/office/drawing/2010/main" xmlns="" id="{FA89F559-E4A4-4166-B08F-5AB13C99A19C}"/>
              </a:ext>
            </a:extLst>
          </p:cNvPr>
          <p:cNvSpPr txBox="1"/>
          <p:nvPr/>
        </p:nvSpPr>
        <p:spPr>
          <a:xfrm rot="16200000" flipH="1">
            <a:off x="140935" y="4115626"/>
            <a:ext cx="1440181"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Amplitude s</a:t>
            </a:r>
            <a:r>
              <a:rPr lang="en-US" sz="1600" baseline="-25000" dirty="0" smtClean="0">
                <a:latin typeface="Arial" panose="020B0604020202020204" pitchFamily="34" charset="0"/>
                <a:cs typeface="Arial" panose="020B0604020202020204" pitchFamily="34" charset="0"/>
              </a:rPr>
              <a:t>2</a:t>
            </a:r>
            <a:endParaRPr lang="en-US" sz="1600" baseline="-25000" dirty="0">
              <a:latin typeface="Arial" panose="020B0604020202020204" pitchFamily="34" charset="0"/>
              <a:cs typeface="Arial" panose="020B0604020202020204" pitchFamily="34" charset="0"/>
            </a:endParaRPr>
          </a:p>
        </p:txBody>
      </p:sp>
      <p:sp>
        <p:nvSpPr>
          <p:cNvPr id="33" name="TextBox 32">
            <a:extLst>
              <a:ext uri="{FF2B5EF4-FFF2-40B4-BE49-F238E27FC236}">
                <a14:artisticCrisscrossEtching xmlns:mc="http://schemas.openxmlformats.org/markup-compatibility/2006" xmlns:a14="http://schemas.microsoft.com/office/drawing/2010/main" xmlns="" id="{53DC823F-B3D6-4E68-9F0C-452EE003C8E1}"/>
              </a:ext>
            </a:extLst>
          </p:cNvPr>
          <p:cNvSpPr txBox="1"/>
          <p:nvPr/>
        </p:nvSpPr>
        <p:spPr>
          <a:xfrm rot="16200000" flipH="1">
            <a:off x="239072" y="5621509"/>
            <a:ext cx="1237298" cy="338554"/>
          </a:xfrm>
          <a:prstGeom prst="rect">
            <a:avLst/>
          </a:prstGeom>
          <a:noFill/>
        </p:spPr>
        <p:txBody>
          <a:bodyPr wrap="square" rtlCol="0">
            <a:spAutoFit/>
          </a:bodyPr>
          <a:lstStyle/>
          <a:p>
            <a:pPr algn="ctr"/>
            <a:r>
              <a:rPr lang="en-US" sz="1600" dirty="0" smtClean="0">
                <a:latin typeface="Arial"/>
                <a:cs typeface="Arial"/>
              </a:rPr>
              <a:t>Phase</a:t>
            </a:r>
            <a:r>
              <a:rPr lang="en-US" sz="1600" dirty="0" smtClean="0">
                <a:latin typeface="Symbol" panose="05050102010706020507" pitchFamily="18" charset="2"/>
                <a:cs typeface="Arial" panose="020B0604020202020204" pitchFamily="34" charset="0"/>
              </a:rPr>
              <a:t> f</a:t>
            </a:r>
            <a:r>
              <a:rPr lang="en-US" sz="1600" baseline="-25000" dirty="0" smtClean="0">
                <a:latin typeface="Arial" panose="020B0604020202020204" pitchFamily="34" charset="0"/>
                <a:cs typeface="Arial" panose="020B0604020202020204" pitchFamily="34" charset="0"/>
              </a:rPr>
              <a:t>2</a:t>
            </a:r>
            <a:endParaRPr lang="en-US" sz="1600" baseline="-25000" dirty="0">
              <a:latin typeface="Arial" panose="020B0604020202020204" pitchFamily="34" charset="0"/>
              <a:cs typeface="Arial" panose="020B0604020202020204" pitchFamily="34" charset="0"/>
            </a:endParaRPr>
          </a:p>
        </p:txBody>
      </p:sp>
      <p:pic>
        <p:nvPicPr>
          <p:cNvPr id="34" name="图片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70230" y="3584138"/>
            <a:ext cx="1430020" cy="1456055"/>
          </a:xfrm>
          <a:prstGeom prst="rect">
            <a:avLst/>
          </a:prstGeom>
        </p:spPr>
      </p:pic>
      <p:sp>
        <p:nvSpPr>
          <p:cNvPr id="35" name="文本框 68"/>
          <p:cNvSpPr txBox="1"/>
          <p:nvPr/>
        </p:nvSpPr>
        <p:spPr>
          <a:xfrm rot="16200000">
            <a:off x="7412172" y="4172724"/>
            <a:ext cx="704039"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|E</a:t>
            </a:r>
            <a:r>
              <a:rPr lang="en-US" altLang="zh-CN" sz="1200" baseline="-25000" dirty="0">
                <a:latin typeface="Arial" panose="020B0604020202020204" pitchFamily="34" charset="0"/>
                <a:cs typeface="Arial" panose="020B0604020202020204" pitchFamily="34" charset="0"/>
              </a:rPr>
              <a:t>y</a:t>
            </a:r>
            <a:r>
              <a:rPr lang="en-US" altLang="zh-CN" sz="1200" dirty="0">
                <a:latin typeface="Arial" panose="020B0604020202020204" pitchFamily="34" charset="0"/>
                <a:cs typeface="Arial" panose="020B0604020202020204" pitchFamily="34" charset="0"/>
              </a:rPr>
              <a:t>+15|</a:t>
            </a:r>
          </a:p>
        </p:txBody>
      </p:sp>
      <p:sp>
        <p:nvSpPr>
          <p:cNvPr id="37" name="TextBox 36">
            <a:extLst>
              <a:ext uri="{FF2B5EF4-FFF2-40B4-BE49-F238E27FC236}">
                <a14:artisticCrisscrossEtching xmlns:mc="http://schemas.openxmlformats.org/markup-compatibility/2006" xmlns:a14="http://schemas.microsoft.com/office/drawing/2010/main" xmlns="" id="{E390F9BF-F83A-4CD0-88C5-24D9F3394214}"/>
              </a:ext>
            </a:extLst>
          </p:cNvPr>
          <p:cNvSpPr txBox="1"/>
          <p:nvPr/>
        </p:nvSpPr>
        <p:spPr>
          <a:xfrm>
            <a:off x="3210100" y="5016148"/>
            <a:ext cx="2318448" cy="523220"/>
          </a:xfrm>
          <a:prstGeom prst="rect">
            <a:avLst/>
          </a:prstGeom>
          <a:noFill/>
        </p:spPr>
        <p:txBody>
          <a:bodyPr wrap="square" rtlCol="0">
            <a:spAutoFit/>
          </a:bodyPr>
          <a:lstStyle/>
          <a:p>
            <a:pPr algn="ctr"/>
            <a:r>
              <a:rPr lang="de-CH" sz="1400" dirty="0" smtClean="0">
                <a:latin typeface="Arial" panose="020B0604020202020204" pitchFamily="34" charset="0"/>
                <a:cs typeface="Arial" panose="020B0604020202020204" pitchFamily="34" charset="0"/>
              </a:rPr>
              <a:t>Out-</a:t>
            </a:r>
            <a:r>
              <a:rPr lang="de-CH" sz="1400" dirty="0" err="1" smtClean="0">
                <a:latin typeface="Arial" panose="020B0604020202020204" pitchFamily="34" charset="0"/>
                <a:cs typeface="Arial" panose="020B0604020202020204" pitchFamily="34" charset="0"/>
              </a:rPr>
              <a:t>of</a:t>
            </a:r>
            <a:r>
              <a:rPr lang="de-CH" sz="1400" dirty="0">
                <a:latin typeface="Arial" panose="020B0604020202020204" pitchFamily="34" charset="0"/>
                <a:cs typeface="Arial" panose="020B0604020202020204" pitchFamily="34" charset="0"/>
              </a:rPr>
              <a:t>-</a:t>
            </a:r>
            <a:r>
              <a:rPr lang="de-CH" sz="1400" dirty="0" smtClean="0">
                <a:latin typeface="Arial" panose="020B0604020202020204" pitchFamily="34" charset="0"/>
                <a:cs typeface="Arial" panose="020B0604020202020204" pitchFamily="34" charset="0"/>
              </a:rPr>
              <a:t>plane </a:t>
            </a:r>
            <a:r>
              <a:rPr lang="de-CH" sz="1400" dirty="0" err="1" smtClean="0">
                <a:latin typeface="Arial" panose="020B0604020202020204" pitchFamily="34" charset="0"/>
                <a:cs typeface="Arial" panose="020B0604020202020204" pitchFamily="34" charset="0"/>
              </a:rPr>
              <a:t>el</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field</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amplitude</a:t>
            </a:r>
            <a:r>
              <a:rPr lang="de-CH" sz="1400" dirty="0" smtClean="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E</a:t>
            </a:r>
            <a:r>
              <a:rPr lang="de-CH" sz="1400" baseline="-25000" dirty="0" smtClean="0">
                <a:latin typeface="Arial" panose="020B0604020202020204" pitchFamily="34" charset="0"/>
                <a:cs typeface="Arial" panose="020B0604020202020204" pitchFamily="34" charset="0"/>
              </a:rPr>
              <a:t>z</a:t>
            </a:r>
            <a:r>
              <a:rPr lang="de-CH"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38" name="TextBox 37">
            <a:extLst>
              <a:ext uri="{FF2B5EF4-FFF2-40B4-BE49-F238E27FC236}">
                <a14:artisticCrisscrossEtching xmlns:mc="http://schemas.openxmlformats.org/markup-compatibility/2006" xmlns:a14="http://schemas.microsoft.com/office/drawing/2010/main" xmlns="" id="{4A5EA520-949C-4572-A406-D914567039CE}"/>
              </a:ext>
            </a:extLst>
          </p:cNvPr>
          <p:cNvSpPr txBox="1"/>
          <p:nvPr/>
        </p:nvSpPr>
        <p:spPr>
          <a:xfrm>
            <a:off x="6101517" y="5016148"/>
            <a:ext cx="1627504" cy="738664"/>
          </a:xfrm>
          <a:prstGeom prst="rect">
            <a:avLst/>
          </a:prstGeom>
          <a:noFill/>
        </p:spPr>
        <p:txBody>
          <a:bodyPr wrap="square" rtlCol="0">
            <a:spAutoFit/>
          </a:bodyPr>
          <a:lstStyle/>
          <a:p>
            <a:pPr algn="ctr"/>
            <a:r>
              <a:rPr lang="de-CH" sz="1400" dirty="0" smtClean="0">
                <a:latin typeface="Arial" panose="020B0604020202020204" pitchFamily="34" charset="0"/>
                <a:cs typeface="Arial" panose="020B0604020202020204" pitchFamily="34" charset="0"/>
              </a:rPr>
              <a:t>In-plane </a:t>
            </a:r>
            <a:r>
              <a:rPr lang="de-CH" sz="1400" dirty="0" err="1" smtClean="0">
                <a:latin typeface="Arial" panose="020B0604020202020204" pitchFamily="34" charset="0"/>
                <a:cs typeface="Arial" panose="020B0604020202020204" pitchFamily="34" charset="0"/>
              </a:rPr>
              <a:t>el</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field</a:t>
            </a:r>
            <a:r>
              <a:rPr lang="de-CH" sz="1400" dirty="0" smtClean="0">
                <a:latin typeface="Arial" panose="020B0604020202020204" pitchFamily="34" charset="0"/>
                <a:cs typeface="Arial" panose="020B0604020202020204" pitchFamily="34" charset="0"/>
              </a:rPr>
              <a:t> </a:t>
            </a:r>
            <a:r>
              <a:rPr lang="de-CH" sz="1400" dirty="0" err="1" smtClean="0">
                <a:latin typeface="Arial" panose="020B0604020202020204" pitchFamily="34" charset="0"/>
                <a:cs typeface="Arial" panose="020B0604020202020204" pitchFamily="34" charset="0"/>
              </a:rPr>
              <a:t>amplitude</a:t>
            </a:r>
            <a:r>
              <a:rPr lang="de-CH" sz="1400" dirty="0" smtClean="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(E</a:t>
            </a:r>
            <a:r>
              <a:rPr lang="de-CH" sz="1400" baseline="-25000" dirty="0" smtClean="0">
                <a:latin typeface="Arial" panose="020B0604020202020204" pitchFamily="34" charset="0"/>
                <a:cs typeface="Arial" panose="020B0604020202020204" pitchFamily="34" charset="0"/>
              </a:rPr>
              <a:t>y</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p:txBody>
      </p:sp>
      <p:sp>
        <p:nvSpPr>
          <p:cNvPr id="39" name="TextBox 38"/>
          <p:cNvSpPr txBox="1"/>
          <p:nvPr/>
        </p:nvSpPr>
        <p:spPr>
          <a:xfrm>
            <a:off x="720413" y="923900"/>
            <a:ext cx="4129383" cy="830997"/>
          </a:xfrm>
          <a:prstGeom prst="rect">
            <a:avLst/>
          </a:prstGeom>
          <a:noFill/>
        </p:spPr>
        <p:txBody>
          <a:bodyPr wrap="square" rtlCol="0">
            <a:spAutoFit/>
          </a:bodyPr>
          <a:lstStyle/>
          <a:p>
            <a:pPr marL="285750" indent="-285750">
              <a:buFont typeface="Arial"/>
              <a:buChar char="•"/>
            </a:pPr>
            <a:r>
              <a:rPr lang="de-CH" sz="1600" dirty="0">
                <a:latin typeface="Arial" panose="020B0604020202020204" pitchFamily="34" charset="0"/>
                <a:cs typeface="Arial" panose="020B0604020202020204" pitchFamily="34" charset="0"/>
              </a:rPr>
              <a:t>P-</a:t>
            </a:r>
            <a:r>
              <a:rPr lang="de-CH" sz="1600" dirty="0" err="1">
                <a:latin typeface="Arial" panose="020B0604020202020204" pitchFamily="34" charset="0"/>
                <a:cs typeface="Arial" panose="020B0604020202020204" pitchFamily="34" charset="0"/>
              </a:rPr>
              <a:t>polarized</a:t>
            </a:r>
            <a:r>
              <a:rPr lang="de-CH" sz="1600" dirty="0">
                <a:latin typeface="Arial" panose="020B0604020202020204" pitchFamily="34" charset="0"/>
                <a:cs typeface="Arial" panose="020B0604020202020204" pitchFamily="34" charset="0"/>
              </a:rPr>
              <a:t> </a:t>
            </a:r>
            <a:r>
              <a:rPr lang="de-CH" sz="1600" dirty="0" err="1">
                <a:latin typeface="Arial" panose="020B0604020202020204" pitchFamily="34" charset="0"/>
                <a:cs typeface="Arial" panose="020B0604020202020204" pitchFamily="34" charset="0"/>
              </a:rPr>
              <a:t>illumination</a:t>
            </a:r>
            <a:endParaRPr lang="en-US" sz="1600" dirty="0">
              <a:latin typeface="Arial" panose="020B0604020202020204" pitchFamily="34" charset="0"/>
              <a:cs typeface="Arial" panose="020B0604020202020204" pitchFamily="34" charset="0"/>
            </a:endParaRPr>
          </a:p>
          <a:p>
            <a:pPr marL="285750" indent="-285750">
              <a:buFont typeface="Arial"/>
              <a:buChar char="•"/>
            </a:pPr>
            <a:r>
              <a:rPr lang="de-CH" sz="1600" dirty="0">
                <a:latin typeface="Arial" panose="020B0604020202020204" pitchFamily="34" charset="0"/>
                <a:cs typeface="Arial" panose="020B0604020202020204" pitchFamily="34" charset="0"/>
              </a:rPr>
              <a:t>S</a:t>
            </a:r>
            <a:r>
              <a:rPr lang="en-US" sz="1600" dirty="0" err="1">
                <a:latin typeface="Arial" panose="020B0604020202020204" pitchFamily="34" charset="0"/>
                <a:cs typeface="Arial" panose="020B0604020202020204" pitchFamily="34" charset="0"/>
              </a:rPr>
              <a:t>ilicon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tip</a:t>
            </a:r>
          </a:p>
          <a:p>
            <a:pPr marL="285750" indent="-285750">
              <a:buFont typeface="Arial"/>
              <a:buChar char="•"/>
            </a:pPr>
            <a:r>
              <a:rPr lang="en-US" sz="1600" dirty="0" smtClean="0">
                <a:latin typeface="Arial" panose="020B0604020202020204" pitchFamily="34" charset="0"/>
                <a:cs typeface="Arial" panose="020B0604020202020204" pitchFamily="34" charset="0"/>
              </a:rPr>
              <a:t>Bowtie antenna with 50 nm gap</a:t>
            </a:r>
            <a:endParaRPr lang="de-CH" sz="1600" dirty="0">
              <a:latin typeface="Arial" panose="020B0604020202020204" pitchFamily="34" charset="0"/>
              <a:cs typeface="Arial" panose="020B0604020202020204" pitchFamily="34" charset="0"/>
            </a:endParaRPr>
          </a:p>
        </p:txBody>
      </p:sp>
      <p:cxnSp>
        <p:nvCxnSpPr>
          <p:cNvPr id="41" name="Straight Arrow Connector 40"/>
          <p:cNvCxnSpPr/>
          <p:nvPr/>
        </p:nvCxnSpPr>
        <p:spPr>
          <a:xfrm>
            <a:off x="1372784" y="3740255"/>
            <a:ext cx="783772" cy="0"/>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4:artisticCrisscrossEtching xmlns:mc="http://schemas.openxmlformats.org/markup-compatibility/2006" xmlns:a14="http://schemas.microsoft.com/office/drawing/2010/main" xmlns="" id="{391A0709-6960-45B8-9C20-9CC31131BAC6}"/>
              </a:ext>
            </a:extLst>
          </p:cNvPr>
          <p:cNvSpPr/>
          <p:nvPr/>
        </p:nvSpPr>
        <p:spPr>
          <a:xfrm>
            <a:off x="1499614" y="3700163"/>
            <a:ext cx="426720" cy="338554"/>
          </a:xfrm>
          <a:prstGeom prst="rect">
            <a:avLst/>
          </a:prstGeom>
        </p:spPr>
        <p:txBody>
          <a:bodyPr wrap="none">
            <a:spAutoFit/>
          </a:bodyPr>
          <a:lstStyle/>
          <a:p>
            <a:r>
              <a:rPr lang="en-US" sz="1600" dirty="0" err="1" smtClean="0">
                <a:solidFill>
                  <a:schemeClr val="bg1"/>
                </a:solidFill>
                <a:latin typeface="Arial" panose="020B0604020202020204" pitchFamily="34" charset="0"/>
                <a:cs typeface="Arial" panose="020B0604020202020204" pitchFamily="34" charset="0"/>
              </a:rPr>
              <a:t>E</a:t>
            </a:r>
            <a:r>
              <a:rPr lang="en-US" sz="1600" baseline="-25000" dirty="0" err="1" smtClean="0">
                <a:solidFill>
                  <a:schemeClr val="bg1"/>
                </a:solidFill>
                <a:latin typeface="Arial" panose="020B0604020202020204" pitchFamily="34" charset="0"/>
                <a:cs typeface="Arial" panose="020B0604020202020204" pitchFamily="34" charset="0"/>
              </a:rPr>
              <a:t>in</a:t>
            </a:r>
            <a:endParaRPr lang="en-US" sz="1600" baseline="-25000" dirty="0">
              <a:solidFill>
                <a:schemeClr val="bg1"/>
              </a:solidFill>
              <a:latin typeface="Arial" panose="020B0604020202020204" pitchFamily="34" charset="0"/>
              <a:cs typeface="Arial" panose="020B0604020202020204" pitchFamily="34" charset="0"/>
            </a:endParaRPr>
          </a:p>
        </p:txBody>
      </p:sp>
      <p:sp>
        <p:nvSpPr>
          <p:cNvPr id="28" name="Title 5"/>
          <p:cNvSpPr>
            <a:spLocks noGrp="1"/>
          </p:cNvSpPr>
          <p:nvPr>
            <p:ph type="title"/>
          </p:nvPr>
        </p:nvSpPr>
        <p:spPr>
          <a:xfrm>
            <a:off x="0" y="215723"/>
            <a:ext cx="9144000" cy="533400"/>
          </a:xfrm>
        </p:spPr>
        <p:txBody>
          <a:bodyPr>
            <a:noAutofit/>
          </a:bodyPr>
          <a:lstStyle/>
          <a:p>
            <a:pPr algn="ctr"/>
            <a:r>
              <a:rPr lang="en-US" sz="2800" dirty="0">
                <a:latin typeface="Arial"/>
                <a:cs typeface="Arial"/>
              </a:rPr>
              <a:t>THz electric field mapping measurement results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85832"/>
            <a:ext cx="7886700" cy="1325563"/>
          </a:xfrm>
        </p:spPr>
        <p:txBody>
          <a:bodyPr>
            <a:normAutofit/>
          </a:bodyPr>
          <a:lstStyle/>
          <a:p>
            <a:pPr algn="ctr"/>
            <a:r>
              <a:rPr lang="en-US" sz="2800" dirty="0">
                <a:latin typeface="Arial" panose="020B0604020202020204" pitchFamily="34" charset="0"/>
                <a:cs typeface="Arial" panose="020B0604020202020204" pitchFamily="34" charset="0"/>
              </a:rPr>
              <a:t>Conclusions</a:t>
            </a:r>
            <a:r>
              <a:rPr lang="en-US" sz="2800" dirty="0" smtClean="0">
                <a:latin typeface="Arial" panose="020B0604020202020204" pitchFamily="34" charset="0"/>
                <a:cs typeface="Arial" panose="020B0604020202020204" pitchFamily="34" charset="0"/>
              </a:rPr>
              <a:t>/Problems/Outlook</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537882" y="1322369"/>
            <a:ext cx="7948706" cy="5139870"/>
          </a:xfrm>
          <a:prstGeom prst="rect">
            <a:avLst/>
          </a:prstGeom>
          <a:noFill/>
        </p:spPr>
        <p:txBody>
          <a:bodyPr wrap="square" rtlCol="0">
            <a:spAutoFit/>
          </a:bodyPr>
          <a:lstStyle/>
          <a:p>
            <a:pPr marL="285750" indent="-285750">
              <a:buFont typeface="Arial"/>
              <a:buChar char="•"/>
            </a:pPr>
            <a:r>
              <a:rPr lang="en-US" sz="1600" dirty="0">
                <a:latin typeface="Arial"/>
                <a:cs typeface="Arial"/>
              </a:rPr>
              <a:t>s-SNOM required background suppression, which relies on relatively large tapping. Do we need background suppression for EPR</a:t>
            </a:r>
            <a:r>
              <a:rPr lang="en-US" sz="1600" dirty="0" smtClean="0">
                <a:latin typeface="Arial"/>
                <a:cs typeface="Arial"/>
              </a:rPr>
              <a:t>?</a:t>
            </a:r>
          </a:p>
          <a:p>
            <a:pPr marL="285750" indent="-285750">
              <a:buFont typeface="Arial"/>
              <a:buChar char="•"/>
            </a:pPr>
            <a:endParaRPr lang="en-US" sz="800" dirty="0">
              <a:latin typeface="Arial"/>
              <a:cs typeface="Arial"/>
            </a:endParaRPr>
          </a:p>
          <a:p>
            <a:pPr marL="285750" indent="-285750">
              <a:buFont typeface="Arial"/>
              <a:buChar char="•"/>
            </a:pPr>
            <a:r>
              <a:rPr lang="en-US" sz="1600" dirty="0">
                <a:latin typeface="Arial"/>
                <a:cs typeface="Arial"/>
              </a:rPr>
              <a:t>We can work only with cantilevers, which could be mounted to tuning fork later. If background suppression based on tapping is required, tuning fork mounting needs to be adapted correspondingly</a:t>
            </a:r>
            <a:r>
              <a:rPr lang="en-US" sz="1600" dirty="0" smtClean="0">
                <a:latin typeface="Arial"/>
                <a:cs typeface="Arial"/>
              </a:rPr>
              <a:t>.</a:t>
            </a:r>
          </a:p>
          <a:p>
            <a:pPr marL="285750" indent="-285750">
              <a:buFont typeface="Arial"/>
              <a:buChar char="•"/>
            </a:pPr>
            <a:endParaRPr lang="en-US" sz="800" dirty="0">
              <a:latin typeface="Arial"/>
              <a:cs typeface="Arial"/>
            </a:endParaRPr>
          </a:p>
          <a:p>
            <a:pPr marL="285750" indent="-285750">
              <a:buFont typeface="Arial"/>
              <a:buChar char="•"/>
            </a:pPr>
            <a:r>
              <a:rPr lang="en-US" sz="1600" dirty="0">
                <a:latin typeface="Arial"/>
                <a:cs typeface="Arial"/>
              </a:rPr>
              <a:t>Candidates for magnetic tip and antenna-based test sample are identified via </a:t>
            </a:r>
            <a:r>
              <a:rPr lang="en-US" sz="1600" dirty="0" smtClean="0">
                <a:latin typeface="Arial"/>
                <a:cs typeface="Arial"/>
              </a:rPr>
              <a:t>simulations</a:t>
            </a:r>
          </a:p>
          <a:p>
            <a:pPr marL="285750" indent="-285750">
              <a:buFont typeface="Arial"/>
              <a:buChar char="•"/>
            </a:pPr>
            <a:endParaRPr lang="en-US" sz="800" dirty="0">
              <a:latin typeface="Arial"/>
              <a:cs typeface="Arial"/>
            </a:endParaRPr>
          </a:p>
          <a:p>
            <a:pPr marL="285750" indent="-285750">
              <a:buFont typeface="Arial"/>
              <a:buChar char="•"/>
            </a:pPr>
            <a:r>
              <a:rPr lang="en-US" sz="1600" dirty="0">
                <a:latin typeface="Arial"/>
                <a:cs typeface="Arial"/>
              </a:rPr>
              <a:t>THz is different from IR: preliminary el. antenna filed mapping results are unclear.</a:t>
            </a:r>
          </a:p>
          <a:p>
            <a:pPr marL="285750" indent="-285750">
              <a:buFont typeface="Arial"/>
              <a:buChar char="•"/>
            </a:pPr>
            <a:endParaRPr lang="en-US" sz="1600" dirty="0" smtClean="0">
              <a:latin typeface="Arial"/>
              <a:cs typeface="Arial"/>
            </a:endParaRPr>
          </a:p>
          <a:p>
            <a:pPr marL="285750" indent="-285750">
              <a:buFont typeface="Arial"/>
              <a:buChar char="•"/>
            </a:pPr>
            <a:endParaRPr lang="en-US" sz="1600" dirty="0">
              <a:latin typeface="Arial"/>
              <a:cs typeface="Arial"/>
            </a:endParaRPr>
          </a:p>
          <a:p>
            <a:pPr marL="285750" indent="-285750">
              <a:buFont typeface="Arial"/>
              <a:buChar char="•"/>
            </a:pPr>
            <a:r>
              <a:rPr lang="en-US" sz="1600" dirty="0">
                <a:latin typeface="Arial"/>
                <a:cs typeface="Arial"/>
              </a:rPr>
              <a:t>Simulations show large mag. enhancement factors for mag. tips, but the overall magnetic field could still be weak compared to the electric field. This could mask the magnetic response on the test samples with response due to dielectric permittivity and electric field components (mostly relevant for planar antenna sample)</a:t>
            </a:r>
            <a:r>
              <a:rPr lang="en-US" sz="1600" dirty="0" smtClean="0">
                <a:latin typeface="Arial"/>
                <a:cs typeface="Arial"/>
              </a:rPr>
              <a:t>.</a:t>
            </a:r>
          </a:p>
          <a:p>
            <a:pPr marL="285750" indent="-285750">
              <a:buFont typeface="Arial"/>
              <a:buChar char="•"/>
            </a:pPr>
            <a:endParaRPr lang="en-US" sz="800" dirty="0">
              <a:latin typeface="Arial"/>
              <a:cs typeface="Arial"/>
            </a:endParaRPr>
          </a:p>
          <a:p>
            <a:pPr marL="285750" indent="-285750">
              <a:buFont typeface="Arial"/>
              <a:buChar char="•"/>
            </a:pPr>
            <a:r>
              <a:rPr lang="en-US" sz="1600" dirty="0">
                <a:latin typeface="Arial"/>
                <a:cs typeface="Arial"/>
              </a:rPr>
              <a:t>Are there materials with magnetic transitions at THz/mid-IR and at room temperature to verify magnetic field at tip apex ?</a:t>
            </a:r>
          </a:p>
          <a:p>
            <a:pPr marL="285750" indent="-285750">
              <a:buFont typeface="Arial"/>
              <a:buChar char="•"/>
            </a:pPr>
            <a:endParaRPr lang="en-US" sz="1600"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54100"/>
          </a:xfrm>
        </p:spPr>
        <p:txBody>
          <a:bodyPr>
            <a:noAutofit/>
          </a:bodyPr>
          <a:lstStyle/>
          <a:p>
            <a:pPr algn="ctr"/>
            <a:r>
              <a:rPr lang="en-US" sz="2800" dirty="0">
                <a:latin typeface="Arial" panose="020B0604020202020204" pitchFamily="34" charset="0"/>
                <a:cs typeface="Arial" panose="020B0604020202020204" pitchFamily="34" charset="0"/>
              </a:rPr>
              <a:t>Current THz scattering SNOM implementation</a:t>
            </a:r>
          </a:p>
        </p:txBody>
      </p:sp>
      <p:sp>
        <p:nvSpPr>
          <p:cNvPr id="2" name="TextBox 1"/>
          <p:cNvSpPr txBox="1"/>
          <p:nvPr/>
        </p:nvSpPr>
        <p:spPr>
          <a:xfrm>
            <a:off x="5188305" y="854100"/>
            <a:ext cx="3549295" cy="4154984"/>
          </a:xfrm>
          <a:prstGeom prst="rect">
            <a:avLst/>
          </a:prstGeom>
          <a:noFill/>
          <a:ln>
            <a:solidFill>
              <a:schemeClr val="bg1">
                <a:lumMod val="75000"/>
              </a:schemeClr>
            </a:solidFill>
          </a:ln>
        </p:spPr>
        <p:txBody>
          <a:bodyPr wrap="square" rtlCol="0">
            <a:spAutoFit/>
          </a:bodyPr>
          <a:lstStyle/>
          <a:p>
            <a:r>
              <a:rPr lang="de-CH" dirty="0">
                <a:latin typeface="Arial" panose="020B0604020202020204" pitchFamily="34" charset="0"/>
                <a:cs typeface="Arial" panose="020B0604020202020204" pitchFamily="34" charset="0"/>
              </a:rPr>
              <a:t>Source</a:t>
            </a:r>
          </a:p>
          <a:p>
            <a:pPr marL="285750" indent="-285750">
              <a:buFont typeface="Arial" panose="020B0604020202020204" pitchFamily="34" charset="0"/>
              <a:buChar char="•"/>
            </a:pPr>
            <a:r>
              <a:rPr lang="de-CH" sz="1400" dirty="0" err="1">
                <a:latin typeface="Arial" panose="020B0604020202020204" pitchFamily="34" charset="0"/>
                <a:cs typeface="Arial" panose="020B0604020202020204" pitchFamily="34" charset="0"/>
              </a:rPr>
              <a:t>THz</a:t>
            </a:r>
            <a:r>
              <a:rPr lang="de-CH" sz="1400" dirty="0">
                <a:latin typeface="Arial" panose="020B0604020202020204" pitchFamily="34" charset="0"/>
                <a:cs typeface="Arial" panose="020B0604020202020204" pitchFamily="34" charset="0"/>
              </a:rPr>
              <a:t> Gas Laser (</a:t>
            </a:r>
            <a:r>
              <a:rPr lang="de-CH" sz="1400" dirty="0" err="1">
                <a:latin typeface="Arial" panose="020B0604020202020204" pitchFamily="34" charset="0"/>
                <a:cs typeface="Arial" panose="020B0604020202020204" pitchFamily="34" charset="0"/>
              </a:rPr>
              <a:t>Coherent</a:t>
            </a:r>
            <a:r>
              <a:rPr lang="de-CH" sz="1400" dirty="0">
                <a:latin typeface="Arial" panose="020B0604020202020204" pitchFamily="34" charset="0"/>
                <a:cs typeface="Arial" panose="020B0604020202020204" pitchFamily="34" charset="0"/>
              </a:rPr>
              <a:t> SIFIR 50)</a:t>
            </a:r>
          </a:p>
          <a:p>
            <a:pPr marL="285750" indent="-285750">
              <a:buFont typeface="Arial" panose="020B0604020202020204" pitchFamily="34" charset="0"/>
              <a:buChar char="•"/>
            </a:pPr>
            <a:r>
              <a:rPr lang="de-CH" sz="1400" dirty="0" err="1">
                <a:latin typeface="Arial" panose="020B0604020202020204" pitchFamily="34" charset="0"/>
                <a:cs typeface="Arial" panose="020B0604020202020204" pitchFamily="34" charset="0"/>
              </a:rPr>
              <a:t>Discret</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lines</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from</a:t>
            </a:r>
            <a:r>
              <a:rPr lang="de-CH" sz="1400" dirty="0">
                <a:latin typeface="Arial" panose="020B0604020202020204" pitchFamily="34" charset="0"/>
                <a:cs typeface="Arial" panose="020B0604020202020204" pitchFamily="34" charset="0"/>
              </a:rPr>
              <a:t> 1.04 </a:t>
            </a:r>
            <a:r>
              <a:rPr lang="de-CH" sz="1400" dirty="0" err="1">
                <a:latin typeface="Arial" panose="020B0604020202020204" pitchFamily="34" charset="0"/>
                <a:cs typeface="Arial" panose="020B0604020202020204" pitchFamily="34" charset="0"/>
              </a:rPr>
              <a:t>THz</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to</a:t>
            </a:r>
            <a:r>
              <a:rPr lang="de-CH" sz="1400" dirty="0">
                <a:latin typeface="Arial" panose="020B0604020202020204" pitchFamily="34" charset="0"/>
                <a:cs typeface="Arial" panose="020B0604020202020204" pitchFamily="34" charset="0"/>
              </a:rPr>
              <a:t> 7 </a:t>
            </a:r>
            <a:r>
              <a:rPr lang="de-CH" sz="1400" dirty="0" err="1">
                <a:latin typeface="Arial" panose="020B0604020202020204" pitchFamily="34" charset="0"/>
                <a:cs typeface="Arial" panose="020B0604020202020204" pitchFamily="34" charset="0"/>
              </a:rPr>
              <a:t>THz</a:t>
            </a:r>
            <a:endParaRPr lang="de-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CH" sz="1400" dirty="0">
              <a:latin typeface="Arial" panose="020B0604020202020204" pitchFamily="34" charset="0"/>
              <a:cs typeface="Arial" panose="020B0604020202020204" pitchFamily="34" charset="0"/>
            </a:endParaRPr>
          </a:p>
          <a:p>
            <a:r>
              <a:rPr lang="de-CH" dirty="0" err="1">
                <a:latin typeface="Arial" panose="020B0604020202020204" pitchFamily="34" charset="0"/>
                <a:cs typeface="Arial" panose="020B0604020202020204" pitchFamily="34" charset="0"/>
              </a:rPr>
              <a:t>Detector</a:t>
            </a:r>
            <a:r>
              <a:rPr lang="de-CH" dirty="0">
                <a:latin typeface="Arial" panose="020B0604020202020204" pitchFamily="34" charset="0"/>
                <a:cs typeface="Arial" panose="020B0604020202020204" pitchFamily="34" charset="0"/>
              </a:rPr>
              <a:t> (</a:t>
            </a:r>
            <a:r>
              <a:rPr lang="de-CH" dirty="0" err="1">
                <a:latin typeface="Arial" panose="020B0604020202020204" pitchFamily="34" charset="0"/>
                <a:cs typeface="Arial" panose="020B0604020202020204" pitchFamily="34" charset="0"/>
              </a:rPr>
              <a:t>currently</a:t>
            </a:r>
            <a:r>
              <a:rPr lang="de-CH" dirty="0">
                <a:latin typeface="Arial" panose="020B0604020202020204" pitchFamily="34" charset="0"/>
                <a:cs typeface="Arial" panose="020B0604020202020204" pitchFamily="34" charset="0"/>
              </a:rPr>
              <a:t> </a:t>
            </a:r>
            <a:r>
              <a:rPr lang="de-CH" dirty="0" err="1">
                <a:latin typeface="Arial" panose="020B0604020202020204" pitchFamily="34" charset="0"/>
                <a:cs typeface="Arial" panose="020B0604020202020204" pitchFamily="34" charset="0"/>
              </a:rPr>
              <a:t>implemented</a:t>
            </a:r>
            <a:r>
              <a:rPr lang="de-CH" dirty="0">
                <a:latin typeface="Arial" panose="020B0604020202020204" pitchFamily="34" charset="0"/>
                <a:cs typeface="Arial" panose="020B0604020202020204" pitchFamily="34" charset="0"/>
              </a:rPr>
              <a:t>)</a:t>
            </a:r>
            <a:endParaRPr lang="de-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1 </a:t>
            </a:r>
            <a:r>
              <a:rPr lang="de-CH" sz="1400" dirty="0" err="1">
                <a:latin typeface="Arial" panose="020B0604020202020204" pitchFamily="34" charset="0"/>
                <a:cs typeface="Arial" panose="020B0604020202020204" pitchFamily="34" charset="0"/>
              </a:rPr>
              <a:t>THz</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bandwidth</a:t>
            </a:r>
            <a:r>
              <a:rPr lang="de-CH" sz="1400" dirty="0">
                <a:latin typeface="Arial" panose="020B0604020202020204" pitchFamily="34" charset="0"/>
                <a:cs typeface="Arial" panose="020B0604020202020204" pitchFamily="34" charset="0"/>
              </a:rPr>
              <a:t> at 2.5 </a:t>
            </a:r>
            <a:r>
              <a:rPr lang="de-CH" sz="1400" dirty="0" err="1">
                <a:latin typeface="Arial" panose="020B0604020202020204" pitchFamily="34" charset="0"/>
                <a:cs typeface="Arial" panose="020B0604020202020204" pitchFamily="34" charset="0"/>
              </a:rPr>
              <a:t>THz</a:t>
            </a:r>
            <a:endParaRPr lang="de-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Room-</a:t>
            </a:r>
            <a:r>
              <a:rPr lang="de-CH" sz="1400" dirty="0" err="1">
                <a:latin typeface="Arial" panose="020B0604020202020204" pitchFamily="34" charset="0"/>
                <a:cs typeface="Arial" panose="020B0604020202020204" pitchFamily="34" charset="0"/>
              </a:rPr>
              <a:t>temperature</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operation</a:t>
            </a:r>
            <a:endParaRPr lang="de-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1 mW optimal </a:t>
            </a:r>
            <a:r>
              <a:rPr lang="de-CH" sz="1400" dirty="0" err="1">
                <a:latin typeface="Arial" panose="020B0604020202020204" pitchFamily="34" charset="0"/>
                <a:cs typeface="Arial" panose="020B0604020202020204" pitchFamily="34" charset="0"/>
              </a:rPr>
              <a:t>local</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oscillator</a:t>
            </a:r>
            <a:r>
              <a:rPr lang="de-CH" sz="1400" dirty="0">
                <a:latin typeface="Arial" panose="020B0604020202020204" pitchFamily="34" charset="0"/>
                <a:cs typeface="Arial" panose="020B0604020202020204" pitchFamily="34" charset="0"/>
              </a:rPr>
              <a:t> power</a:t>
            </a:r>
          </a:p>
          <a:p>
            <a:pPr marL="285750" indent="-285750">
              <a:buFont typeface="Arial" panose="020B0604020202020204" pitchFamily="34" charset="0"/>
              <a:buChar char="•"/>
            </a:pPr>
            <a:endParaRPr lang="de-CH" sz="1400" dirty="0">
              <a:latin typeface="Arial" panose="020B0604020202020204" pitchFamily="34" charset="0"/>
              <a:cs typeface="Arial" panose="020B0604020202020204" pitchFamily="34" charset="0"/>
            </a:endParaRPr>
          </a:p>
          <a:p>
            <a:r>
              <a:rPr lang="de-CH" dirty="0">
                <a:latin typeface="Arial" panose="020B0604020202020204" pitchFamily="34" charset="0"/>
                <a:cs typeface="Arial" panose="020B0604020202020204" pitchFamily="34" charset="0"/>
              </a:rPr>
              <a:t>Future </a:t>
            </a:r>
            <a:r>
              <a:rPr lang="de-CH" dirty="0" err="1">
                <a:latin typeface="Arial" panose="020B0604020202020204" pitchFamily="34" charset="0"/>
                <a:cs typeface="Arial" panose="020B0604020202020204" pitchFamily="34" charset="0"/>
              </a:rPr>
              <a:t>detector</a:t>
            </a:r>
            <a:r>
              <a:rPr lang="de-CH" dirty="0">
                <a:latin typeface="Arial" panose="020B0604020202020204" pitchFamily="34" charset="0"/>
                <a:cs typeface="Arial" panose="020B0604020202020204" pitchFamily="34" charset="0"/>
              </a:rPr>
              <a:t> (</a:t>
            </a:r>
            <a:r>
              <a:rPr lang="de-CH" dirty="0" err="1">
                <a:latin typeface="Arial" panose="020B0604020202020204" pitchFamily="34" charset="0"/>
                <a:cs typeface="Arial" panose="020B0604020202020204" pitchFamily="34" charset="0"/>
              </a:rPr>
              <a:t>ordered</a:t>
            </a:r>
            <a:r>
              <a:rPr lang="de-CH"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Hot </a:t>
            </a:r>
            <a:r>
              <a:rPr lang="de-CH" sz="1400" dirty="0" err="1">
                <a:latin typeface="Arial" panose="020B0604020202020204" pitchFamily="34" charset="0"/>
                <a:cs typeface="Arial" panose="020B0604020202020204" pitchFamily="34" charset="0"/>
              </a:rPr>
              <a:t>electron</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bolometer</a:t>
            </a:r>
            <a:endParaRPr lang="de-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Helium </a:t>
            </a:r>
            <a:r>
              <a:rPr lang="de-CH" sz="1400" dirty="0" err="1">
                <a:latin typeface="Arial" panose="020B0604020202020204" pitchFamily="34" charset="0"/>
                <a:cs typeface="Arial" panose="020B0604020202020204" pitchFamily="34" charset="0"/>
              </a:rPr>
              <a:t>cooled</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closed</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cycle</a:t>
            </a:r>
            <a:r>
              <a:rPr lang="de-CH"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Covers </a:t>
            </a:r>
            <a:r>
              <a:rPr lang="de-CH" sz="1400" dirty="0" err="1">
                <a:latin typeface="Arial" panose="020B0604020202020204" pitchFamily="34" charset="0"/>
                <a:cs typeface="Arial" panose="020B0604020202020204" pitchFamily="34" charset="0"/>
              </a:rPr>
              <a:t>the</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range</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from</a:t>
            </a:r>
            <a:r>
              <a:rPr lang="de-CH" sz="1400" dirty="0">
                <a:latin typeface="Arial" panose="020B0604020202020204" pitchFamily="34" charset="0"/>
                <a:cs typeface="Arial" panose="020B0604020202020204" pitchFamily="34" charset="0"/>
              </a:rPr>
              <a:t> &lt; 1THz </a:t>
            </a:r>
            <a:r>
              <a:rPr lang="de-CH" sz="1400" dirty="0" err="1">
                <a:latin typeface="Arial" panose="020B0604020202020204" pitchFamily="34" charset="0"/>
                <a:cs typeface="Arial" panose="020B0604020202020204" pitchFamily="34" charset="0"/>
              </a:rPr>
              <a:t>to</a:t>
            </a:r>
            <a:r>
              <a:rPr lang="de-CH" sz="1400" dirty="0">
                <a:latin typeface="Arial" panose="020B0604020202020204" pitchFamily="34" charset="0"/>
                <a:cs typeface="Arial" panose="020B0604020202020204" pitchFamily="34" charset="0"/>
              </a:rPr>
              <a:t> 10 </a:t>
            </a:r>
            <a:r>
              <a:rPr lang="de-CH" sz="1400" dirty="0" err="1">
                <a:latin typeface="Arial" panose="020B0604020202020204" pitchFamily="34" charset="0"/>
                <a:cs typeface="Arial" panose="020B0604020202020204" pitchFamily="34" charset="0"/>
              </a:rPr>
              <a:t>THz</a:t>
            </a:r>
            <a:endParaRPr lang="de-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Signal </a:t>
            </a:r>
            <a:r>
              <a:rPr lang="de-CH" sz="1400" dirty="0" err="1">
                <a:latin typeface="Arial" panose="020B0604020202020204" pitchFamily="34" charset="0"/>
                <a:cs typeface="Arial" panose="020B0604020202020204" pitchFamily="34" charset="0"/>
              </a:rPr>
              <a:t>bandwidth</a:t>
            </a:r>
            <a:r>
              <a:rPr lang="de-CH" sz="1400" dirty="0">
                <a:latin typeface="Arial" panose="020B0604020202020204" pitchFamily="34" charset="0"/>
                <a:cs typeface="Arial" panose="020B0604020202020204" pitchFamily="34" charset="0"/>
              </a:rPr>
              <a:t> &gt; 250 kHz</a:t>
            </a:r>
          </a:p>
          <a:p>
            <a:pPr marL="285750" indent="-285750">
              <a:buFont typeface="Arial" panose="020B0604020202020204" pitchFamily="34" charset="0"/>
              <a:buChar char="•"/>
            </a:pPr>
            <a:r>
              <a:rPr lang="de-CH" sz="1400" dirty="0" err="1">
                <a:latin typeface="Arial" panose="020B0604020202020204" pitchFamily="34" charset="0"/>
                <a:cs typeface="Arial" panose="020B0604020202020204" pitchFamily="34" charset="0"/>
              </a:rPr>
              <a:t>Successfully</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tested</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with</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our</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setup</a:t>
            </a:r>
            <a:endParaRPr lang="de-CH"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351145" y="5028743"/>
            <a:ext cx="4636967" cy="1446550"/>
          </a:xfrm>
          <a:prstGeom prst="rect">
            <a:avLst/>
          </a:prstGeom>
          <a:noFill/>
          <a:ln>
            <a:solidFill>
              <a:schemeClr val="bg1">
                <a:lumMod val="75000"/>
              </a:schemeClr>
            </a:solidFill>
          </a:ln>
        </p:spPr>
        <p:txBody>
          <a:bodyPr wrap="square" rtlCol="0">
            <a:spAutoFit/>
          </a:bodyPr>
          <a:lstStyle/>
          <a:p>
            <a:r>
              <a:rPr lang="de-CH" dirty="0" err="1">
                <a:latin typeface="Arial" panose="020B0604020202020204" pitchFamily="34" charset="0"/>
                <a:cs typeface="Arial" panose="020B0604020202020204" pitchFamily="34" charset="0"/>
              </a:rPr>
              <a:t>NeaSNOM</a:t>
            </a:r>
            <a:endParaRPr lang="de-CH"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Commercial </a:t>
            </a:r>
            <a:r>
              <a:rPr lang="de-CH" sz="1400" dirty="0" err="1">
                <a:latin typeface="Arial" panose="020B0604020202020204" pitchFamily="34" charset="0"/>
                <a:cs typeface="Arial" panose="020B0604020202020204" pitchFamily="34" charset="0"/>
              </a:rPr>
              <a:t>scattering</a:t>
            </a:r>
            <a:r>
              <a:rPr lang="de-CH" sz="1400" dirty="0">
                <a:latin typeface="Arial" panose="020B0604020202020204" pitchFamily="34" charset="0"/>
                <a:cs typeface="Arial" panose="020B0604020202020204" pitchFamily="34" charset="0"/>
              </a:rPr>
              <a:t> SNOM </a:t>
            </a: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AFM </a:t>
            </a:r>
            <a:r>
              <a:rPr lang="de-CH" sz="1400" dirty="0" err="1">
                <a:latin typeface="Arial" panose="020B0604020202020204" pitchFamily="34" charset="0"/>
                <a:cs typeface="Arial" panose="020B0604020202020204" pitchFamily="34" charset="0"/>
              </a:rPr>
              <a:t>based</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scanning</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technique</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with</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cantilevered</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tips</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typicall</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tip</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oscillation</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frequencies</a:t>
            </a:r>
            <a:r>
              <a:rPr lang="de-CH" sz="1400" dirty="0">
                <a:latin typeface="Arial" panose="020B0604020202020204" pitchFamily="34" charset="0"/>
                <a:cs typeface="Arial" panose="020B0604020202020204" pitchFamily="34" charset="0"/>
              </a:rPr>
              <a:t> 20 kHz-300 kHz)</a:t>
            </a: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Demodulation </a:t>
            </a:r>
            <a:r>
              <a:rPr lang="de-CH" sz="1400" dirty="0" err="1">
                <a:latin typeface="Arial" panose="020B0604020202020204" pitchFamily="34" charset="0"/>
                <a:cs typeface="Arial" panose="020B0604020202020204" pitchFamily="34" charset="0"/>
              </a:rPr>
              <a:t>bandwidth</a:t>
            </a:r>
            <a:r>
              <a:rPr lang="de-CH" sz="1400" dirty="0">
                <a:latin typeface="Arial" panose="020B0604020202020204" pitchFamily="34" charset="0"/>
                <a:cs typeface="Arial" panose="020B0604020202020204" pitchFamily="34" charset="0"/>
              </a:rPr>
              <a:t> ~1 MHz</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a:off x="5188305" y="5020103"/>
            <a:ext cx="3549294" cy="1446550"/>
          </a:xfrm>
          <a:prstGeom prst="rect">
            <a:avLst/>
          </a:prstGeom>
          <a:noFill/>
          <a:ln>
            <a:solidFill>
              <a:schemeClr val="bg1">
                <a:lumMod val="75000"/>
              </a:schemeClr>
            </a:solidFill>
          </a:ln>
        </p:spPr>
        <p:txBody>
          <a:bodyPr wrap="square" rtlCol="0">
            <a:spAutoFit/>
          </a:bodyPr>
          <a:lstStyle/>
          <a:p>
            <a:r>
              <a:rPr lang="de-CH" dirty="0">
                <a:latin typeface="Arial" panose="020B0604020202020204" pitchFamily="34" charset="0"/>
                <a:cs typeface="Arial" panose="020B0604020202020204" pitchFamily="34" charset="0"/>
              </a:rPr>
              <a:t>Interferometer</a:t>
            </a: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beam </a:t>
            </a:r>
            <a:r>
              <a:rPr lang="de-CH" sz="1400" dirty="0" err="1">
                <a:latin typeface="Arial" panose="020B0604020202020204" pitchFamily="34" charset="0"/>
                <a:cs typeface="Arial" panose="020B0604020202020204" pitchFamily="34" charset="0"/>
              </a:rPr>
              <a:t>splitter</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polished</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silicon</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wafer</a:t>
            </a:r>
            <a:r>
              <a:rPr lang="de-CH"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CH" sz="1400" dirty="0">
                <a:latin typeface="Arial" panose="020B0604020202020204" pitchFamily="34" charset="0"/>
                <a:cs typeface="Arial" panose="020B0604020202020204" pitchFamily="34" charset="0"/>
              </a:rPr>
              <a:t>Long </a:t>
            </a:r>
            <a:r>
              <a:rPr lang="de-CH" sz="1400" dirty="0" err="1">
                <a:latin typeface="Arial" panose="020B0604020202020204" pitchFamily="34" charset="0"/>
                <a:cs typeface="Arial" panose="020B0604020202020204" pitchFamily="34" charset="0"/>
              </a:rPr>
              <a:t>travel</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delay</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stage</a:t>
            </a:r>
            <a:r>
              <a:rPr lang="de-CH"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CH" sz="1400" dirty="0" err="1">
                <a:latin typeface="Arial" panose="020B0604020202020204" pitchFamily="34" charset="0"/>
                <a:cs typeface="Arial" panose="020B0604020202020204" pitchFamily="34" charset="0"/>
              </a:rPr>
              <a:t>Provides</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homodyne</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signal</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amplification</a:t>
            </a:r>
            <a:endParaRPr lang="de-CH"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CH" sz="1400" dirty="0" err="1">
                <a:latin typeface="Arial" panose="020B0604020202020204" pitchFamily="34" charset="0"/>
                <a:cs typeface="Arial" panose="020B0604020202020204" pitchFamily="34" charset="0"/>
              </a:rPr>
              <a:t>Allows</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phase</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resolved</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detection</a:t>
            </a:r>
            <a:endParaRPr lang="de-CH" sz="1400" dirty="0">
              <a:latin typeface="Arial" panose="020B0604020202020204" pitchFamily="34" charset="0"/>
              <a:cs typeface="Arial" panose="020B0604020202020204" pitchFamily="34" charset="0"/>
            </a:endParaRPr>
          </a:p>
        </p:txBody>
      </p:sp>
      <p:pic>
        <p:nvPicPr>
          <p:cNvPr id="1026" name="Picture 1" descr="Image result for s-SN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71" y="1820618"/>
            <a:ext cx="3950933" cy="22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71849" y="1735039"/>
            <a:ext cx="962377" cy="276999"/>
          </a:xfrm>
          <a:prstGeom prst="rect">
            <a:avLst/>
          </a:prstGeom>
          <a:solidFill>
            <a:schemeClr val="bg1"/>
          </a:solidFill>
        </p:spPr>
        <p:txBody>
          <a:bodyPr wrap="square" rtlCol="0">
            <a:spAutoFit/>
          </a:bodyPr>
          <a:lstStyle/>
          <a:p>
            <a:r>
              <a:rPr lang="de-CH" sz="1200" dirty="0" err="1">
                <a:latin typeface="Arial" panose="020B0604020202020204" pitchFamily="34" charset="0"/>
                <a:cs typeface="Arial" panose="020B0604020202020204" pitchFamily="34" charset="0"/>
              </a:rPr>
              <a:t>THz</a:t>
            </a:r>
            <a:r>
              <a:rPr lang="de-CH" sz="1200" dirty="0">
                <a:latin typeface="Arial" panose="020B0604020202020204" pitchFamily="34" charset="0"/>
                <a:cs typeface="Arial" panose="020B0604020202020204" pitchFamily="34" charset="0"/>
              </a:rPr>
              <a:t> Laser</a:t>
            </a:r>
            <a:endParaRPr lang="en-US" sz="1200" dirty="0">
              <a:latin typeface="Arial" panose="020B0604020202020204" pitchFamily="34" charset="0"/>
              <a:cs typeface="Arial" panose="020B0604020202020204" pitchFamily="34" charset="0"/>
            </a:endParaRPr>
          </a:p>
        </p:txBody>
      </p:sp>
      <p:sp>
        <p:nvSpPr>
          <p:cNvPr id="25" name="TextBox 24"/>
          <p:cNvSpPr txBox="1"/>
          <p:nvPr/>
        </p:nvSpPr>
        <p:spPr>
          <a:xfrm>
            <a:off x="3600449" y="3465215"/>
            <a:ext cx="1115483" cy="461665"/>
          </a:xfrm>
          <a:prstGeom prst="rect">
            <a:avLst/>
          </a:prstGeom>
          <a:solidFill>
            <a:schemeClr val="bg1"/>
          </a:solidFill>
        </p:spPr>
        <p:txBody>
          <a:bodyPr wrap="square" rtlCol="0">
            <a:spAutoFit/>
          </a:bodyPr>
          <a:lstStyle/>
          <a:p>
            <a:r>
              <a:rPr lang="de-CH" sz="1200" dirty="0">
                <a:latin typeface="Arial" panose="020B0604020202020204" pitchFamily="34" charset="0"/>
                <a:cs typeface="Arial" panose="020B0604020202020204" pitchFamily="34" charset="0"/>
              </a:rPr>
              <a:t>Mirror (on </a:t>
            </a:r>
            <a:r>
              <a:rPr lang="de-CH" sz="1200" dirty="0" err="1">
                <a:latin typeface="Arial" panose="020B0604020202020204" pitchFamily="34" charset="0"/>
                <a:cs typeface="Arial" panose="020B0604020202020204" pitchFamily="34" charset="0"/>
              </a:rPr>
              <a:t>delay</a:t>
            </a:r>
            <a:r>
              <a:rPr lang="de-CH" sz="1200" dirty="0">
                <a:latin typeface="Arial" panose="020B0604020202020204" pitchFamily="34" charset="0"/>
                <a:cs typeface="Arial" panose="020B0604020202020204" pitchFamily="34" charset="0"/>
              </a:rPr>
              <a:t> </a:t>
            </a:r>
            <a:r>
              <a:rPr lang="de-CH" sz="1200" dirty="0" err="1">
                <a:latin typeface="Arial" panose="020B0604020202020204" pitchFamily="34" charset="0"/>
                <a:cs typeface="Arial" panose="020B0604020202020204" pitchFamily="34" charset="0"/>
              </a:rPr>
              <a:t>stage</a:t>
            </a:r>
            <a:r>
              <a:rPr lang="de-CH"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330199" y="4377266"/>
            <a:ext cx="1320802" cy="307777"/>
          </a:xfrm>
          <a:prstGeom prst="rect">
            <a:avLst/>
          </a:prstGeom>
          <a:noFill/>
          <a:ln>
            <a:solidFill>
              <a:srgbClr val="FF0000"/>
            </a:solidFill>
          </a:ln>
        </p:spPr>
        <p:txBody>
          <a:bodyPr wrap="square" rtlCol="0">
            <a:spAutoFit/>
          </a:bodyPr>
          <a:lstStyle/>
          <a:p>
            <a:pPr algn="ctr"/>
            <a:r>
              <a:rPr lang="en-US" sz="1400" b="1" dirty="0" smtClean="0">
                <a:solidFill>
                  <a:srgbClr val="FF0000"/>
                </a:solidFill>
                <a:latin typeface="Arial" panose="020B0604020202020204" pitchFamily="34" charset="0"/>
                <a:cs typeface="Arial" panose="020B0604020202020204" pitchFamily="34" charset="0"/>
              </a:rPr>
              <a:t>Tapping AFM</a:t>
            </a:r>
            <a:endParaRPr lang="en-US" sz="1400" b="1" dirty="0">
              <a:solidFill>
                <a:srgbClr val="FF0000"/>
              </a:solidFill>
              <a:latin typeface="Arial" panose="020B0604020202020204" pitchFamily="34" charset="0"/>
              <a:cs typeface="Arial" panose="020B0604020202020204" pitchFamily="34" charset="0"/>
            </a:endParaRPr>
          </a:p>
        </p:txBody>
      </p:sp>
      <p:cxnSp>
        <p:nvCxnSpPr>
          <p:cNvPr id="8" name="Straight Arrow Connector 7"/>
          <p:cNvCxnSpPr>
            <a:stCxn id="5" idx="0"/>
          </p:cNvCxnSpPr>
          <p:nvPr/>
        </p:nvCxnSpPr>
        <p:spPr>
          <a:xfrm flipV="1">
            <a:off x="990600" y="4004734"/>
            <a:ext cx="0" cy="3725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288540" y="3434080"/>
            <a:ext cx="213360" cy="205740"/>
          </a:xfrm>
          <a:prstGeom prst="ellipse">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0"/>
            <a:ext cx="9144000" cy="1257300"/>
          </a:xfrm>
        </p:spPr>
        <p:txBody>
          <a:bodyPr>
            <a:normAutofit/>
          </a:bodyPr>
          <a:lstStyle/>
          <a:p>
            <a:pPr algn="ctr"/>
            <a:r>
              <a:rPr lang="en-US" sz="2800" dirty="0">
                <a:latin typeface="Arial" panose="020B0604020202020204" pitchFamily="34" charset="0"/>
                <a:cs typeface="Arial" panose="020B0604020202020204" pitchFamily="34" charset="0"/>
              </a:rPr>
              <a:t>Reasons for using tapping AFM</a:t>
            </a:r>
          </a:p>
        </p:txBody>
      </p:sp>
      <p:sp>
        <p:nvSpPr>
          <p:cNvPr id="3" name="Isosceles Triangle 2"/>
          <p:cNvSpPr/>
          <p:nvPr/>
        </p:nvSpPr>
        <p:spPr>
          <a:xfrm rot="10800000">
            <a:off x="2021840" y="2313940"/>
            <a:ext cx="739140" cy="118872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cxnSp>
        <p:nvCxnSpPr>
          <p:cNvPr id="5" name="Straight Arrow Connector 4"/>
          <p:cNvCxnSpPr/>
          <p:nvPr/>
        </p:nvCxnSpPr>
        <p:spPr>
          <a:xfrm>
            <a:off x="943610" y="2389247"/>
            <a:ext cx="548640" cy="28956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547494" y="2406511"/>
            <a:ext cx="548639" cy="28956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7890" y="2058015"/>
            <a:ext cx="548640"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E</a:t>
            </a:r>
            <a:r>
              <a:rPr lang="en-US" sz="1600" baseline="-25000" dirty="0" err="1">
                <a:latin typeface="Arial" panose="020B0604020202020204" pitchFamily="34" charset="0"/>
                <a:cs typeface="Arial" panose="020B0604020202020204" pitchFamily="34" charset="0"/>
              </a:rPr>
              <a:t>inc</a:t>
            </a:r>
            <a:endParaRPr lang="en-US" sz="1600" baseline="-25000" dirty="0">
              <a:latin typeface="Arial" panose="020B0604020202020204" pitchFamily="34" charset="0"/>
              <a:cs typeface="Arial" panose="020B0604020202020204" pitchFamily="34" charset="0"/>
            </a:endParaRPr>
          </a:p>
        </p:txBody>
      </p:sp>
      <p:sp>
        <p:nvSpPr>
          <p:cNvPr id="9" name="TextBox 8"/>
          <p:cNvSpPr txBox="1"/>
          <p:nvPr/>
        </p:nvSpPr>
        <p:spPr>
          <a:xfrm>
            <a:off x="1547493" y="2058015"/>
            <a:ext cx="548640"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E</a:t>
            </a:r>
            <a:r>
              <a:rPr lang="en-US" sz="1600" baseline="-25000" dirty="0" err="1">
                <a:latin typeface="Arial" panose="020B0604020202020204" pitchFamily="34" charset="0"/>
                <a:cs typeface="Arial" panose="020B0604020202020204" pitchFamily="34" charset="0"/>
              </a:rPr>
              <a:t>bg</a:t>
            </a:r>
            <a:endParaRPr lang="en-US" sz="1600" baseline="-25000" dirty="0">
              <a:latin typeface="Arial" panose="020B0604020202020204" pitchFamily="34" charset="0"/>
              <a:cs typeface="Arial" panose="020B0604020202020204" pitchFamily="34" charset="0"/>
            </a:endParaRPr>
          </a:p>
        </p:txBody>
      </p:sp>
      <p:sp>
        <p:nvSpPr>
          <p:cNvPr id="10" name="Rectangle 9"/>
          <p:cNvSpPr/>
          <p:nvPr/>
        </p:nvSpPr>
        <p:spPr>
          <a:xfrm>
            <a:off x="1896108" y="3555999"/>
            <a:ext cx="990601" cy="1335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cxnSp>
        <p:nvCxnSpPr>
          <p:cNvPr id="12" name="Straight Arrow Connector 11"/>
          <p:cNvCxnSpPr/>
          <p:nvPr/>
        </p:nvCxnSpPr>
        <p:spPr>
          <a:xfrm flipH="1" flipV="1">
            <a:off x="1566542" y="2997716"/>
            <a:ext cx="548639" cy="289560"/>
          </a:xfrm>
          <a:prstGeom prst="straightConnector1">
            <a:avLst/>
          </a:prstGeom>
          <a:ln w="3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02727" y="3064748"/>
            <a:ext cx="548640" cy="338554"/>
          </a:xfrm>
          <a:prstGeom prst="rect">
            <a:avLst/>
          </a:prstGeom>
          <a:noFill/>
        </p:spPr>
        <p:txBody>
          <a:bodyPr wrap="square" rtlCol="0">
            <a:spAutoFit/>
          </a:bodyPr>
          <a:lstStyle/>
          <a:p>
            <a:r>
              <a:rPr lang="en-US" sz="1600" dirty="0" err="1">
                <a:solidFill>
                  <a:srgbClr val="FF0000"/>
                </a:solidFill>
                <a:latin typeface="Arial" panose="020B0604020202020204" pitchFamily="34" charset="0"/>
                <a:cs typeface="Arial" panose="020B0604020202020204" pitchFamily="34" charset="0"/>
              </a:rPr>
              <a:t>E</a:t>
            </a:r>
            <a:r>
              <a:rPr lang="en-US" sz="1600" baseline="-25000" dirty="0" err="1">
                <a:solidFill>
                  <a:srgbClr val="FF0000"/>
                </a:solidFill>
                <a:latin typeface="Arial" panose="020B0604020202020204" pitchFamily="34" charset="0"/>
                <a:cs typeface="Arial" panose="020B0604020202020204" pitchFamily="34" charset="0"/>
              </a:rPr>
              <a:t>nf</a:t>
            </a:r>
            <a:endParaRPr lang="en-US" sz="1600" baseline="-250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3368672" y="1990566"/>
            <a:ext cx="4840607" cy="289310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Scattering is dominated by a strong background (tip, sample roughness, etc.):</a:t>
            </a:r>
            <a:br>
              <a:rPr lang="en-US" sz="1600" dirty="0">
                <a:latin typeface="Arial" panose="020B0604020202020204" pitchFamily="34" charset="0"/>
                <a:cs typeface="Arial" panose="020B0604020202020204" pitchFamily="34" charset="0"/>
              </a:rPr>
            </a:br>
            <a:r>
              <a:rPr lang="en-US" sz="1600" dirty="0" err="1" smtClean="0">
                <a:latin typeface="Arial" panose="020B0604020202020204" pitchFamily="34" charset="0"/>
                <a:cs typeface="Arial" panose="020B0604020202020204" pitchFamily="34" charset="0"/>
              </a:rPr>
              <a:t>E</a:t>
            </a:r>
            <a:r>
              <a:rPr lang="en-US" sz="1600" baseline="-25000" dirty="0" err="1" smtClean="0">
                <a:latin typeface="Arial" panose="020B0604020202020204" pitchFamily="34" charset="0"/>
                <a:cs typeface="Arial" panose="020B0604020202020204" pitchFamily="34" charset="0"/>
              </a:rPr>
              <a:t>sca</a:t>
            </a:r>
            <a:r>
              <a:rPr lang="en-US" sz="1600" dirty="0" smtClean="0">
                <a:latin typeface="Arial" panose="020B0604020202020204" pitchFamily="34" charset="0"/>
                <a:cs typeface="Arial" panose="020B0604020202020204" pitchFamily="34" charset="0"/>
              </a:rPr>
              <a:t> = </a:t>
            </a:r>
            <a:r>
              <a:rPr lang="en-US" sz="1600" dirty="0" err="1" smtClean="0">
                <a:latin typeface="Arial" panose="020B0604020202020204" pitchFamily="34" charset="0"/>
                <a:cs typeface="Arial" panose="020B0604020202020204" pitchFamily="34" charset="0"/>
              </a:rPr>
              <a:t>E</a:t>
            </a:r>
            <a:r>
              <a:rPr lang="en-US" sz="1600" baseline="-25000" dirty="0" err="1" smtClean="0">
                <a:latin typeface="Arial" panose="020B0604020202020204" pitchFamily="34" charset="0"/>
                <a:cs typeface="Arial" panose="020B0604020202020204" pitchFamily="34" charset="0"/>
              </a:rPr>
              <a:t>bg</a:t>
            </a:r>
            <a:r>
              <a:rPr lang="en-US" sz="1600" dirty="0" err="1">
                <a:latin typeface="Arial" panose="020B0604020202020204" pitchFamily="34" charset="0"/>
                <a:cs typeface="Arial" panose="020B0604020202020204" pitchFamily="34" charset="0"/>
              </a:rPr>
              <a:t>+E</a:t>
            </a:r>
            <a:r>
              <a:rPr lang="en-US" sz="1600" baseline="-25000" dirty="0" err="1">
                <a:latin typeface="Arial" panose="020B0604020202020204" pitchFamily="34" charset="0"/>
                <a:cs typeface="Arial" panose="020B0604020202020204" pitchFamily="34" charset="0"/>
              </a:rPr>
              <a:t>nf</a:t>
            </a:r>
            <a:r>
              <a:rPr lang="en-US" sz="1600" baseline="-25000" dirty="0">
                <a:latin typeface="Arial" panose="020B0604020202020204" pitchFamily="34" charset="0"/>
                <a:cs typeface="Arial" panose="020B0604020202020204" pitchFamily="34" charset="0"/>
              </a:rPr>
              <a:t/>
            </a:r>
            <a:br>
              <a:rPr lang="en-US" sz="1600" baseline="-25000" dirty="0">
                <a:latin typeface="Arial" panose="020B0604020202020204" pitchFamily="34" charset="0"/>
                <a:cs typeface="Arial" panose="020B0604020202020204" pitchFamily="34" charset="0"/>
              </a:rPr>
            </a:br>
            <a:r>
              <a:rPr lang="en-US" sz="1600" dirty="0" err="1" smtClean="0">
                <a:latin typeface="Arial" panose="020B0604020202020204" pitchFamily="34" charset="0"/>
                <a:cs typeface="Arial" panose="020B0604020202020204" pitchFamily="34" charset="0"/>
              </a:rPr>
              <a:t>E</a:t>
            </a:r>
            <a:r>
              <a:rPr lang="en-US" sz="1600" baseline="-25000" dirty="0" err="1" smtClean="0">
                <a:latin typeface="Arial" panose="020B0604020202020204" pitchFamily="34" charset="0"/>
                <a:cs typeface="Arial" panose="020B0604020202020204" pitchFamily="34" charset="0"/>
              </a:rPr>
              <a:t>bg</a:t>
            </a:r>
            <a:r>
              <a:rPr lang="en-US" sz="1600" baseline="-250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&gt;&gt; </a:t>
            </a:r>
            <a:r>
              <a:rPr lang="en-US" sz="1600" dirty="0" err="1" smtClean="0">
                <a:latin typeface="Arial" panose="020B0604020202020204" pitchFamily="34" charset="0"/>
                <a:cs typeface="Arial" panose="020B0604020202020204" pitchFamily="34" charset="0"/>
              </a:rPr>
              <a:t>E</a:t>
            </a:r>
            <a:r>
              <a:rPr lang="en-US" sz="1600" baseline="-25000" dirty="0" err="1" smtClean="0">
                <a:latin typeface="Arial" panose="020B0604020202020204" pitchFamily="34" charset="0"/>
                <a:cs typeface="Arial" panose="020B0604020202020204" pitchFamily="34" charset="0"/>
              </a:rPr>
              <a:t>nf</a:t>
            </a:r>
            <a:endParaRPr lang="en-US" sz="1600" baseline="-25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extract small near-field signal:</a:t>
            </a:r>
          </a:p>
          <a:p>
            <a:pPr marL="800100" lvl="1" indent="-342900">
              <a:buFont typeface="+mj-lt"/>
              <a:buAutoNum type="arabicPeriod"/>
            </a:pPr>
            <a:r>
              <a:rPr lang="en-US" sz="1600" dirty="0">
                <a:latin typeface="Arial" panose="020B0604020202020204" pitchFamily="34" charset="0"/>
                <a:cs typeface="Arial" panose="020B0604020202020204" pitchFamily="34" charset="0"/>
              </a:rPr>
              <a:t>Higher harmonics demodulation</a:t>
            </a:r>
          </a:p>
          <a:p>
            <a:pPr marL="800100" lvl="1" indent="-342900">
              <a:buFont typeface="+mj-lt"/>
              <a:buAutoNum type="arabicPeriod"/>
            </a:pPr>
            <a:r>
              <a:rPr lang="en-US" sz="1600" dirty="0">
                <a:latin typeface="Arial" panose="020B0604020202020204" pitchFamily="34" charset="0"/>
                <a:cs typeface="Arial" panose="020B0604020202020204" pitchFamily="34" charset="0"/>
              </a:rPr>
              <a:t>Interferometric detection</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288925"/>
            <a:r>
              <a:rPr lang="en-US" sz="1600" dirty="0">
                <a:latin typeface="Arial" panose="020B0604020202020204" pitchFamily="34" charset="0"/>
                <a:cs typeface="Arial" panose="020B0604020202020204" pitchFamily="34" charset="0"/>
              </a:rPr>
              <a:t>Typical tapping amplitudes </a:t>
            </a:r>
            <a:r>
              <a:rPr lang="en-US" sz="1600" dirty="0" smtClean="0">
                <a:latin typeface="Arial" panose="020B0604020202020204" pitchFamily="34" charset="0"/>
                <a:cs typeface="Arial" panose="020B0604020202020204" pitchFamily="34" charset="0"/>
              </a:rPr>
              <a:t>~20-200nm </a:t>
            </a:r>
            <a:r>
              <a:rPr lang="en-US" sz="1600" dirty="0">
                <a:latin typeface="Arial" panose="020B0604020202020204" pitchFamily="34" charset="0"/>
                <a:cs typeface="Arial" panose="020B0604020202020204" pitchFamily="34" charset="0"/>
              </a:rPr>
              <a:t>incompatible with tuning fork</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Arial" panose="020B0604020202020204" pitchFamily="34" charset="0"/>
                <a:cs typeface="Arial" panose="020B0604020202020204" pitchFamily="34" charset="0"/>
              </a:rPr>
              <a:t>Outline</a:t>
            </a:r>
          </a:p>
        </p:txBody>
      </p:sp>
      <p:sp>
        <p:nvSpPr>
          <p:cNvPr id="8" name="Content Placeholder 2"/>
          <p:cNvSpPr>
            <a:spLocks noGrp="1"/>
          </p:cNvSpPr>
          <p:nvPr>
            <p:ph idx="1"/>
          </p:nvPr>
        </p:nvSpPr>
        <p:spPr>
          <a:xfrm>
            <a:off x="628650" y="1825625"/>
            <a:ext cx="7886700" cy="4351338"/>
          </a:xfrm>
        </p:spPr>
        <p:txBody>
          <a:bodyPr>
            <a:normAutofit/>
          </a:bodyPr>
          <a:lstStyle/>
          <a:p>
            <a:r>
              <a:rPr lang="en-US" sz="2400" dirty="0" smtClean="0">
                <a:latin typeface="Arial" panose="020B0604020202020204" pitchFamily="34" charset="0"/>
                <a:cs typeface="Arial" panose="020B0604020202020204" pitchFamily="34" charset="0"/>
              </a:rPr>
              <a:t>THz s-SNOM setup</a:t>
            </a:r>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THz magnetic probe</a:t>
            </a:r>
            <a:endParaRPr lang="en-US" sz="2400" dirty="0">
              <a:solidFill>
                <a:srgbClr val="FF0000"/>
              </a:solidFill>
              <a:latin typeface="Arial" panose="020B0604020202020204" pitchFamily="34" charset="0"/>
              <a:cs typeface="Arial" panose="020B0604020202020204" pitchFamily="34" charset="0"/>
            </a:endParaRPr>
          </a:p>
          <a:p>
            <a:pPr lvl="1"/>
            <a:r>
              <a:rPr lang="en-US" sz="2000" dirty="0">
                <a:solidFill>
                  <a:srgbClr val="FF0000"/>
                </a:solidFill>
                <a:latin typeface="Arial" panose="020B0604020202020204" pitchFamily="34" charset="0"/>
                <a:cs typeface="Arial" panose="020B0604020202020204" pitchFamily="34" charset="0"/>
              </a:rPr>
              <a:t>G</a:t>
            </a:r>
            <a:r>
              <a:rPr lang="en-US" sz="2000" dirty="0" smtClean="0">
                <a:solidFill>
                  <a:srgbClr val="FF0000"/>
                </a:solidFill>
                <a:latin typeface="Arial" panose="020B0604020202020204" pitchFamily="34" charset="0"/>
                <a:cs typeface="Arial" panose="020B0604020202020204" pitchFamily="34" charset="0"/>
              </a:rPr>
              <a:t>eneral concept</a:t>
            </a:r>
          </a:p>
          <a:p>
            <a:pPr lvl="1"/>
            <a:r>
              <a:rPr lang="en-US" sz="2000" dirty="0" smtClean="0">
                <a:solidFill>
                  <a:srgbClr val="FF0000"/>
                </a:solidFill>
                <a:latin typeface="Arial" panose="020B0604020202020204" pitchFamily="34" charset="0"/>
                <a:cs typeface="Arial" panose="020B0604020202020204" pitchFamily="34" charset="0"/>
              </a:rPr>
              <a:t>Simulations</a:t>
            </a:r>
          </a:p>
          <a:p>
            <a:pPr lvl="1"/>
            <a:r>
              <a:rPr lang="en-US" sz="2000" dirty="0" smtClean="0">
                <a:solidFill>
                  <a:srgbClr val="FF0000"/>
                </a:solidFill>
                <a:latin typeface="Arial" panose="020B0604020202020204" pitchFamily="34" charset="0"/>
                <a:cs typeface="Arial" panose="020B0604020202020204" pitchFamily="34" charset="0"/>
              </a:rPr>
              <a:t>FIB fabrication</a:t>
            </a:r>
            <a:endParaRPr lang="en-US" sz="2000" dirty="0">
              <a:solidFill>
                <a:srgbClr val="FF0000"/>
              </a:solidFill>
              <a:latin typeface="Arial" panose="020B0604020202020204" pitchFamily="34" charset="0"/>
              <a:cs typeface="Arial" panose="020B0604020202020204" pitchFamily="34" charset="0"/>
            </a:endParaRPr>
          </a:p>
          <a:p>
            <a:r>
              <a:rPr lang="en-US" sz="2400" dirty="0" smtClean="0">
                <a:solidFill>
                  <a:srgbClr val="000000"/>
                </a:solidFill>
                <a:latin typeface="Arial" panose="020B0604020202020204" pitchFamily="34" charset="0"/>
                <a:cs typeface="Arial" panose="020B0604020202020204" pitchFamily="34" charset="0"/>
              </a:rPr>
              <a:t>THz magnetic probe testing idea</a:t>
            </a:r>
          </a:p>
          <a:p>
            <a:r>
              <a:rPr lang="en-US" sz="2400" dirty="0" smtClean="0">
                <a:solidFill>
                  <a:srgbClr val="000000"/>
                </a:solidFill>
                <a:latin typeface="Arial" panose="020B0604020202020204" pitchFamily="34" charset="0"/>
                <a:cs typeface="Arial" panose="020B0604020202020204" pitchFamily="34" charset="0"/>
              </a:rPr>
              <a:t>First experimental step: THz electric field mapping</a:t>
            </a:r>
          </a:p>
          <a:p>
            <a:r>
              <a:rPr lang="en-US" sz="2400" dirty="0" smtClean="0">
                <a:solidFill>
                  <a:srgbClr val="000000"/>
                </a:solidFill>
                <a:latin typeface="Arial" panose="020B0604020202020204" pitchFamily="34" charset="0"/>
                <a:cs typeface="Arial" panose="020B0604020202020204" pitchFamily="34" charset="0"/>
              </a:rPr>
              <a:t>Conclusions</a:t>
            </a:r>
            <a:endParaRPr lang="en-US" sz="2400" dirty="0">
              <a:solidFill>
                <a:srgbClr val="000000"/>
              </a:solidFill>
              <a:latin typeface="Arial" panose="020B0604020202020204" pitchFamily="34" charset="0"/>
              <a:cs typeface="Arial" panose="020B0604020202020204" pitchFamily="34" charset="0"/>
            </a:endParaRPr>
          </a:p>
          <a:p>
            <a:pPr lvl="1"/>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8403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079"/>
          </a:xfrm>
        </p:spPr>
        <p:txBody>
          <a:bodyPr>
            <a:normAutofit/>
          </a:bodyPr>
          <a:lstStyle/>
          <a:p>
            <a:pPr algn="ctr"/>
            <a:r>
              <a:rPr lang="en-US" sz="2800" dirty="0">
                <a:latin typeface="Arial" panose="020B0604020202020204" pitchFamily="34" charset="0"/>
                <a:cs typeface="Arial" panose="020B0604020202020204" pitchFamily="34" charset="0"/>
              </a:rPr>
              <a:t>Concept: analogue to dielectric contract probing</a:t>
            </a:r>
          </a:p>
        </p:txBody>
      </p:sp>
      <p:sp>
        <p:nvSpPr>
          <p:cNvPr id="24" name="TextBox 23"/>
          <p:cNvSpPr txBox="1"/>
          <p:nvPr/>
        </p:nvSpPr>
        <p:spPr>
          <a:xfrm>
            <a:off x="2316478" y="2244964"/>
            <a:ext cx="1257300" cy="261610"/>
          </a:xfrm>
          <a:prstGeom prst="rect">
            <a:avLst/>
          </a:prstGeom>
          <a:noFill/>
        </p:spPr>
        <p:txBody>
          <a:bodyPr wrap="square" rtlCol="0">
            <a:spAutoFit/>
          </a:bodyPr>
          <a:lstStyle/>
          <a:p>
            <a:r>
              <a:rPr lang="en-US" sz="1100" dirty="0">
                <a:solidFill>
                  <a:schemeClr val="accent1"/>
                </a:solidFill>
                <a:latin typeface="Arial" panose="020B0604020202020204" pitchFamily="34" charset="0"/>
                <a:cs typeface="Arial" panose="020B0604020202020204" pitchFamily="34" charset="0"/>
              </a:rPr>
              <a:t>“electric” hotspot</a:t>
            </a:r>
          </a:p>
        </p:txBody>
      </p:sp>
      <p:cxnSp>
        <p:nvCxnSpPr>
          <p:cNvPr id="26" name="Straight Arrow Connector 25"/>
          <p:cNvCxnSpPr>
            <a:endCxn id="12" idx="7"/>
          </p:cNvCxnSpPr>
          <p:nvPr/>
        </p:nvCxnSpPr>
        <p:spPr>
          <a:xfrm flipH="1">
            <a:off x="2026154" y="2581316"/>
            <a:ext cx="326520" cy="219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844040" y="2770744"/>
            <a:ext cx="213360" cy="205740"/>
          </a:xfrm>
          <a:prstGeom prst="ellipse">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3" name="Isosceles Triangle 12"/>
          <p:cNvSpPr/>
          <p:nvPr/>
        </p:nvSpPr>
        <p:spPr>
          <a:xfrm rot="10800000">
            <a:off x="1577340" y="1650604"/>
            <a:ext cx="739140" cy="118872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cxnSp>
        <p:nvCxnSpPr>
          <p:cNvPr id="14" name="Straight Arrow Connector 13"/>
          <p:cNvCxnSpPr/>
          <p:nvPr/>
        </p:nvCxnSpPr>
        <p:spPr>
          <a:xfrm>
            <a:off x="992505" y="1981836"/>
            <a:ext cx="548640" cy="28956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46785" y="1650604"/>
            <a:ext cx="548640"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E</a:t>
            </a:r>
            <a:r>
              <a:rPr lang="en-US" sz="1600" baseline="-25000" dirty="0" err="1">
                <a:latin typeface="Arial" panose="020B0604020202020204" pitchFamily="34" charset="0"/>
                <a:cs typeface="Arial" panose="020B0604020202020204" pitchFamily="34" charset="0"/>
              </a:rPr>
              <a:t>inc</a:t>
            </a:r>
            <a:endParaRPr lang="en-US" sz="1600" baseline="-25000" dirty="0">
              <a:latin typeface="Arial" panose="020B0604020202020204" pitchFamily="34" charset="0"/>
              <a:cs typeface="Arial" panose="020B0604020202020204" pitchFamily="34" charset="0"/>
            </a:endParaRPr>
          </a:p>
        </p:txBody>
      </p:sp>
      <p:sp>
        <p:nvSpPr>
          <p:cNvPr id="17" name="TextBox 16"/>
          <p:cNvSpPr txBox="1"/>
          <p:nvPr/>
        </p:nvSpPr>
        <p:spPr>
          <a:xfrm>
            <a:off x="1002030" y="2362300"/>
            <a:ext cx="54864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a:t>
            </a:r>
            <a:r>
              <a:rPr lang="en-US" sz="1600" baseline="-25000" dirty="0">
                <a:latin typeface="Arial" panose="020B0604020202020204" pitchFamily="34" charset="0"/>
                <a:cs typeface="Arial" panose="020B0604020202020204" pitchFamily="34" charset="0"/>
              </a:rPr>
              <a:t>sca</a:t>
            </a:r>
          </a:p>
        </p:txBody>
      </p:sp>
      <p:cxnSp>
        <p:nvCxnSpPr>
          <p:cNvPr id="19" name="Straight Arrow Connector 18"/>
          <p:cNvCxnSpPr/>
          <p:nvPr/>
        </p:nvCxnSpPr>
        <p:spPr>
          <a:xfrm flipH="1" flipV="1">
            <a:off x="1122042" y="2334380"/>
            <a:ext cx="548639" cy="289560"/>
          </a:xfrm>
          <a:prstGeom prst="straightConnector1">
            <a:avLst/>
          </a:prstGeom>
          <a:ln w="3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451608" y="2892664"/>
            <a:ext cx="990601" cy="1272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1" name="Isosceles Triangle 20"/>
          <p:cNvSpPr/>
          <p:nvPr/>
        </p:nvSpPr>
        <p:spPr>
          <a:xfrm rot="10800000" flipV="1">
            <a:off x="1577338" y="2976484"/>
            <a:ext cx="739140" cy="1188720"/>
          </a:xfrm>
          <a:prstGeom prst="triangle">
            <a:avLst/>
          </a:prstGeom>
          <a:noFill/>
          <a:ln>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3" name="Rectangle 22"/>
          <p:cNvSpPr/>
          <p:nvPr/>
        </p:nvSpPr>
        <p:spPr>
          <a:xfrm>
            <a:off x="1451608" y="4158542"/>
            <a:ext cx="9906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7" name="TextBox 26">
            <a:extLst>
              <a:ext uri="{FF2B5EF4-FFF2-40B4-BE49-F238E27FC236}">
                <a14:artisticCrisscrossEtching xmlns:mc="http://schemas.openxmlformats.org/markup-compatibility/2006" xmlns:a14="http://schemas.microsoft.com/office/drawing/2010/main" xmlns="" id="{7467C97F-91E5-4DD9-B1B2-D3FCFD0AD1BF}"/>
              </a:ext>
            </a:extLst>
          </p:cNvPr>
          <p:cNvSpPr txBox="1"/>
          <p:nvPr/>
        </p:nvSpPr>
        <p:spPr>
          <a:xfrm>
            <a:off x="1449705" y="2854564"/>
            <a:ext cx="287655" cy="338554"/>
          </a:xfrm>
          <a:prstGeom prst="rect">
            <a:avLst/>
          </a:prstGeom>
          <a:noFill/>
        </p:spPr>
        <p:txBody>
          <a:bodyPr wrap="square" rtlCol="0">
            <a:spAutoFit/>
          </a:bodyPr>
          <a:lstStyle/>
          <a:p>
            <a:r>
              <a:rPr lang="en-US" sz="1600" dirty="0">
                <a:solidFill>
                  <a:schemeClr val="bg1"/>
                </a:solidFill>
                <a:latin typeface="Symbol" panose="05050102010706020507" pitchFamily="18" charset="2"/>
                <a:cs typeface="Arial" panose="020B0604020202020204" pitchFamily="34" charset="0"/>
              </a:rPr>
              <a:t>e</a:t>
            </a:r>
            <a:endParaRPr lang="en-US" sz="1600" b="1" dirty="0">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4:artisticCrisscrossEtching xmlns:mc="http://schemas.openxmlformats.org/markup-compatibility/2006" xmlns:a14="http://schemas.microsoft.com/office/drawing/2010/main" xmlns="" id="{C5D45BF7-F4D4-4CE8-8D17-E53E52095324}"/>
              </a:ext>
            </a:extLst>
          </p:cNvPr>
          <p:cNvSpPr txBox="1"/>
          <p:nvPr/>
        </p:nvSpPr>
        <p:spPr>
          <a:xfrm>
            <a:off x="556260" y="4514455"/>
            <a:ext cx="371588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Detector signal can be used for mapping dielectric properties of materials</a:t>
            </a:r>
          </a:p>
          <a:p>
            <a:r>
              <a:rPr lang="en-US" sz="1400" dirty="0">
                <a:latin typeface="Arial" panose="020B0604020202020204" pitchFamily="34" charset="0"/>
                <a:cs typeface="Arial" panose="020B0604020202020204" pitchFamily="34" charset="0"/>
              </a:rPr>
              <a:t>E</a:t>
            </a:r>
            <a:r>
              <a:rPr lang="en-US" sz="1400" baseline="-25000" dirty="0">
                <a:latin typeface="Arial" panose="020B0604020202020204" pitchFamily="34" charset="0"/>
                <a:cs typeface="Arial" panose="020B0604020202020204" pitchFamily="34" charset="0"/>
              </a:rPr>
              <a:t>sca</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E</a:t>
            </a:r>
            <a:r>
              <a:rPr lang="en-US" sz="1400" baseline="-25000" dirty="0" smtClean="0">
                <a:latin typeface="Arial" panose="020B0604020202020204" pitchFamily="34" charset="0"/>
                <a:cs typeface="Arial" panose="020B0604020202020204" pitchFamily="34" charset="0"/>
              </a:rPr>
              <a:t>sca</a:t>
            </a:r>
            <a:r>
              <a:rPr lang="en-US" sz="1400" dirty="0" smtClean="0">
                <a:latin typeface="Arial" panose="020B0604020202020204" pitchFamily="34" charset="0"/>
                <a:cs typeface="Arial" panose="020B0604020202020204" pitchFamily="34" charset="0"/>
              </a:rPr>
              <a:t>(</a:t>
            </a:r>
            <a:r>
              <a:rPr lang="en-US" sz="1400" dirty="0" smtClean="0">
                <a:latin typeface="Symbol" panose="05050102010706020507" pitchFamily="18" charset="2"/>
                <a:cs typeface="Arial" panose="020B0604020202020204" pitchFamily="34" charset="0"/>
              </a:rPr>
              <a:t>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29" name="TextBox 28"/>
          <p:cNvSpPr txBox="1"/>
          <p:nvPr/>
        </p:nvSpPr>
        <p:spPr>
          <a:xfrm>
            <a:off x="182880" y="1094344"/>
            <a:ext cx="4053840" cy="338554"/>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Standard s-SNOM:</a:t>
            </a:r>
          </a:p>
        </p:txBody>
      </p:sp>
      <p:sp>
        <p:nvSpPr>
          <p:cNvPr id="30" name="TextBox 29"/>
          <p:cNvSpPr txBox="1"/>
          <p:nvPr/>
        </p:nvSpPr>
        <p:spPr>
          <a:xfrm>
            <a:off x="4907282" y="1094344"/>
            <a:ext cx="4053840" cy="338554"/>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“Magnetic” s-SNOM:</a:t>
            </a:r>
          </a:p>
        </p:txBody>
      </p:sp>
      <p:sp>
        <p:nvSpPr>
          <p:cNvPr id="40" name="TextBox 39"/>
          <p:cNvSpPr txBox="1"/>
          <p:nvPr/>
        </p:nvSpPr>
        <p:spPr>
          <a:xfrm>
            <a:off x="6358889" y="2173497"/>
            <a:ext cx="1257300" cy="430887"/>
          </a:xfrm>
          <a:prstGeom prst="rect">
            <a:avLst/>
          </a:prstGeom>
          <a:noFill/>
        </p:spPr>
        <p:txBody>
          <a:bodyPr wrap="square" rtlCol="0">
            <a:spAutoFit/>
          </a:bodyPr>
          <a:lstStyle/>
          <a:p>
            <a:r>
              <a:rPr lang="en-US" sz="1100" dirty="0">
                <a:solidFill>
                  <a:srgbClr val="FF0000"/>
                </a:solidFill>
                <a:latin typeface="Arial" panose="020B0604020202020204" pitchFamily="34" charset="0"/>
                <a:cs typeface="Arial" panose="020B0604020202020204" pitchFamily="34" charset="0"/>
              </a:rPr>
              <a:t>“magnetic” hotspot</a:t>
            </a:r>
          </a:p>
        </p:txBody>
      </p:sp>
      <p:cxnSp>
        <p:nvCxnSpPr>
          <p:cNvPr id="41" name="Straight Arrow Connector 40"/>
          <p:cNvCxnSpPr>
            <a:endCxn id="31" idx="7"/>
          </p:cNvCxnSpPr>
          <p:nvPr/>
        </p:nvCxnSpPr>
        <p:spPr>
          <a:xfrm flipH="1">
            <a:off x="6041894" y="2581316"/>
            <a:ext cx="326520" cy="2195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859780" y="2770744"/>
            <a:ext cx="213360" cy="205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2" name="Isosceles Triangle 31"/>
          <p:cNvSpPr/>
          <p:nvPr/>
        </p:nvSpPr>
        <p:spPr>
          <a:xfrm rot="10800000">
            <a:off x="5593080" y="1650604"/>
            <a:ext cx="739140" cy="118872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cxnSp>
        <p:nvCxnSpPr>
          <p:cNvPr id="33" name="Straight Arrow Connector 32"/>
          <p:cNvCxnSpPr/>
          <p:nvPr/>
        </p:nvCxnSpPr>
        <p:spPr>
          <a:xfrm>
            <a:off x="5008245" y="1981836"/>
            <a:ext cx="548640" cy="28956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62525" y="1650604"/>
            <a:ext cx="548640"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E</a:t>
            </a:r>
            <a:r>
              <a:rPr lang="en-US" sz="1600" baseline="-25000" dirty="0" err="1">
                <a:latin typeface="Arial" panose="020B0604020202020204" pitchFamily="34" charset="0"/>
                <a:cs typeface="Arial" panose="020B0604020202020204" pitchFamily="34" charset="0"/>
              </a:rPr>
              <a:t>inc</a:t>
            </a:r>
            <a:endParaRPr lang="en-US" sz="1600" baseline="-25000" dirty="0">
              <a:latin typeface="Arial" panose="020B0604020202020204" pitchFamily="34" charset="0"/>
              <a:cs typeface="Arial" panose="020B0604020202020204" pitchFamily="34" charset="0"/>
            </a:endParaRPr>
          </a:p>
        </p:txBody>
      </p:sp>
      <p:sp>
        <p:nvSpPr>
          <p:cNvPr id="35" name="TextBox 34"/>
          <p:cNvSpPr txBox="1"/>
          <p:nvPr/>
        </p:nvSpPr>
        <p:spPr>
          <a:xfrm>
            <a:off x="5017770" y="2362300"/>
            <a:ext cx="54864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a:t>
            </a:r>
            <a:r>
              <a:rPr lang="en-US" sz="1600" baseline="-25000" dirty="0">
                <a:latin typeface="Arial" panose="020B0604020202020204" pitchFamily="34" charset="0"/>
                <a:cs typeface="Arial" panose="020B0604020202020204" pitchFamily="34" charset="0"/>
              </a:rPr>
              <a:t>sca</a:t>
            </a:r>
          </a:p>
        </p:txBody>
      </p:sp>
      <p:cxnSp>
        <p:nvCxnSpPr>
          <p:cNvPr id="36" name="Straight Arrow Connector 35"/>
          <p:cNvCxnSpPr/>
          <p:nvPr/>
        </p:nvCxnSpPr>
        <p:spPr>
          <a:xfrm flipH="1" flipV="1">
            <a:off x="5137782" y="2334380"/>
            <a:ext cx="548639" cy="289560"/>
          </a:xfrm>
          <a:prstGeom prst="straightConnector1">
            <a:avLst/>
          </a:prstGeom>
          <a:ln w="3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467348" y="2892664"/>
            <a:ext cx="990601" cy="1272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8" name="Isosceles Triangle 37"/>
          <p:cNvSpPr/>
          <p:nvPr/>
        </p:nvSpPr>
        <p:spPr>
          <a:xfrm rot="10800000" flipV="1">
            <a:off x="5593078" y="2976484"/>
            <a:ext cx="739140" cy="1188720"/>
          </a:xfrm>
          <a:prstGeom prst="triangle">
            <a:avLst/>
          </a:prstGeom>
          <a:noFill/>
          <a:ln>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9" name="Rectangle 38"/>
          <p:cNvSpPr/>
          <p:nvPr/>
        </p:nvSpPr>
        <p:spPr>
          <a:xfrm>
            <a:off x="5467348" y="4158542"/>
            <a:ext cx="9906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2" name="TextBox 41">
            <a:extLst>
              <a:ext uri="{FF2B5EF4-FFF2-40B4-BE49-F238E27FC236}">
                <a14:artisticCrisscrossEtching xmlns:mc="http://schemas.openxmlformats.org/markup-compatibility/2006" xmlns:a14="http://schemas.microsoft.com/office/drawing/2010/main" xmlns="" id="{39EDE05E-E6D9-4538-948B-7BA315B13081}"/>
              </a:ext>
            </a:extLst>
          </p:cNvPr>
          <p:cNvSpPr txBox="1"/>
          <p:nvPr/>
        </p:nvSpPr>
        <p:spPr>
          <a:xfrm>
            <a:off x="5434965" y="2854564"/>
            <a:ext cx="520064" cy="338554"/>
          </a:xfrm>
          <a:prstGeom prst="rect">
            <a:avLst/>
          </a:prstGeom>
          <a:noFill/>
        </p:spPr>
        <p:txBody>
          <a:bodyPr wrap="square" rtlCol="0">
            <a:spAutoFit/>
          </a:bodyPr>
          <a:lstStyle/>
          <a:p>
            <a:r>
              <a:rPr lang="en-US" sz="1600" dirty="0" err="1">
                <a:solidFill>
                  <a:schemeClr val="bg1"/>
                </a:solidFill>
                <a:latin typeface="Symbol" panose="05050102010706020507" pitchFamily="18" charset="2"/>
                <a:cs typeface="Arial" panose="020B0604020202020204" pitchFamily="34" charset="0"/>
              </a:rPr>
              <a:t>e,m</a:t>
            </a:r>
            <a:endParaRPr lang="en-US" sz="1600" b="1"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4:artisticCrisscrossEtching xmlns:mc="http://schemas.openxmlformats.org/markup-compatibility/2006" xmlns:a14="http://schemas.microsoft.com/office/drawing/2010/main" xmlns="" id="{82BF989A-FAA1-405A-8052-8992BF31CAB1}"/>
              </a:ext>
            </a:extLst>
          </p:cNvPr>
          <p:cNvSpPr txBox="1"/>
          <p:nvPr/>
        </p:nvSpPr>
        <p:spPr>
          <a:xfrm>
            <a:off x="5008245" y="4514455"/>
            <a:ext cx="371588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Detector signal can be used for mapping dielectric properties of materials</a:t>
            </a:r>
          </a:p>
          <a:p>
            <a:r>
              <a:rPr lang="en-US" sz="1400" dirty="0">
                <a:latin typeface="Arial" panose="020B0604020202020204" pitchFamily="34" charset="0"/>
                <a:cs typeface="Arial" panose="020B0604020202020204" pitchFamily="34" charset="0"/>
              </a:rPr>
              <a:t>E</a:t>
            </a:r>
            <a:r>
              <a:rPr lang="en-US" sz="1400" baseline="-25000" dirty="0">
                <a:latin typeface="Arial" panose="020B0604020202020204" pitchFamily="34" charset="0"/>
                <a:cs typeface="Arial" panose="020B0604020202020204" pitchFamily="34" charset="0"/>
              </a:rPr>
              <a:t>sca</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E</a:t>
            </a:r>
            <a:r>
              <a:rPr lang="en-US" sz="1400" baseline="-25000" dirty="0" smtClean="0">
                <a:latin typeface="Arial" panose="020B0604020202020204" pitchFamily="34" charset="0"/>
                <a:cs typeface="Arial" panose="020B0604020202020204" pitchFamily="34" charset="0"/>
              </a:rPr>
              <a:t>sca</a:t>
            </a:r>
            <a:r>
              <a:rPr lang="en-US" sz="1400" dirty="0" smtClean="0">
                <a:latin typeface="Arial" panose="020B0604020202020204" pitchFamily="34" charset="0"/>
                <a:cs typeface="Arial" panose="020B0604020202020204" pitchFamily="34" charset="0"/>
              </a:rPr>
              <a:t>(</a:t>
            </a:r>
            <a:r>
              <a:rPr lang="en-US" sz="1400" dirty="0" err="1" smtClean="0">
                <a:latin typeface="Symbol" panose="05050102010706020507" pitchFamily="18" charset="2"/>
                <a:cs typeface="Arial" panose="020B0604020202020204" pitchFamily="34" charset="0"/>
              </a:rPr>
              <a:t>e,m</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46" name="TextBox 45"/>
          <p:cNvSpPr txBox="1"/>
          <p:nvPr/>
        </p:nvSpPr>
        <p:spPr>
          <a:xfrm>
            <a:off x="5017770" y="5386319"/>
            <a:ext cx="3943352" cy="1077218"/>
          </a:xfrm>
          <a:prstGeom prst="rect">
            <a:avLst/>
          </a:prstGeom>
          <a:noFill/>
          <a:ln>
            <a:solidFill>
              <a:srgbClr val="FF0000"/>
            </a:solidFill>
          </a:ln>
        </p:spPr>
        <p:txBody>
          <a:bodyPr wrap="square" rtlCol="0">
            <a:spAutoFit/>
          </a:bodyPr>
          <a:lstStyle/>
          <a:p>
            <a:r>
              <a:rPr lang="en-US" sz="1600" dirty="0" smtClean="0">
                <a:solidFill>
                  <a:srgbClr val="FF0000"/>
                </a:solidFill>
                <a:latin typeface="Arial" panose="020B0604020202020204" pitchFamily="34" charset="0"/>
                <a:cs typeface="Arial" panose="020B0604020202020204" pitchFamily="34" charset="0"/>
              </a:rPr>
              <a:t>Problems: </a:t>
            </a:r>
            <a:endParaRPr lang="en-US" sz="1600" dirty="0">
              <a:solidFill>
                <a:srgbClr val="FF0000"/>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smtClean="0">
                <a:solidFill>
                  <a:srgbClr val="FF0000"/>
                </a:solidFill>
                <a:latin typeface="Arial" panose="020B0604020202020204" pitchFamily="34" charset="0"/>
                <a:cs typeface="Arial" panose="020B0604020202020204" pitchFamily="34" charset="0"/>
              </a:rPr>
              <a:t>Need magnetic </a:t>
            </a:r>
            <a:r>
              <a:rPr lang="en-US" sz="1600" dirty="0">
                <a:solidFill>
                  <a:srgbClr val="FF0000"/>
                </a:solidFill>
                <a:latin typeface="Arial" panose="020B0604020202020204" pitchFamily="34" charset="0"/>
                <a:cs typeface="Arial" panose="020B0604020202020204" pitchFamily="34" charset="0"/>
              </a:rPr>
              <a:t>tip</a:t>
            </a:r>
          </a:p>
          <a:p>
            <a:pPr marL="342900" indent="-342900">
              <a:buFont typeface="+mj-lt"/>
              <a:buAutoNum type="arabicPeriod"/>
            </a:pPr>
            <a:r>
              <a:rPr lang="en-US" sz="1600" dirty="0">
                <a:solidFill>
                  <a:srgbClr val="FF0000"/>
                </a:solidFill>
                <a:latin typeface="Arial" panose="020B0604020202020204" pitchFamily="34" charset="0"/>
                <a:cs typeface="Arial" panose="020B0604020202020204" pitchFamily="34" charset="0"/>
              </a:rPr>
              <a:t>N</a:t>
            </a:r>
            <a:r>
              <a:rPr lang="en-US" sz="1600" dirty="0" smtClean="0">
                <a:solidFill>
                  <a:srgbClr val="FF0000"/>
                </a:solidFill>
                <a:latin typeface="Arial" panose="020B0604020202020204" pitchFamily="34" charset="0"/>
                <a:cs typeface="Arial" panose="020B0604020202020204" pitchFamily="34" charset="0"/>
              </a:rPr>
              <a:t>o “</a:t>
            </a:r>
            <a:r>
              <a:rPr lang="en-US" sz="1600" dirty="0">
                <a:solidFill>
                  <a:srgbClr val="FF0000"/>
                </a:solidFill>
                <a:latin typeface="Arial" panose="020B0604020202020204" pitchFamily="34" charset="0"/>
                <a:cs typeface="Arial" panose="020B0604020202020204" pitchFamily="34" charset="0"/>
              </a:rPr>
              <a:t>magnetic” sample, </a:t>
            </a:r>
            <a:r>
              <a:rPr lang="en-US" sz="1600" dirty="0" smtClean="0">
                <a:solidFill>
                  <a:srgbClr val="FF0000"/>
                </a:solidFill>
                <a:latin typeface="Arial" panose="020B0604020202020204" pitchFamily="34" charset="0"/>
                <a:cs typeface="Arial" panose="020B0604020202020204" pitchFamily="34" charset="0"/>
              </a:rPr>
              <a:t>i.e. magnetic </a:t>
            </a:r>
            <a:r>
              <a:rPr lang="en-US" sz="1600" dirty="0">
                <a:solidFill>
                  <a:srgbClr val="FF0000"/>
                </a:solidFill>
                <a:latin typeface="Arial" panose="020B0604020202020204" pitchFamily="34" charset="0"/>
                <a:cs typeface="Arial" panose="020B0604020202020204" pitchFamily="34" charset="0"/>
              </a:rPr>
              <a:t>transitions in THz/far-IR @ room-T</a:t>
            </a:r>
          </a:p>
        </p:txBody>
      </p:sp>
      <p:sp>
        <p:nvSpPr>
          <p:cNvPr id="47" name="Arrow: Right 46"/>
          <p:cNvSpPr/>
          <p:nvPr/>
        </p:nvSpPr>
        <p:spPr>
          <a:xfrm>
            <a:off x="3909060" y="2873614"/>
            <a:ext cx="434340" cy="768746"/>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20492" y="1976756"/>
            <a:ext cx="2671763" cy="2248112"/>
            <a:chOff x="3468" y="1399"/>
            <a:chExt cx="5610" cy="4208"/>
          </a:xfrm>
        </p:grpSpPr>
        <p:pic>
          <p:nvPicPr>
            <p:cNvPr id="12" name="图片 11" descr="geometry-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 y="1399"/>
              <a:ext cx="5610" cy="4208"/>
            </a:xfrm>
            <a:prstGeom prst="rect">
              <a:avLst/>
            </a:prstGeom>
          </p:spPr>
        </p:pic>
        <p:sp>
          <p:nvSpPr>
            <p:cNvPr id="13" name="文本框 12"/>
            <p:cNvSpPr txBox="1"/>
            <p:nvPr/>
          </p:nvSpPr>
          <p:spPr>
            <a:xfrm>
              <a:off x="7596" y="3483"/>
              <a:ext cx="1320" cy="634"/>
            </a:xfrm>
            <a:prstGeom prst="rect">
              <a:avLst/>
            </a:prstGeom>
            <a:noFill/>
          </p:spPr>
          <p:txBody>
            <a:bodyPr wrap="none" rtlCol="0">
              <a:spAutoFit/>
            </a:bodyPr>
            <a:lstStyle/>
            <a:p>
              <a:r>
                <a:rPr lang="en-US" altLang="zh-CN" sz="1600">
                  <a:latin typeface="Arial" panose="020B0604020202020204" pitchFamily="34" charset="0"/>
                  <a:cs typeface="Arial" panose="020B0604020202020204" pitchFamily="34" charset="0"/>
                </a:rPr>
                <a:t>apex</a:t>
              </a:r>
            </a:p>
          </p:txBody>
        </p:sp>
      </p:grpSp>
      <p:cxnSp>
        <p:nvCxnSpPr>
          <p:cNvPr id="7" name="直接箭头连接符 6"/>
          <p:cNvCxnSpPr/>
          <p:nvPr/>
        </p:nvCxnSpPr>
        <p:spPr>
          <a:xfrm>
            <a:off x="2381251" y="3555991"/>
            <a:ext cx="66675" cy="128754"/>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2483169" y="3754196"/>
            <a:ext cx="70009" cy="112192"/>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rot="20160000">
            <a:off x="2353454" y="3483147"/>
            <a:ext cx="298480" cy="338554"/>
          </a:xfrm>
          <a:prstGeom prst="rect">
            <a:avLst/>
          </a:prstGeom>
          <a:noFill/>
        </p:spPr>
        <p:txBody>
          <a:bodyPr wrap="none" rtlCol="0">
            <a:spAutoFit/>
          </a:bodyPr>
          <a:lstStyle/>
          <a:p>
            <a:r>
              <a:rPr lang="en-US" altLang="zh-CN" sz="1600">
                <a:latin typeface="Arial" panose="020B0604020202020204" pitchFamily="34" charset="0"/>
                <a:cs typeface="Arial" panose="020B0604020202020204" pitchFamily="34" charset="0"/>
              </a:rPr>
              <a:t>d</a:t>
            </a:r>
          </a:p>
        </p:txBody>
      </p:sp>
      <p:sp>
        <p:nvSpPr>
          <p:cNvPr id="4" name="文本框 3"/>
          <p:cNvSpPr txBox="1"/>
          <p:nvPr/>
        </p:nvSpPr>
        <p:spPr>
          <a:xfrm>
            <a:off x="0" y="254000"/>
            <a:ext cx="9144000" cy="523220"/>
          </a:xfrm>
          <a:prstGeom prst="rect">
            <a:avLst/>
          </a:prstGeom>
          <a:noFill/>
        </p:spPr>
        <p:txBody>
          <a:bodyPr wrap="square" rtlCol="0">
            <a:spAutoFit/>
          </a:bodyPr>
          <a:lstStyle>
            <a:defPPr>
              <a:defRPr lang="en-US"/>
            </a:defPPr>
            <a:lvl1pPr indent="0">
              <a:buFont typeface="Wingdings" panose="05000000000000000000" charset="0"/>
              <a:buNone/>
              <a:defRPr sz="2800"/>
            </a:lvl1pPr>
          </a:lstStyle>
          <a:p>
            <a:pPr algn="ctr"/>
            <a:r>
              <a:rPr lang="en-US" altLang="zh-CN" dirty="0" smtClean="0">
                <a:latin typeface="Arial" panose="020B0604020202020204" pitchFamily="34" charset="0"/>
                <a:cs typeface="Arial" panose="020B0604020202020204" pitchFamily="34" charset="0"/>
              </a:rPr>
              <a:t>THz magnetic </a:t>
            </a:r>
            <a:r>
              <a:rPr lang="en-US" altLang="zh-CN" dirty="0" smtClean="0">
                <a:latin typeface="Arial" panose="020B0604020202020204" pitchFamily="34" charset="0"/>
                <a:cs typeface="Arial" panose="020B0604020202020204" pitchFamily="34" charset="0"/>
              </a:rPr>
              <a:t>tip candidates</a:t>
            </a:r>
            <a:endParaRPr lang="en-US" altLang="zh-CN" dirty="0">
              <a:latin typeface="Arial" panose="020B0604020202020204" pitchFamily="34" charset="0"/>
              <a:cs typeface="Arial" panose="020B0604020202020204" pitchFamily="34" charset="0"/>
            </a:endParaRPr>
          </a:p>
        </p:txBody>
      </p:sp>
      <p:pic>
        <p:nvPicPr>
          <p:cNvPr id="5" name="图片 4" descr="geometry-5"/>
          <p:cNvPicPr>
            <a:picLocks noChangeAspect="1"/>
          </p:cNvPicPr>
          <p:nvPr/>
        </p:nvPicPr>
        <p:blipFill>
          <a:blip r:embed="rId3" cstate="print">
            <a:extLst>
              <a:ext uri="{28A0092B-C50C-407E-A947-70E740481C1C}">
                <a14:useLocalDpi xmlns:a14="http://schemas.microsoft.com/office/drawing/2010/main" val="0"/>
              </a:ext>
            </a:extLst>
          </a:blip>
          <a:srcRect l="2066" t="6948" r="102" b="655"/>
          <a:stretch>
            <a:fillRect/>
          </a:stretch>
        </p:blipFill>
        <p:spPr>
          <a:xfrm>
            <a:off x="3259933" y="1922784"/>
            <a:ext cx="2466499" cy="1868902"/>
          </a:xfrm>
          <a:prstGeom prst="rect">
            <a:avLst/>
          </a:prstGeom>
        </p:spPr>
      </p:pic>
      <p:pic>
        <p:nvPicPr>
          <p:cNvPr id="18" name="图片 17" descr="geometry-7"/>
          <p:cNvPicPr>
            <a:picLocks noChangeAspect="1"/>
          </p:cNvPicPr>
          <p:nvPr/>
        </p:nvPicPr>
        <p:blipFill>
          <a:blip r:embed="rId4" cstate="print">
            <a:extLst>
              <a:ext uri="{28A0092B-C50C-407E-A947-70E740481C1C}">
                <a14:useLocalDpi xmlns:a14="http://schemas.microsoft.com/office/drawing/2010/main" val="0"/>
              </a:ext>
            </a:extLst>
          </a:blip>
          <a:srcRect l="21581" t="3398" b="16469"/>
          <a:stretch>
            <a:fillRect/>
          </a:stretch>
        </p:blipFill>
        <p:spPr>
          <a:xfrm>
            <a:off x="6568917" y="2067563"/>
            <a:ext cx="2142173" cy="1686633"/>
          </a:xfrm>
          <a:prstGeom prst="rect">
            <a:avLst/>
          </a:prstGeom>
        </p:spPr>
      </p:pic>
      <p:sp>
        <p:nvSpPr>
          <p:cNvPr id="11" name="文本框 10"/>
          <p:cNvSpPr txBox="1"/>
          <p:nvPr/>
        </p:nvSpPr>
        <p:spPr>
          <a:xfrm>
            <a:off x="8174355" y="2632946"/>
            <a:ext cx="628698"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apex</a:t>
            </a:r>
          </a:p>
        </p:txBody>
      </p:sp>
      <p:sp>
        <p:nvSpPr>
          <p:cNvPr id="17" name="文本框 16"/>
          <p:cNvSpPr txBox="1"/>
          <p:nvPr/>
        </p:nvSpPr>
        <p:spPr>
          <a:xfrm>
            <a:off x="754380" y="1068061"/>
            <a:ext cx="1800493" cy="369332"/>
          </a:xfrm>
          <a:prstGeom prst="rect">
            <a:avLst/>
          </a:prstGeom>
          <a:noFill/>
        </p:spPr>
        <p:txBody>
          <a:bodyPr wrap="none" rtlCol="0" anchor="t">
            <a:spAutoFit/>
          </a:bodyPr>
          <a:lstStyle/>
          <a:p>
            <a:r>
              <a:rPr lang="en-US" dirty="0" smtClean="0">
                <a:solidFill>
                  <a:schemeClr val="tx1"/>
                </a:solidFill>
                <a:latin typeface="Arial" panose="020B0604020202020204" pitchFamily="34" charset="0"/>
                <a:cs typeface="Arial" panose="020B0604020202020204" pitchFamily="34" charset="0"/>
                <a:sym typeface="+mn-ea"/>
              </a:rPr>
              <a:t> tetrahedron tip </a:t>
            </a:r>
            <a:endParaRPr lang="en-US" altLang="en-US" dirty="0" smtClean="0">
              <a:solidFill>
                <a:schemeClr val="tx1"/>
              </a:solidFill>
              <a:latin typeface="Arial" panose="020B0604020202020204" pitchFamily="34" charset="0"/>
              <a:cs typeface="Arial" panose="020B0604020202020204" pitchFamily="34" charset="0"/>
              <a:sym typeface="+mn-ea"/>
            </a:endParaRPr>
          </a:p>
        </p:txBody>
      </p:sp>
      <p:sp>
        <p:nvSpPr>
          <p:cNvPr id="19" name="文本框 18"/>
          <p:cNvSpPr txBox="1"/>
          <p:nvPr/>
        </p:nvSpPr>
        <p:spPr>
          <a:xfrm>
            <a:off x="4126707" y="1092188"/>
            <a:ext cx="1069524" cy="369332"/>
          </a:xfrm>
          <a:prstGeom prst="rect">
            <a:avLst/>
          </a:prstGeom>
          <a:noFill/>
        </p:spPr>
        <p:txBody>
          <a:bodyPr wrap="none" rtlCol="0" anchor="t">
            <a:spAutoFit/>
          </a:bodyPr>
          <a:lstStyle/>
          <a:p>
            <a:r>
              <a:rPr lang="en-US" dirty="0" smtClean="0">
                <a:solidFill>
                  <a:schemeClr val="tx1"/>
                </a:solidFill>
                <a:latin typeface="Arial" panose="020B0604020202020204" pitchFamily="34" charset="0"/>
                <a:cs typeface="Arial" panose="020B0604020202020204" pitchFamily="34" charset="0"/>
                <a:sym typeface="+mn-ea"/>
              </a:rPr>
              <a:t> pyramid</a:t>
            </a:r>
          </a:p>
        </p:txBody>
      </p:sp>
      <p:sp>
        <p:nvSpPr>
          <p:cNvPr id="20" name="文本框 19"/>
          <p:cNvSpPr txBox="1"/>
          <p:nvPr/>
        </p:nvSpPr>
        <p:spPr>
          <a:xfrm>
            <a:off x="6472238" y="1097270"/>
            <a:ext cx="2492990" cy="369332"/>
          </a:xfrm>
          <a:prstGeom prst="rect">
            <a:avLst/>
          </a:prstGeom>
          <a:noFill/>
        </p:spPr>
        <p:txBody>
          <a:bodyPr wrap="none" rtlCol="0" anchor="t">
            <a:spAutoFit/>
          </a:bodyPr>
          <a:lstStyle/>
          <a:p>
            <a:r>
              <a:rPr lang="en-US" dirty="0" smtClean="0">
                <a:solidFill>
                  <a:schemeClr val="tx1"/>
                </a:solidFill>
                <a:latin typeface="Arial" panose="020B0604020202020204" pitchFamily="34" charset="0"/>
                <a:cs typeface="Arial" panose="020B0604020202020204" pitchFamily="34" charset="0"/>
                <a:sym typeface="+mn-ea"/>
              </a:rPr>
              <a:t> cone with large radius</a:t>
            </a:r>
          </a:p>
        </p:txBody>
      </p:sp>
      <p:sp>
        <p:nvSpPr>
          <p:cNvPr id="21" name="矩形 20"/>
          <p:cNvSpPr/>
          <p:nvPr/>
        </p:nvSpPr>
        <p:spPr>
          <a:xfrm>
            <a:off x="226220" y="1442720"/>
            <a:ext cx="2657475" cy="2943860"/>
          </a:xfrm>
          <a:prstGeom prst="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 name="矩形 21"/>
          <p:cNvSpPr/>
          <p:nvPr/>
        </p:nvSpPr>
        <p:spPr>
          <a:xfrm>
            <a:off x="3207545" y="1442720"/>
            <a:ext cx="2657475" cy="2943860"/>
          </a:xfrm>
          <a:prstGeom prst="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矩形 22"/>
          <p:cNvSpPr/>
          <p:nvPr/>
        </p:nvSpPr>
        <p:spPr>
          <a:xfrm>
            <a:off x="6217445" y="1442720"/>
            <a:ext cx="2657475" cy="2943860"/>
          </a:xfrm>
          <a:prstGeom prst="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 name="文本框 2"/>
          <p:cNvSpPr txBox="1"/>
          <p:nvPr/>
        </p:nvSpPr>
        <p:spPr>
          <a:xfrm>
            <a:off x="226221" y="4544063"/>
            <a:ext cx="279638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distance between magnetic </a:t>
            </a:r>
            <a:r>
              <a:rPr lang="en-US" sz="1600" dirty="0">
                <a:latin typeface="Arial" panose="020B0604020202020204" pitchFamily="34" charset="0"/>
                <a:cs typeface="Arial" panose="020B0604020202020204" pitchFamily="34" charset="0"/>
              </a:rPr>
              <a:t>hotspot </a:t>
            </a:r>
            <a:r>
              <a:rPr lang="en-US" sz="1600" dirty="0" smtClean="0">
                <a:latin typeface="Arial" panose="020B0604020202020204" pitchFamily="34" charset="0"/>
                <a:cs typeface="Arial" panose="020B0604020202020204" pitchFamily="34" charset="0"/>
              </a:rPr>
              <a:t>and the sample is limited by </a:t>
            </a:r>
            <a:r>
              <a:rPr lang="en-US" sz="1600" i="1" dirty="0" smtClean="0">
                <a:latin typeface="Arial" panose="020B0604020202020204" pitchFamily="34" charset="0"/>
                <a:cs typeface="Arial" panose="020B0604020202020204" pitchFamily="34" charset="0"/>
              </a:rPr>
              <a:t>d ~ </a:t>
            </a:r>
            <a:r>
              <a:rPr lang="en-US" sz="1600" dirty="0" smtClean="0">
                <a:latin typeface="Arial" panose="020B0604020202020204" pitchFamily="34" charset="0"/>
                <a:cs typeface="Arial" panose="020B0604020202020204" pitchFamily="34" charset="0"/>
              </a:rPr>
              <a:t>200 nm</a:t>
            </a:r>
            <a:r>
              <a:rPr lang="en-US" sz="1600" dirty="0" smtClean="0">
                <a:latin typeface="Arial" panose="020B0604020202020204" pitchFamily="34" charset="0"/>
                <a:cs typeface="Arial" panose="020B0604020202020204" pitchFamily="34" charset="0"/>
              </a:rPr>
              <a:t>, which significantly reduced the magnetic field at the sample compared to other designs </a:t>
            </a:r>
            <a:endParaRPr lang="en-US" sz="1600" dirty="0">
              <a:latin typeface="Arial" panose="020B0604020202020204" pitchFamily="34" charset="0"/>
              <a:cs typeface="Arial" panose="020B0604020202020204" pitchFamily="34" charset="0"/>
            </a:endParaRPr>
          </a:p>
        </p:txBody>
      </p:sp>
      <p:sp>
        <p:nvSpPr>
          <p:cNvPr id="2" name="文本框 1"/>
          <p:cNvSpPr txBox="1"/>
          <p:nvPr/>
        </p:nvSpPr>
        <p:spPr>
          <a:xfrm>
            <a:off x="3250883" y="4544063"/>
            <a:ext cx="247554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Harder to fabricate/mill</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Good for numerical </a:t>
            </a:r>
            <a:r>
              <a:rPr lang="en-US" sz="1600" dirty="0" smtClean="0">
                <a:latin typeface="Arial" panose="020B0604020202020204" pitchFamily="34" charset="0"/>
                <a:cs typeface="Arial" panose="020B0604020202020204" pitchFamily="34" charset="0"/>
              </a:rPr>
              <a:t>simulations</a:t>
            </a:r>
            <a:endParaRPr lang="en-US" sz="1600" dirty="0">
              <a:latin typeface="Arial" panose="020B0604020202020204" pitchFamily="34" charset="0"/>
              <a:cs typeface="Arial" panose="020B0604020202020204" pitchFamily="34" charset="0"/>
            </a:endParaRPr>
          </a:p>
        </p:txBody>
      </p:sp>
      <p:sp>
        <p:nvSpPr>
          <p:cNvPr id="16" name="文本框 15"/>
          <p:cNvSpPr txBox="1"/>
          <p:nvPr/>
        </p:nvSpPr>
        <p:spPr>
          <a:xfrm>
            <a:off x="6199347" y="4544063"/>
            <a:ext cx="2675573" cy="1323439"/>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easier </a:t>
            </a:r>
            <a:r>
              <a:rPr lang="en-US" altLang="zh-CN" sz="1600" dirty="0" smtClean="0">
                <a:latin typeface="Arial" panose="020B0604020202020204" pitchFamily="34" charset="0"/>
                <a:cs typeface="Arial" panose="020B0604020202020204" pitchFamily="34" charset="0"/>
              </a:rPr>
              <a:t>to fabricate </a:t>
            </a:r>
            <a:r>
              <a:rPr lang="en-US" altLang="zh-CN" sz="1600" dirty="0">
                <a:latin typeface="Arial" panose="020B0604020202020204" pitchFamily="34" charset="0"/>
                <a:cs typeface="Arial" panose="020B0604020202020204" pitchFamily="34" charset="0"/>
              </a:rPr>
              <a:t>based on </a:t>
            </a:r>
            <a:r>
              <a:rPr lang="en-US" altLang="zh-CN" sz="1600" dirty="0" smtClean="0">
                <a:latin typeface="Arial" panose="020B0604020202020204" pitchFamily="34" charset="0"/>
                <a:cs typeface="Arial" panose="020B0604020202020204" pitchFamily="34" charset="0"/>
              </a:rPr>
              <a:t>commercial large-radii </a:t>
            </a:r>
            <a:r>
              <a:rPr lang="en-US" altLang="zh-CN" sz="1600" dirty="0">
                <a:latin typeface="Arial" panose="020B0604020202020204" pitchFamily="34" charset="0"/>
                <a:cs typeface="Arial" panose="020B0604020202020204" pitchFamily="34" charset="0"/>
              </a:rPr>
              <a:t>gold </a:t>
            </a:r>
            <a:r>
              <a:rPr lang="en-US" altLang="zh-CN" sz="1600" dirty="0" smtClean="0">
                <a:latin typeface="Arial" panose="020B0604020202020204" pitchFamily="34" charset="0"/>
                <a:cs typeface="Arial" panose="020B0604020202020204" pitchFamily="34" charset="0"/>
              </a:rPr>
              <a:t>tips </a:t>
            </a:r>
            <a:r>
              <a:rPr lang="en-US" sz="1600" dirty="0" smtClean="0">
                <a:latin typeface="Arial" panose="020B0604020202020204" pitchFamily="34" charset="0"/>
                <a:cs typeface="Arial" panose="020B0604020202020204" pitchFamily="34" charset="0"/>
              </a:rPr>
              <a:t>(radii </a:t>
            </a:r>
            <a:r>
              <a:rPr lang="en-US" sz="1600" dirty="0" smtClean="0">
                <a:latin typeface="Arial" panose="020B0604020202020204" pitchFamily="34" charset="0"/>
                <a:cs typeface="Arial" panose="020B0604020202020204" pitchFamily="34" charset="0"/>
              </a:rPr>
              <a:t>250 - 750 </a:t>
            </a:r>
            <a:r>
              <a:rPr lang="en-US" sz="1600" dirty="0" smtClean="0">
                <a:latin typeface="Arial" panose="020B0604020202020204" pitchFamily="34" charset="0"/>
                <a:cs typeface="Arial" panose="020B0604020202020204" pitchFamily="34" charset="0"/>
              </a:rPr>
              <a:t>nm are available)</a:t>
            </a:r>
            <a:endParaRPr lang="en-US" sz="1600"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p:cNvGraphicFramePr>
            <a:graphicFrameLocks noChangeAspect="1"/>
          </p:cNvGraphicFramePr>
          <p:nvPr>
            <p:extLst>
              <p:ext uri="{D42A27DB-BD31-4B8C-83A1-F6EECF244321}">
                <p14:modId xmlns:p14="http://schemas.microsoft.com/office/powerpoint/2010/main" val="2661050413"/>
              </p:ext>
            </p:extLst>
          </p:nvPr>
        </p:nvGraphicFramePr>
        <p:xfrm>
          <a:off x="6055995" y="737235"/>
          <a:ext cx="2848928" cy="2905760"/>
        </p:xfrm>
        <a:graphic>
          <a:graphicData uri="http://schemas.openxmlformats.org/presentationml/2006/ole">
            <mc:AlternateContent xmlns:mc="http://schemas.openxmlformats.org/markup-compatibility/2006">
              <mc:Choice xmlns:v="urn:schemas-microsoft-com:vml" Requires="v">
                <p:oleObj spid="_x0000_s1187" name="Graph" r:id="rId3" imgW="3937000" imgH="3009900" progId="Origin50.Graph">
                  <p:embed/>
                </p:oleObj>
              </mc:Choice>
              <mc:Fallback>
                <p:oleObj name="Graph" r:id="rId3" imgW="3937000" imgH="3009900" progId="Origin50.Graph">
                  <p:embed/>
                  <p:pic>
                    <p:nvPicPr>
                      <p:cNvPr id="0" name="图片 1053"/>
                      <p:cNvPicPr/>
                      <p:nvPr/>
                    </p:nvPicPr>
                    <p:blipFill>
                      <a:blip r:embed="rId4"/>
                      <a:stretch>
                        <a:fillRect/>
                      </a:stretch>
                    </p:blipFill>
                    <p:spPr>
                      <a:xfrm>
                        <a:off x="6055995" y="737235"/>
                        <a:ext cx="2848928" cy="2905760"/>
                      </a:xfrm>
                      <a:prstGeom prst="rect">
                        <a:avLst/>
                      </a:prstGeom>
                    </p:spPr>
                  </p:pic>
                </p:oleObj>
              </mc:Fallback>
            </mc:AlternateContent>
          </a:graphicData>
        </a:graphic>
      </p:graphicFrame>
      <p:sp>
        <p:nvSpPr>
          <p:cNvPr id="4" name="文本框 3"/>
          <p:cNvSpPr txBox="1"/>
          <p:nvPr/>
        </p:nvSpPr>
        <p:spPr>
          <a:xfrm>
            <a:off x="-21432" y="139065"/>
            <a:ext cx="9165432" cy="523220"/>
          </a:xfrm>
          <a:prstGeom prst="rect">
            <a:avLst/>
          </a:prstGeom>
          <a:noFill/>
        </p:spPr>
        <p:txBody>
          <a:bodyPr wrap="square" rtlCol="0">
            <a:spAutoFit/>
          </a:bodyPr>
          <a:lstStyle/>
          <a:p>
            <a:pPr indent="0" algn="ctr">
              <a:buFont typeface="Wingdings" panose="05000000000000000000" charset="0"/>
              <a:buNone/>
            </a:pPr>
            <a:r>
              <a:rPr lang="en-US" altLang="zh-CN" sz="2800" dirty="0" smtClean="0">
                <a:latin typeface="Arial" panose="020B0604020202020204" pitchFamily="34" charset="0"/>
                <a:cs typeface="Arial" panose="020B0604020202020204" pitchFamily="34" charset="0"/>
              </a:rPr>
              <a:t>Magnetic tip: Field maps</a:t>
            </a:r>
            <a:endParaRPr lang="en-US" altLang="zh-CN" sz="2800" b="1" dirty="0">
              <a:latin typeface="Arial" panose="020B0604020202020204" pitchFamily="34" charset="0"/>
              <a:cs typeface="Arial" panose="020B0604020202020204" pitchFamily="34" charset="0"/>
            </a:endParaRPr>
          </a:p>
        </p:txBody>
      </p:sp>
      <p:grpSp>
        <p:nvGrpSpPr>
          <p:cNvPr id="20" name="组合 19"/>
          <p:cNvGrpSpPr/>
          <p:nvPr/>
        </p:nvGrpSpPr>
        <p:grpSpPr>
          <a:xfrm>
            <a:off x="2891314" y="1030607"/>
            <a:ext cx="3174206" cy="2815590"/>
            <a:chOff x="6071" y="1623"/>
            <a:chExt cx="6665" cy="4434"/>
          </a:xfrm>
        </p:grpSpPr>
        <p:grpSp>
          <p:nvGrpSpPr>
            <p:cNvPr id="8" name="组合 7"/>
            <p:cNvGrpSpPr/>
            <p:nvPr/>
          </p:nvGrpSpPr>
          <p:grpSpPr>
            <a:xfrm>
              <a:off x="6643" y="1623"/>
              <a:ext cx="6093" cy="4008"/>
              <a:chOff x="4480" y="1848"/>
              <a:chExt cx="5159" cy="3551"/>
            </a:xfrm>
          </p:grpSpPr>
          <p:pic>
            <p:nvPicPr>
              <p:cNvPr id="42" name="Picture 41"/>
              <p:cNvPicPr>
                <a:picLocks noChangeAspect="1"/>
              </p:cNvPicPr>
              <p:nvPr/>
            </p:nvPicPr>
            <p:blipFill rotWithShape="1">
              <a:blip r:embed="rId5" cstate="print">
                <a:extLst>
                  <a:ext uri="{28A0092B-C50C-407E-A947-70E740481C1C}">
                    <a14:useLocalDpi xmlns:a14="http://schemas.microsoft.com/office/drawing/2010/main" val="0"/>
                  </a:ext>
                </a:extLst>
              </a:blip>
              <a:srcRect l="13916" t="6769" r="19021" b="6940"/>
              <a:stretch>
                <a:fillRect/>
              </a:stretch>
            </p:blipFill>
            <p:spPr>
              <a:xfrm>
                <a:off x="4597" y="1909"/>
                <a:ext cx="4421" cy="2800"/>
              </a:xfrm>
              <a:prstGeom prst="rect">
                <a:avLst/>
              </a:prstGeom>
            </p:spPr>
          </p:pic>
          <p:pic>
            <p:nvPicPr>
              <p:cNvPr id="43" name="Picture 42"/>
              <p:cNvPicPr>
                <a:picLocks noChangeAspect="1"/>
              </p:cNvPicPr>
              <p:nvPr/>
            </p:nvPicPr>
            <p:blipFill rotWithShape="1">
              <a:blip r:embed="rId6">
                <a:extLst>
                  <a:ext uri="{28A0092B-C50C-407E-A947-70E740481C1C}">
                    <a14:useLocalDpi xmlns:a14="http://schemas.microsoft.com/office/drawing/2010/main" val="0"/>
                  </a:ext>
                </a:extLst>
              </a:blip>
              <a:srcRect l="94010" t="7262" r="2994" b="2888"/>
              <a:stretch>
                <a:fillRect/>
              </a:stretch>
            </p:blipFill>
            <p:spPr>
              <a:xfrm rot="5400000" flipH="1">
                <a:off x="6573" y="2783"/>
                <a:ext cx="394" cy="4423"/>
              </a:xfrm>
              <a:prstGeom prst="rect">
                <a:avLst/>
              </a:prstGeom>
            </p:spPr>
          </p:pic>
          <p:sp>
            <p:nvSpPr>
              <p:cNvPr id="44" name="TextBox 43"/>
              <p:cNvSpPr txBox="1"/>
              <p:nvPr/>
            </p:nvSpPr>
            <p:spPr>
              <a:xfrm>
                <a:off x="4480" y="4948"/>
                <a:ext cx="506" cy="429"/>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0</a:t>
                </a:r>
              </a:p>
            </p:txBody>
          </p:sp>
          <p:sp>
            <p:nvSpPr>
              <p:cNvPr id="45" name="TextBox 44"/>
              <p:cNvSpPr txBox="1"/>
              <p:nvPr/>
            </p:nvSpPr>
            <p:spPr>
              <a:xfrm>
                <a:off x="8345" y="4970"/>
                <a:ext cx="1294" cy="429"/>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6000</a:t>
                </a:r>
              </a:p>
            </p:txBody>
          </p:sp>
          <p:sp>
            <p:nvSpPr>
              <p:cNvPr id="46" name="TextBox 45"/>
              <p:cNvSpPr txBox="1"/>
              <p:nvPr/>
            </p:nvSpPr>
            <p:spPr>
              <a:xfrm>
                <a:off x="6306" y="4962"/>
                <a:ext cx="1218" cy="429"/>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H/H</a:t>
                </a:r>
                <a:r>
                  <a:rPr lang="en-US" sz="1400" baseline="-25000" dirty="0" smtClean="0">
                    <a:latin typeface="Arial" panose="020B0604020202020204" pitchFamily="34" charset="0"/>
                    <a:cs typeface="Arial" panose="020B0604020202020204" pitchFamily="34" charset="0"/>
                  </a:rPr>
                  <a:t>0</a:t>
                </a:r>
              </a:p>
            </p:txBody>
          </p:sp>
          <p:cxnSp>
            <p:nvCxnSpPr>
              <p:cNvPr id="47" name="Straight Connector 46"/>
              <p:cNvCxnSpPr/>
              <p:nvPr/>
            </p:nvCxnSpPr>
            <p:spPr>
              <a:xfrm flipH="1">
                <a:off x="6960" y="1903"/>
                <a:ext cx="1306" cy="2142"/>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039" y="1973"/>
                <a:ext cx="1306" cy="2142"/>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191" y="1848"/>
                <a:ext cx="1364" cy="218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103" y="1881"/>
                <a:ext cx="1387" cy="2223"/>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28" y="4001"/>
                <a:ext cx="484" cy="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482" y="4152"/>
                <a:ext cx="484" cy="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60" y="4152"/>
                <a:ext cx="870" cy="0"/>
              </a:xfrm>
              <a:prstGeom prst="line">
                <a:avLst/>
              </a:prstGeom>
              <a:ln w="1270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743" y="4201"/>
                <a:ext cx="0" cy="476"/>
              </a:xfrm>
              <a:prstGeom prst="straightConnector1">
                <a:avLst/>
              </a:prstGeom>
              <a:ln w="28575" cmpd="sng">
                <a:solidFill>
                  <a:srgbClr val="FFFF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236" y="3881"/>
                <a:ext cx="1030" cy="429"/>
              </a:xfrm>
              <a:prstGeom prst="rect">
                <a:avLst/>
              </a:prstGeom>
              <a:noFill/>
            </p:spPr>
            <p:txBody>
              <a:bodyPr wrap="square" rtlCol="0">
                <a:spAutoFit/>
              </a:bodyPr>
              <a:lstStyle/>
              <a:p>
                <a:r>
                  <a:rPr lang="en-US" sz="1400" dirty="0" smtClean="0">
                    <a:solidFill>
                      <a:srgbClr val="FFFF00"/>
                    </a:solidFill>
                    <a:latin typeface="Arial" panose="020B0604020202020204" pitchFamily="34" charset="0"/>
                    <a:cs typeface="Arial" panose="020B0604020202020204" pitchFamily="34" charset="0"/>
                  </a:rPr>
                  <a:t>z=0</a:t>
                </a:r>
              </a:p>
            </p:txBody>
          </p:sp>
        </p:grpSp>
        <p:grpSp>
          <p:nvGrpSpPr>
            <p:cNvPr id="85" name="Group 84"/>
            <p:cNvGrpSpPr/>
            <p:nvPr/>
          </p:nvGrpSpPr>
          <p:grpSpPr>
            <a:xfrm>
              <a:off x="6071" y="4648"/>
              <a:ext cx="1198" cy="1409"/>
              <a:chOff x="4631525" y="2313353"/>
              <a:chExt cx="758635" cy="821183"/>
            </a:xfrm>
          </p:grpSpPr>
          <p:cxnSp>
            <p:nvCxnSpPr>
              <p:cNvPr id="80" name="Straight Connector 79"/>
              <p:cNvCxnSpPr/>
              <p:nvPr/>
            </p:nvCxnSpPr>
            <p:spPr>
              <a:xfrm>
                <a:off x="4784936" y="2619294"/>
                <a:ext cx="0" cy="360000"/>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774898" y="2978741"/>
                <a:ext cx="360000"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072444" y="2795443"/>
                <a:ext cx="317716" cy="33909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x</a:t>
                </a:r>
              </a:p>
            </p:txBody>
          </p:sp>
          <p:sp>
            <p:nvSpPr>
              <p:cNvPr id="83" name="TextBox 82"/>
              <p:cNvSpPr txBox="1"/>
              <p:nvPr/>
            </p:nvSpPr>
            <p:spPr>
              <a:xfrm>
                <a:off x="4631525" y="2313353"/>
                <a:ext cx="306494" cy="33897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z</a:t>
                </a:r>
              </a:p>
            </p:txBody>
          </p:sp>
        </p:grpSp>
      </p:grpSp>
      <p:sp>
        <p:nvSpPr>
          <p:cNvPr id="5" name="文本框 4"/>
          <p:cNvSpPr txBox="1"/>
          <p:nvPr/>
        </p:nvSpPr>
        <p:spPr>
          <a:xfrm>
            <a:off x="3073335" y="771525"/>
            <a:ext cx="2704618"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magnetic </a:t>
            </a:r>
            <a:r>
              <a:rPr lang="en-US" altLang="zh-CN" sz="1400" dirty="0" smtClean="0">
                <a:latin typeface="Arial" panose="020B0604020202020204" pitchFamily="34" charset="0"/>
                <a:cs typeface="Arial" panose="020B0604020202020204" pitchFamily="34" charset="0"/>
              </a:rPr>
              <a:t>field (enhancement)</a:t>
            </a:r>
            <a:endParaRPr lang="en-US" altLang="zh-CN" sz="1400" dirty="0">
              <a:latin typeface="Arial" panose="020B0604020202020204" pitchFamily="34" charset="0"/>
              <a:cs typeface="Arial" panose="020B0604020202020204" pitchFamily="34" charset="0"/>
            </a:endParaRPr>
          </a:p>
        </p:txBody>
      </p:sp>
      <p:sp>
        <p:nvSpPr>
          <p:cNvPr id="7" name="文本框 6"/>
          <p:cNvSpPr txBox="1"/>
          <p:nvPr/>
        </p:nvSpPr>
        <p:spPr>
          <a:xfrm>
            <a:off x="6206698" y="604512"/>
            <a:ext cx="2619802" cy="461665"/>
          </a:xfrm>
          <a:prstGeom prst="rect">
            <a:avLst/>
          </a:prstGeom>
          <a:noFill/>
        </p:spPr>
        <p:txBody>
          <a:bodyPr wrap="square" rtlCol="0">
            <a:spAutoFit/>
          </a:bodyPr>
          <a:lstStyle/>
          <a:p>
            <a:pPr algn="ctr"/>
            <a:r>
              <a:rPr lang="en-US" altLang="zh-CN" sz="1200" dirty="0">
                <a:latin typeface="Arial" panose="020B0604020202020204" pitchFamily="34" charset="0"/>
                <a:cs typeface="Arial" panose="020B0604020202020204" pitchFamily="34" charset="0"/>
              </a:rPr>
              <a:t>magnetic field enhancement along the yellow </a:t>
            </a:r>
            <a:r>
              <a:rPr lang="en-US" altLang="zh-CN" sz="1200" dirty="0" smtClean="0">
                <a:latin typeface="Arial" panose="020B0604020202020204" pitchFamily="34" charset="0"/>
                <a:cs typeface="Arial" panose="020B0604020202020204" pitchFamily="34" charset="0"/>
              </a:rPr>
              <a:t>line</a:t>
            </a:r>
            <a:endParaRPr lang="en-US" altLang="zh-CN" sz="1200" dirty="0">
              <a:latin typeface="Arial" panose="020B0604020202020204" pitchFamily="34" charset="0"/>
              <a:cs typeface="Arial" panose="020B0604020202020204" pitchFamily="34" charset="0"/>
            </a:endParaRPr>
          </a:p>
        </p:txBody>
      </p:sp>
      <p:grpSp>
        <p:nvGrpSpPr>
          <p:cNvPr id="3" name="组合 2"/>
          <p:cNvGrpSpPr/>
          <p:nvPr/>
        </p:nvGrpSpPr>
        <p:grpSpPr>
          <a:xfrm>
            <a:off x="3172778" y="4117977"/>
            <a:ext cx="2948631" cy="2556853"/>
            <a:chOff x="5677" y="6485"/>
            <a:chExt cx="6227" cy="4160"/>
          </a:xfrm>
        </p:grpSpPr>
        <p:grpSp>
          <p:nvGrpSpPr>
            <p:cNvPr id="61" name="Group 60"/>
            <p:cNvGrpSpPr/>
            <p:nvPr/>
          </p:nvGrpSpPr>
          <p:grpSpPr>
            <a:xfrm>
              <a:off x="5851" y="6485"/>
              <a:ext cx="5352" cy="3392"/>
              <a:chOff x="6797872" y="1376657"/>
              <a:chExt cx="2395201" cy="1457092"/>
            </a:xfrm>
          </p:grpSpPr>
          <p:pic>
            <p:nvPicPr>
              <p:cNvPr id="67" name="Picture 66"/>
              <p:cNvPicPr>
                <a:picLocks noChangeAspect="1"/>
              </p:cNvPicPr>
              <p:nvPr/>
            </p:nvPicPr>
            <p:blipFill rotWithShape="1">
              <a:blip r:embed="rId7">
                <a:extLst>
                  <a:ext uri="{28A0092B-C50C-407E-A947-70E740481C1C}">
                    <a14:useLocalDpi xmlns:a14="http://schemas.microsoft.com/office/drawing/2010/main" val="0"/>
                  </a:ext>
                </a:extLst>
              </a:blip>
              <a:srcRect l="7973" t="3238" r="22168" b="3157"/>
              <a:stretch>
                <a:fillRect/>
              </a:stretch>
            </p:blipFill>
            <p:spPr>
              <a:xfrm>
                <a:off x="6797872" y="1427805"/>
                <a:ext cx="2395201" cy="1405944"/>
              </a:xfrm>
              <a:prstGeom prst="rect">
                <a:avLst/>
              </a:prstGeom>
            </p:spPr>
          </p:pic>
          <p:cxnSp>
            <p:nvCxnSpPr>
              <p:cNvPr id="68" name="Straight Connector 67"/>
              <p:cNvCxnSpPr/>
              <p:nvPr/>
            </p:nvCxnSpPr>
            <p:spPr>
              <a:xfrm>
                <a:off x="7166023" y="1376657"/>
                <a:ext cx="752681" cy="107861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04785" y="1386563"/>
                <a:ext cx="828881" cy="1187814"/>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936992" y="2500993"/>
                <a:ext cx="210312" cy="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936992" y="2555228"/>
                <a:ext cx="210312" cy="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157277" y="1427805"/>
                <a:ext cx="809764" cy="1140615"/>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128361" y="1403315"/>
                <a:ext cx="771008" cy="109430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63" name="Picture 62"/>
            <p:cNvPicPr>
              <a:picLocks noChangeAspect="1"/>
            </p:cNvPicPr>
            <p:nvPr/>
          </p:nvPicPr>
          <p:blipFill rotWithShape="1">
            <a:blip r:embed="rId7">
              <a:extLst>
                <a:ext uri="{28A0092B-C50C-407E-A947-70E740481C1C}">
                  <a14:useLocalDpi xmlns:a14="http://schemas.microsoft.com/office/drawing/2010/main" val="0"/>
                </a:ext>
              </a:extLst>
            </a:blip>
            <a:srcRect l="95593" t="3238" r="2725" b="3157"/>
            <a:stretch>
              <a:fillRect/>
            </a:stretch>
          </p:blipFill>
          <p:spPr>
            <a:xfrm rot="5400000">
              <a:off x="8514" y="7300"/>
              <a:ext cx="248" cy="5634"/>
            </a:xfrm>
            <a:prstGeom prst="rect">
              <a:avLst/>
            </a:prstGeom>
          </p:spPr>
        </p:pic>
        <p:sp>
          <p:nvSpPr>
            <p:cNvPr id="64" name="TextBox 63"/>
            <p:cNvSpPr txBox="1"/>
            <p:nvPr/>
          </p:nvSpPr>
          <p:spPr>
            <a:xfrm>
              <a:off x="5677" y="10131"/>
              <a:ext cx="617" cy="501"/>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0</a:t>
              </a:r>
            </a:p>
          </p:txBody>
        </p:sp>
        <p:sp>
          <p:nvSpPr>
            <p:cNvPr id="65" name="TextBox 64"/>
            <p:cNvSpPr txBox="1"/>
            <p:nvPr/>
          </p:nvSpPr>
          <p:spPr>
            <a:xfrm>
              <a:off x="10795" y="10144"/>
              <a:ext cx="1109" cy="501"/>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50</a:t>
              </a:r>
            </a:p>
          </p:txBody>
        </p:sp>
        <p:sp>
          <p:nvSpPr>
            <p:cNvPr id="66" name="TextBox 65"/>
            <p:cNvSpPr txBox="1"/>
            <p:nvPr/>
          </p:nvSpPr>
          <p:spPr>
            <a:xfrm>
              <a:off x="8252" y="10138"/>
              <a:ext cx="1287" cy="501"/>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E/E</a:t>
              </a:r>
              <a:r>
                <a:rPr lang="en-US" sz="1400" baseline="-25000" dirty="0" smtClean="0">
                  <a:latin typeface="Arial" panose="020B0604020202020204" pitchFamily="34" charset="0"/>
                  <a:cs typeface="Arial" panose="020B0604020202020204" pitchFamily="34" charset="0"/>
                </a:rPr>
                <a:t>0</a:t>
              </a:r>
            </a:p>
          </p:txBody>
        </p:sp>
        <p:cxnSp>
          <p:nvCxnSpPr>
            <p:cNvPr id="57" name="Straight Connector 56"/>
            <p:cNvCxnSpPr/>
            <p:nvPr/>
          </p:nvCxnSpPr>
          <p:spPr>
            <a:xfrm>
              <a:off x="8396" y="9247"/>
              <a:ext cx="87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158" y="8937"/>
              <a:ext cx="1389" cy="501"/>
            </a:xfrm>
            <a:prstGeom prst="rect">
              <a:avLst/>
            </a:prstGeom>
            <a:noFill/>
          </p:spPr>
          <p:txBody>
            <a:bodyPr wrap="square" rtlCol="0">
              <a:spAutoFit/>
            </a:bodyPr>
            <a:lstStyle/>
            <a:p>
              <a:r>
                <a:rPr lang="en-US" sz="1400" dirty="0" smtClean="0">
                  <a:solidFill>
                    <a:srgbClr val="FFFF00"/>
                  </a:solidFill>
                  <a:latin typeface="Arial" panose="020B0604020202020204" pitchFamily="34" charset="0"/>
                  <a:cs typeface="Arial" panose="020B0604020202020204" pitchFamily="34" charset="0"/>
                </a:rPr>
                <a:t>z=0</a:t>
              </a:r>
            </a:p>
          </p:txBody>
        </p:sp>
      </p:grpSp>
      <p:sp>
        <p:nvSpPr>
          <p:cNvPr id="6" name="文本框 5"/>
          <p:cNvSpPr txBox="1"/>
          <p:nvPr/>
        </p:nvSpPr>
        <p:spPr>
          <a:xfrm>
            <a:off x="3160079" y="3896360"/>
            <a:ext cx="2722722"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electric field </a:t>
            </a:r>
            <a:r>
              <a:rPr lang="en-US" altLang="zh-CN" sz="1400" dirty="0" smtClean="0">
                <a:latin typeface="Arial" panose="020B0604020202020204" pitchFamily="34" charset="0"/>
                <a:cs typeface="Arial" panose="020B0604020202020204" pitchFamily="34" charset="0"/>
              </a:rPr>
              <a:t>(enhancement)</a:t>
            </a:r>
            <a:endParaRPr lang="en-US" altLang="zh-CN" sz="1400" dirty="0">
              <a:latin typeface="Arial" panose="020B0604020202020204" pitchFamily="34" charset="0"/>
              <a:cs typeface="Arial" panose="020B0604020202020204" pitchFamily="34" charset="0"/>
            </a:endParaRPr>
          </a:p>
        </p:txBody>
      </p:sp>
      <p:graphicFrame>
        <p:nvGraphicFramePr>
          <p:cNvPr id="54" name="Object 53"/>
          <p:cNvGraphicFramePr>
            <a:graphicFrameLocks noChangeAspect="1"/>
          </p:cNvGraphicFramePr>
          <p:nvPr>
            <p:extLst>
              <p:ext uri="{D42A27DB-BD31-4B8C-83A1-F6EECF244321}">
                <p14:modId xmlns:p14="http://schemas.microsoft.com/office/powerpoint/2010/main" val="2946448188"/>
              </p:ext>
            </p:extLst>
          </p:nvPr>
        </p:nvGraphicFramePr>
        <p:xfrm>
          <a:off x="6071554" y="3860800"/>
          <a:ext cx="2849404" cy="2772410"/>
        </p:xfrm>
        <a:graphic>
          <a:graphicData uri="http://schemas.openxmlformats.org/presentationml/2006/ole">
            <mc:AlternateContent xmlns:mc="http://schemas.openxmlformats.org/markup-compatibility/2006">
              <mc:Choice xmlns:v="urn:schemas-microsoft-com:vml" Requires="v">
                <p:oleObj spid="_x0000_s1188" name="Graph" r:id="rId8" imgW="3937000" imgH="3009900" progId="Origin50.Graph">
                  <p:embed/>
                </p:oleObj>
              </mc:Choice>
              <mc:Fallback>
                <p:oleObj name="Graph" r:id="rId8" imgW="3937000" imgH="3009900" progId="Origin50.Graph">
                  <p:embed/>
                  <p:pic>
                    <p:nvPicPr>
                      <p:cNvPr id="0" name="图片 1054"/>
                      <p:cNvPicPr/>
                      <p:nvPr/>
                    </p:nvPicPr>
                    <p:blipFill>
                      <a:blip r:embed="rId9"/>
                      <a:stretch>
                        <a:fillRect/>
                      </a:stretch>
                    </p:blipFill>
                    <p:spPr>
                      <a:xfrm>
                        <a:off x="6071554" y="3860800"/>
                        <a:ext cx="2849404" cy="2772410"/>
                      </a:xfrm>
                      <a:prstGeom prst="rect">
                        <a:avLst/>
                      </a:prstGeom>
                    </p:spPr>
                  </p:pic>
                </p:oleObj>
              </mc:Fallback>
            </mc:AlternateContent>
          </a:graphicData>
        </a:graphic>
      </p:graphicFrame>
      <p:sp>
        <p:nvSpPr>
          <p:cNvPr id="9" name="文本框 8"/>
          <p:cNvSpPr txBox="1"/>
          <p:nvPr/>
        </p:nvSpPr>
        <p:spPr>
          <a:xfrm>
            <a:off x="6457653" y="3625822"/>
            <a:ext cx="2190552" cy="461665"/>
          </a:xfrm>
          <a:prstGeom prst="rect">
            <a:avLst/>
          </a:prstGeom>
          <a:noFill/>
        </p:spPr>
        <p:txBody>
          <a:bodyPr wrap="square" rtlCol="0">
            <a:spAutoFit/>
          </a:bodyPr>
          <a:lstStyle/>
          <a:p>
            <a:pPr algn="ctr"/>
            <a:r>
              <a:rPr lang="en-US" altLang="zh-CN" sz="1200" dirty="0">
                <a:latin typeface="Arial" panose="020B0604020202020204" pitchFamily="34" charset="0"/>
                <a:cs typeface="Arial" panose="020B0604020202020204" pitchFamily="34" charset="0"/>
              </a:rPr>
              <a:t>electric field enhancement along the </a:t>
            </a:r>
            <a:r>
              <a:rPr lang="en-US" altLang="zh-CN" sz="1200" dirty="0" smtClean="0">
                <a:latin typeface="Arial" panose="020B0604020202020204" pitchFamily="34" charset="0"/>
                <a:cs typeface="Arial" panose="020B0604020202020204" pitchFamily="34" charset="0"/>
              </a:rPr>
              <a:t>yellow</a:t>
            </a:r>
            <a:endParaRPr lang="en-US" altLang="zh-CN" sz="1200" dirty="0">
              <a:latin typeface="Arial" panose="020B0604020202020204" pitchFamily="34" charset="0"/>
              <a:cs typeface="Arial" panose="020B0604020202020204" pitchFamily="34" charset="0"/>
            </a:endParaRPr>
          </a:p>
        </p:txBody>
      </p:sp>
      <p:sp>
        <p:nvSpPr>
          <p:cNvPr id="10" name="文本框 9"/>
          <p:cNvSpPr txBox="1"/>
          <p:nvPr/>
        </p:nvSpPr>
        <p:spPr>
          <a:xfrm>
            <a:off x="4281964" y="1564640"/>
            <a:ext cx="365806" cy="338554"/>
          </a:xfrm>
          <a:prstGeom prst="rect">
            <a:avLst/>
          </a:prstGeom>
          <a:noFill/>
        </p:spPr>
        <p:txBody>
          <a:bodyPr wrap="none" rtlCol="0">
            <a:spAutoFit/>
          </a:bodyPr>
          <a:lstStyle/>
          <a:p>
            <a:r>
              <a:rPr lang="en-US" altLang="zh-CN" sz="1600">
                <a:solidFill>
                  <a:schemeClr val="bg1"/>
                </a:solidFill>
                <a:latin typeface="Arial" panose="020B0604020202020204" pitchFamily="34" charset="0"/>
                <a:cs typeface="Arial" panose="020B0604020202020204" pitchFamily="34" charset="0"/>
              </a:rPr>
              <a:t>Si</a:t>
            </a:r>
          </a:p>
        </p:txBody>
      </p:sp>
      <p:sp>
        <p:nvSpPr>
          <p:cNvPr id="11" name="文本框 10"/>
          <p:cNvSpPr txBox="1"/>
          <p:nvPr/>
        </p:nvSpPr>
        <p:spPr>
          <a:xfrm>
            <a:off x="4325779" y="4666615"/>
            <a:ext cx="365806" cy="338554"/>
          </a:xfrm>
          <a:prstGeom prst="rect">
            <a:avLst/>
          </a:prstGeom>
          <a:noFill/>
        </p:spPr>
        <p:txBody>
          <a:bodyPr wrap="none" rtlCol="0">
            <a:spAutoFit/>
          </a:bodyPr>
          <a:lstStyle/>
          <a:p>
            <a:r>
              <a:rPr lang="en-US" altLang="zh-CN" sz="1600">
                <a:solidFill>
                  <a:schemeClr val="bg1"/>
                </a:solidFill>
                <a:latin typeface="Arial" panose="020B0604020202020204" pitchFamily="34" charset="0"/>
                <a:cs typeface="Arial" panose="020B0604020202020204" pitchFamily="34" charset="0"/>
              </a:rPr>
              <a:t>Si</a:t>
            </a:r>
          </a:p>
        </p:txBody>
      </p:sp>
      <p:sp>
        <p:nvSpPr>
          <p:cNvPr id="22" name="文本框 21"/>
          <p:cNvSpPr txBox="1"/>
          <p:nvPr/>
        </p:nvSpPr>
        <p:spPr>
          <a:xfrm>
            <a:off x="356552" y="4324350"/>
            <a:ext cx="2380955" cy="1569660"/>
          </a:xfrm>
          <a:prstGeom prst="rect">
            <a:avLst/>
          </a:prstGeom>
          <a:noFill/>
        </p:spPr>
        <p:txBody>
          <a:bodyPr wrap="none" rtlCol="0">
            <a:spAutoFit/>
          </a:bodyPr>
          <a:lstStyle/>
          <a:p>
            <a:pPr algn="l"/>
            <a:r>
              <a:rPr lang="en-US" altLang="zh-CN" sz="1200" dirty="0" smtClean="0">
                <a:latin typeface="Arial" panose="020B0604020202020204" pitchFamily="34" charset="0"/>
                <a:cs typeface="Arial" panose="020B0604020202020204" pitchFamily="34" charset="0"/>
              </a:rPr>
              <a:t>width for </a:t>
            </a:r>
            <a:r>
              <a:rPr lang="en-US" altLang="zh-CN" sz="1200" dirty="0" err="1" smtClean="0">
                <a:latin typeface="Arial" panose="020B0604020202020204" pitchFamily="34" charset="0"/>
                <a:cs typeface="Arial" panose="020B0604020202020204" pitchFamily="34" charset="0"/>
              </a:rPr>
              <a:t>diabolo</a:t>
            </a:r>
            <a:r>
              <a:rPr lang="en-US" altLang="zh-CN" sz="1200" dirty="0" smtClean="0">
                <a:latin typeface="Arial" panose="020B0604020202020204" pitchFamily="34" charset="0"/>
                <a:cs typeface="Arial" panose="020B0604020202020204" pitchFamily="34" charset="0"/>
              </a:rPr>
              <a:t>:	w = 15 </a:t>
            </a:r>
            <a:r>
              <a:rPr lang="en-US" altLang="zh-CN" sz="1200" dirty="0">
                <a:latin typeface="Arial" panose="020B0604020202020204" pitchFamily="34" charset="0"/>
                <a:cs typeface="Arial" panose="020B0604020202020204" pitchFamily="34" charset="0"/>
              </a:rPr>
              <a:t>um</a:t>
            </a:r>
          </a:p>
          <a:p>
            <a:pPr algn="l"/>
            <a:r>
              <a:rPr lang="en-US" altLang="zh-CN" sz="1200" dirty="0">
                <a:latin typeface="Arial" panose="020B0604020202020204" pitchFamily="34" charset="0"/>
                <a:cs typeface="Arial" panose="020B0604020202020204" pitchFamily="34" charset="0"/>
              </a:rPr>
              <a:t>length for </a:t>
            </a:r>
            <a:r>
              <a:rPr lang="en-US" altLang="zh-CN" sz="1200" dirty="0" err="1">
                <a:latin typeface="Arial" panose="020B0604020202020204" pitchFamily="34" charset="0"/>
                <a:cs typeface="Arial" panose="020B0604020202020204" pitchFamily="34" charset="0"/>
              </a:rPr>
              <a:t>diabolo</a:t>
            </a:r>
            <a:r>
              <a:rPr lang="en-US" altLang="zh-CN" sz="1200" dirty="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	L = 16.5 </a:t>
            </a:r>
            <a:r>
              <a:rPr lang="en-US" altLang="zh-CN" sz="1200" dirty="0">
                <a:latin typeface="Arial" panose="020B0604020202020204" pitchFamily="34" charset="0"/>
                <a:cs typeface="Arial" panose="020B0604020202020204" pitchFamily="34" charset="0"/>
              </a:rPr>
              <a:t>um</a:t>
            </a:r>
          </a:p>
          <a:p>
            <a:pPr algn="l"/>
            <a:r>
              <a:rPr lang="en-US" altLang="zh-CN" sz="1200" dirty="0">
                <a:latin typeface="Arial" panose="020B0604020202020204" pitchFamily="34" charset="0"/>
                <a:cs typeface="Arial" panose="020B0604020202020204" pitchFamily="34" charset="0"/>
              </a:rPr>
              <a:t>Height for Si tip: </a:t>
            </a:r>
            <a:r>
              <a:rPr lang="en-US" altLang="zh-CN" sz="1200" dirty="0" smtClean="0">
                <a:latin typeface="Arial" panose="020B0604020202020204" pitchFamily="34" charset="0"/>
                <a:cs typeface="Arial" panose="020B0604020202020204" pitchFamily="34" charset="0"/>
              </a:rPr>
              <a:t>	H = 15 </a:t>
            </a:r>
            <a:r>
              <a:rPr lang="en-US" altLang="zh-CN" sz="1200" dirty="0">
                <a:latin typeface="Arial" panose="020B0604020202020204" pitchFamily="34" charset="0"/>
                <a:cs typeface="Arial" panose="020B0604020202020204" pitchFamily="34" charset="0"/>
              </a:rPr>
              <a:t>um</a:t>
            </a:r>
          </a:p>
          <a:p>
            <a:pPr algn="l"/>
            <a:r>
              <a:rPr lang="en-US" altLang="zh-CN" sz="1200" dirty="0">
                <a:latin typeface="Arial" panose="020B0604020202020204" pitchFamily="34" charset="0"/>
                <a:cs typeface="Arial" panose="020B0604020202020204" pitchFamily="34" charset="0"/>
              </a:rPr>
              <a:t>thickness of gold: </a:t>
            </a:r>
            <a:r>
              <a:rPr lang="en-US" altLang="zh-CN" sz="1200" dirty="0" smtClean="0">
                <a:latin typeface="Arial" panose="020B0604020202020204" pitchFamily="34" charset="0"/>
                <a:cs typeface="Arial" panose="020B0604020202020204" pitchFamily="34" charset="0"/>
              </a:rPr>
              <a:t>	t = </a:t>
            </a:r>
            <a:r>
              <a:rPr lang="en-US" altLang="zh-CN" sz="1200" dirty="0">
                <a:latin typeface="Arial" panose="020B0604020202020204" pitchFamily="34" charset="0"/>
                <a:cs typeface="Arial" panose="020B0604020202020204" pitchFamily="34" charset="0"/>
              </a:rPr>
              <a:t>25 nm</a:t>
            </a:r>
          </a:p>
          <a:p>
            <a:pPr algn="l"/>
            <a:r>
              <a:rPr lang="en-US" altLang="zh-CN" sz="1200" dirty="0">
                <a:latin typeface="Arial" panose="020B0604020202020204" pitchFamily="34" charset="0"/>
                <a:cs typeface="Arial" panose="020B0604020202020204" pitchFamily="34" charset="0"/>
              </a:rPr>
              <a:t>width for metal </a:t>
            </a:r>
            <a:r>
              <a:rPr lang="en-US" altLang="zh-CN" sz="1200" dirty="0" smtClean="0">
                <a:latin typeface="Arial" panose="020B0604020202020204" pitchFamily="34" charset="0"/>
                <a:cs typeface="Arial" panose="020B0604020202020204" pitchFamily="34" charset="0"/>
              </a:rPr>
              <a:t>gap</a:t>
            </a:r>
            <a:r>
              <a:rPr lang="en-US" altLang="zh-CN" sz="1200" dirty="0" smtClean="0">
                <a:latin typeface="Arial" panose="020B0604020202020204" pitchFamily="34" charset="0"/>
                <a:cs typeface="Arial" panose="020B0604020202020204" pitchFamily="34" charset="0"/>
                <a:sym typeface="+mn-ea"/>
              </a:rPr>
              <a:t>:	</a:t>
            </a:r>
            <a:r>
              <a:rPr lang="en-US" altLang="zh-CN" sz="1200" dirty="0" err="1" smtClean="0">
                <a:latin typeface="Arial" panose="020B0604020202020204" pitchFamily="34" charset="0"/>
                <a:cs typeface="Arial" panose="020B0604020202020204" pitchFamily="34" charset="0"/>
                <a:sym typeface="+mn-ea"/>
              </a:rPr>
              <a:t>w</a:t>
            </a:r>
            <a:r>
              <a:rPr lang="en-US" altLang="zh-CN" sz="1200" baseline="-25000" dirty="0" err="1" smtClean="0">
                <a:latin typeface="Arial" panose="020B0604020202020204" pitchFamily="34" charset="0"/>
                <a:cs typeface="Arial" panose="020B0604020202020204" pitchFamily="34" charset="0"/>
                <a:sym typeface="+mn-ea"/>
              </a:rPr>
              <a:t>g</a:t>
            </a:r>
            <a:r>
              <a:rPr lang="en-US" altLang="zh-CN" sz="1200" dirty="0" smtClean="0">
                <a:latin typeface="Arial" panose="020B0604020202020204" pitchFamily="34" charset="0"/>
                <a:cs typeface="Arial" panose="020B0604020202020204" pitchFamily="34" charset="0"/>
                <a:sym typeface="+mn-ea"/>
              </a:rPr>
              <a:t>= 50 </a:t>
            </a:r>
            <a:r>
              <a:rPr lang="en-US" altLang="zh-CN" sz="1200" dirty="0">
                <a:latin typeface="Arial" panose="020B0604020202020204" pitchFamily="34" charset="0"/>
                <a:cs typeface="Arial" panose="020B0604020202020204" pitchFamily="34" charset="0"/>
                <a:sym typeface="+mn-ea"/>
              </a:rPr>
              <a:t>nm</a:t>
            </a:r>
            <a:endParaRPr lang="en-US" altLang="zh-CN" sz="1200" dirty="0">
              <a:latin typeface="Arial" panose="020B0604020202020204" pitchFamily="34" charset="0"/>
              <a:cs typeface="Arial" panose="020B0604020202020204" pitchFamily="34" charset="0"/>
            </a:endParaRPr>
          </a:p>
          <a:p>
            <a:pPr algn="l"/>
            <a:r>
              <a:rPr lang="en-US" altLang="zh-CN" sz="1200" dirty="0">
                <a:latin typeface="Arial" panose="020B0604020202020204" pitchFamily="34" charset="0"/>
                <a:cs typeface="Arial" panose="020B0604020202020204" pitchFamily="34" charset="0"/>
              </a:rPr>
              <a:t>width for Si tip</a:t>
            </a:r>
            <a:r>
              <a:rPr lang="en-US" altLang="zh-CN" sz="1200" dirty="0">
                <a:latin typeface="Arial" panose="020B0604020202020204" pitchFamily="34" charset="0"/>
                <a:cs typeface="Arial" panose="020B0604020202020204" pitchFamily="34" charset="0"/>
                <a:sym typeface="+mn-ea"/>
              </a:rPr>
              <a:t>:         </a:t>
            </a:r>
            <a:r>
              <a:rPr lang="en-US" altLang="zh-CN" sz="1200" dirty="0" err="1" smtClean="0">
                <a:latin typeface="Arial" panose="020B0604020202020204" pitchFamily="34" charset="0"/>
                <a:cs typeface="Arial" panose="020B0604020202020204" pitchFamily="34" charset="0"/>
                <a:sym typeface="+mn-ea"/>
              </a:rPr>
              <a:t>w</a:t>
            </a:r>
            <a:r>
              <a:rPr lang="en-US" altLang="zh-CN" sz="1200" baseline="-25000" dirty="0" err="1" smtClean="0">
                <a:latin typeface="Arial" panose="020B0604020202020204" pitchFamily="34" charset="0"/>
                <a:cs typeface="Arial" panose="020B0604020202020204" pitchFamily="34" charset="0"/>
                <a:sym typeface="+mn-ea"/>
              </a:rPr>
              <a:t>si</a:t>
            </a:r>
            <a:r>
              <a:rPr lang="en-US" altLang="zh-CN" sz="1200" baseline="-25000" dirty="0" smtClean="0">
                <a:latin typeface="Arial" panose="020B0604020202020204" pitchFamily="34" charset="0"/>
                <a:cs typeface="Arial" panose="020B0604020202020204" pitchFamily="34" charset="0"/>
                <a:sym typeface="+mn-ea"/>
              </a:rPr>
              <a:t> </a:t>
            </a:r>
            <a:r>
              <a:rPr lang="en-US" altLang="zh-CN" sz="1200" dirty="0" smtClean="0">
                <a:latin typeface="Arial" panose="020B0604020202020204" pitchFamily="34" charset="0"/>
                <a:cs typeface="Arial" panose="020B0604020202020204" pitchFamily="34" charset="0"/>
                <a:sym typeface="+mn-ea"/>
              </a:rPr>
              <a:t>= 15 </a:t>
            </a:r>
            <a:r>
              <a:rPr lang="en-US" altLang="zh-CN" sz="1200" dirty="0" smtClean="0">
                <a:latin typeface="Arial" panose="020B0604020202020204" pitchFamily="34" charset="0"/>
                <a:cs typeface="Arial" panose="020B0604020202020204" pitchFamily="34" charset="0"/>
                <a:sym typeface="+mn-ea"/>
              </a:rPr>
              <a:t>um</a:t>
            </a:r>
          </a:p>
          <a:p>
            <a:pPr algn="l"/>
            <a:endParaRPr lang="en-US" altLang="zh-CN" sz="1200" dirty="0">
              <a:latin typeface="Arial" panose="020B0604020202020204" pitchFamily="34" charset="0"/>
              <a:cs typeface="Arial" panose="020B0604020202020204" pitchFamily="34" charset="0"/>
              <a:sym typeface="+mn-ea"/>
            </a:endParaRPr>
          </a:p>
          <a:p>
            <a:pPr algn="l"/>
            <a:r>
              <a:rPr lang="en-US" altLang="zh-CN" sz="1200" dirty="0" smtClean="0">
                <a:latin typeface="Arial" panose="020B0604020202020204" pitchFamily="34" charset="0"/>
                <a:cs typeface="Arial" panose="020B0604020202020204" pitchFamily="34" charset="0"/>
                <a:sym typeface="+mn-ea"/>
              </a:rPr>
              <a:t>Illumination: </a:t>
            </a:r>
            <a:r>
              <a:rPr lang="en-US" altLang="zh-CN" sz="1200" dirty="0" smtClean="0">
                <a:latin typeface="Arial" panose="020B0604020202020204" pitchFamily="34" charset="0"/>
                <a:cs typeface="Arial" panose="020B0604020202020204" pitchFamily="34" charset="0"/>
                <a:sym typeface="+mn-ea"/>
              </a:rPr>
              <a:t>		</a:t>
            </a:r>
            <a:r>
              <a:rPr lang="en-US" altLang="zh-CN" sz="1200" dirty="0" smtClean="0">
                <a:latin typeface="Symbol" panose="05050102010706020507" pitchFamily="18" charset="2"/>
                <a:cs typeface="Arial" panose="020B0604020202020204" pitchFamily="34" charset="0"/>
                <a:sym typeface="+mn-ea"/>
              </a:rPr>
              <a:t>l </a:t>
            </a:r>
            <a:r>
              <a:rPr lang="en-US" altLang="zh-CN" sz="1200" dirty="0" smtClean="0">
                <a:latin typeface="Arial" panose="020B0604020202020204" pitchFamily="34" charset="0"/>
                <a:cs typeface="Arial" panose="020B0604020202020204" pitchFamily="34" charset="0"/>
                <a:sym typeface="+mn-ea"/>
              </a:rPr>
              <a:t>= 180 </a:t>
            </a:r>
            <a:r>
              <a:rPr lang="en-US" altLang="zh-CN" sz="1200" dirty="0" smtClean="0">
                <a:latin typeface="Arial" panose="020B0604020202020204" pitchFamily="34" charset="0"/>
                <a:cs typeface="Arial" panose="020B0604020202020204" pitchFamily="34" charset="0"/>
                <a:sym typeface="+mn-ea"/>
              </a:rPr>
              <a:t>mm</a:t>
            </a:r>
            <a:endParaRPr lang="en-US" altLang="zh-CN" sz="1200" dirty="0">
              <a:latin typeface="Arial" panose="020B0604020202020204" pitchFamily="34" charset="0"/>
              <a:cs typeface="Arial" panose="020B0604020202020204" pitchFamily="34" charset="0"/>
              <a:sym typeface="+mn-ea"/>
            </a:endParaRPr>
          </a:p>
        </p:txBody>
      </p:sp>
      <p:cxnSp>
        <p:nvCxnSpPr>
          <p:cNvPr id="12" name="Straight Arrow Connector 39"/>
          <p:cNvCxnSpPr>
            <a:endCxn id="63" idx="1"/>
          </p:cNvCxnSpPr>
          <p:nvPr/>
        </p:nvCxnSpPr>
        <p:spPr>
          <a:xfrm>
            <a:off x="4574858" y="5831208"/>
            <a:ext cx="0" cy="396003"/>
          </a:xfrm>
          <a:prstGeom prst="straightConnector1">
            <a:avLst/>
          </a:prstGeom>
          <a:ln w="31750" cmpd="sng">
            <a:solidFill>
              <a:srgbClr val="FFFF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560504" y="1144270"/>
            <a:ext cx="1935004" cy="0"/>
          </a:xfrm>
          <a:prstGeom prst="line">
            <a:avLst/>
          </a:prstGeom>
          <a:ln w="15875"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TextBox 36"/>
          <p:cNvSpPr txBox="1"/>
          <p:nvPr/>
        </p:nvSpPr>
        <p:spPr>
          <a:xfrm>
            <a:off x="8478518" y="948591"/>
            <a:ext cx="611003" cy="338554"/>
          </a:xfrm>
          <a:prstGeom prst="rect">
            <a:avLst/>
          </a:prstGeom>
          <a:noFill/>
        </p:spPr>
        <p:txBody>
          <a:bodyPr wrap="square" rtlCol="0">
            <a:spAutoFit/>
          </a:bodyPr>
          <a:lstStyle/>
          <a:p>
            <a:r>
              <a:rPr lang="en-US" sz="1600" dirty="0" smtClean="0">
                <a:solidFill>
                  <a:schemeClr val="tx1"/>
                </a:solidFill>
                <a:latin typeface="Arial" panose="020B0604020202020204" pitchFamily="34" charset="0"/>
                <a:cs typeface="Arial" panose="020B0604020202020204" pitchFamily="34" charset="0"/>
              </a:rPr>
              <a:t>z=0</a:t>
            </a:r>
          </a:p>
        </p:txBody>
      </p:sp>
      <p:cxnSp>
        <p:nvCxnSpPr>
          <p:cNvPr id="15" name="直接连接符 14"/>
          <p:cNvCxnSpPr/>
          <p:nvPr/>
        </p:nvCxnSpPr>
        <p:spPr>
          <a:xfrm>
            <a:off x="6583521" y="4243070"/>
            <a:ext cx="1943100" cy="0"/>
          </a:xfrm>
          <a:prstGeom prst="line">
            <a:avLst/>
          </a:prstGeom>
          <a:ln w="15875"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TextBox 36"/>
          <p:cNvSpPr txBox="1"/>
          <p:nvPr/>
        </p:nvSpPr>
        <p:spPr>
          <a:xfrm>
            <a:off x="8490741" y="4058821"/>
            <a:ext cx="573380" cy="338554"/>
          </a:xfrm>
          <a:prstGeom prst="rect">
            <a:avLst/>
          </a:prstGeom>
          <a:noFill/>
        </p:spPr>
        <p:txBody>
          <a:bodyPr wrap="square" rtlCol="0">
            <a:spAutoFit/>
          </a:bodyPr>
          <a:lstStyle/>
          <a:p>
            <a:r>
              <a:rPr lang="en-US" sz="1600" dirty="0" smtClean="0">
                <a:solidFill>
                  <a:schemeClr val="tx1"/>
                </a:solidFill>
                <a:latin typeface="Arial" panose="020B0604020202020204" pitchFamily="34" charset="0"/>
                <a:cs typeface="Arial" panose="020B0604020202020204" pitchFamily="34" charset="0"/>
              </a:rPr>
              <a:t>z=0</a:t>
            </a:r>
          </a:p>
        </p:txBody>
      </p:sp>
      <p:pic>
        <p:nvPicPr>
          <p:cNvPr id="26" name="图片 25" descr="diabolo structre-1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43616" r="52367"/>
          <a:stretch>
            <a:fillRect/>
          </a:stretch>
        </p:blipFill>
        <p:spPr>
          <a:xfrm>
            <a:off x="150495" y="1339711"/>
            <a:ext cx="2848453" cy="1928636"/>
          </a:xfrm>
          <a:prstGeom prst="rect">
            <a:avLst/>
          </a:prstGeom>
        </p:spPr>
      </p:pic>
      <p:sp>
        <p:nvSpPr>
          <p:cNvPr id="27" name="文本框 26"/>
          <p:cNvSpPr txBox="1"/>
          <p:nvPr/>
        </p:nvSpPr>
        <p:spPr>
          <a:xfrm>
            <a:off x="2153604" y="1648735"/>
            <a:ext cx="966312" cy="430887"/>
          </a:xfrm>
          <a:prstGeom prst="rect">
            <a:avLst/>
          </a:prstGeom>
          <a:noFill/>
        </p:spPr>
        <p:txBody>
          <a:bodyPr wrap="square" rtlCol="0">
            <a:spAutoFit/>
          </a:bodyPr>
          <a:lstStyle/>
          <a:p>
            <a:pPr algn="ctr"/>
            <a:r>
              <a:rPr lang="en-US" altLang="zh-CN" sz="1200" dirty="0" smtClean="0">
                <a:latin typeface="Arial" panose="020B0604020202020204" pitchFamily="34" charset="0"/>
                <a:cs typeface="Arial" panose="020B0604020202020204" pitchFamily="34" charset="0"/>
              </a:rPr>
              <a:t>Tip apex </a:t>
            </a:r>
            <a:br>
              <a:rPr lang="en-US" altLang="zh-CN" sz="1200" dirty="0" smtClean="0">
                <a:latin typeface="Arial" panose="020B0604020202020204" pitchFamily="34" charset="0"/>
                <a:cs typeface="Arial" panose="020B0604020202020204" pitchFamily="34" charset="0"/>
              </a:rPr>
            </a:br>
            <a:r>
              <a:rPr lang="en-US" altLang="zh-CN" sz="900" dirty="0" smtClean="0">
                <a:latin typeface="Arial" panose="020B0604020202020204" pitchFamily="34" charset="0"/>
                <a:cs typeface="Arial" panose="020B0604020202020204" pitchFamily="34" charset="0"/>
              </a:rPr>
              <a:t>(bottom view)</a:t>
            </a:r>
            <a:endParaRPr lang="en-US" altLang="zh-CN" sz="900" dirty="0">
              <a:latin typeface="Arial" panose="020B0604020202020204" pitchFamily="34" charset="0"/>
              <a:cs typeface="Arial" panose="020B0604020202020204" pitchFamily="34" charset="0"/>
            </a:endParaRPr>
          </a:p>
        </p:txBody>
      </p:sp>
      <p:sp>
        <p:nvSpPr>
          <p:cNvPr id="88" name="Rectangle 87"/>
          <p:cNvSpPr/>
          <p:nvPr/>
        </p:nvSpPr>
        <p:spPr>
          <a:xfrm>
            <a:off x="486964" y="2285999"/>
            <a:ext cx="589370" cy="688659"/>
          </a:xfrm>
          <a:custGeom>
            <a:avLst/>
            <a:gdLst>
              <a:gd name="connsiteX0" fmla="*/ 0 w 465545"/>
              <a:gd name="connsiteY0" fmla="*/ 0 h 574359"/>
              <a:gd name="connsiteX1" fmla="*/ 465545 w 465545"/>
              <a:gd name="connsiteY1" fmla="*/ 0 h 574359"/>
              <a:gd name="connsiteX2" fmla="*/ 465545 w 465545"/>
              <a:gd name="connsiteY2" fmla="*/ 574359 h 574359"/>
              <a:gd name="connsiteX3" fmla="*/ 0 w 465545"/>
              <a:gd name="connsiteY3" fmla="*/ 574359 h 574359"/>
              <a:gd name="connsiteX4" fmla="*/ 0 w 465545"/>
              <a:gd name="connsiteY4" fmla="*/ 0 h 574359"/>
              <a:gd name="connsiteX0-1" fmla="*/ 0 w 589370"/>
              <a:gd name="connsiteY0-2" fmla="*/ 0 h 574359"/>
              <a:gd name="connsiteX1-3" fmla="*/ 589370 w 589370"/>
              <a:gd name="connsiteY1-4" fmla="*/ 385763 h 574359"/>
              <a:gd name="connsiteX2-5" fmla="*/ 465545 w 589370"/>
              <a:gd name="connsiteY2-6" fmla="*/ 574359 h 574359"/>
              <a:gd name="connsiteX3-7" fmla="*/ 0 w 589370"/>
              <a:gd name="connsiteY3-8" fmla="*/ 574359 h 574359"/>
              <a:gd name="connsiteX4-9" fmla="*/ 0 w 589370"/>
              <a:gd name="connsiteY4-10" fmla="*/ 0 h 574359"/>
              <a:gd name="connsiteX0-11" fmla="*/ 257175 w 589370"/>
              <a:gd name="connsiteY0-12" fmla="*/ 0 h 660084"/>
              <a:gd name="connsiteX1-13" fmla="*/ 589370 w 589370"/>
              <a:gd name="connsiteY1-14" fmla="*/ 471488 h 660084"/>
              <a:gd name="connsiteX2-15" fmla="*/ 465545 w 589370"/>
              <a:gd name="connsiteY2-16" fmla="*/ 660084 h 660084"/>
              <a:gd name="connsiteX3-17" fmla="*/ 0 w 589370"/>
              <a:gd name="connsiteY3-18" fmla="*/ 660084 h 660084"/>
              <a:gd name="connsiteX4-19" fmla="*/ 257175 w 589370"/>
              <a:gd name="connsiteY4-20" fmla="*/ 0 h 660084"/>
              <a:gd name="connsiteX0-21" fmla="*/ 257175 w 589370"/>
              <a:gd name="connsiteY0-22" fmla="*/ 0 h 660084"/>
              <a:gd name="connsiteX1-23" fmla="*/ 589370 w 589370"/>
              <a:gd name="connsiteY1-24" fmla="*/ 471488 h 660084"/>
              <a:gd name="connsiteX2-25" fmla="*/ 465545 w 589370"/>
              <a:gd name="connsiteY2-26" fmla="*/ 660084 h 660084"/>
              <a:gd name="connsiteX3-27" fmla="*/ 0 w 589370"/>
              <a:gd name="connsiteY3-28" fmla="*/ 302897 h 660084"/>
              <a:gd name="connsiteX4-29" fmla="*/ 257175 w 589370"/>
              <a:gd name="connsiteY4-30" fmla="*/ 0 h 660084"/>
              <a:gd name="connsiteX0-31" fmla="*/ 257175 w 589370"/>
              <a:gd name="connsiteY0-32" fmla="*/ 0 h 683896"/>
              <a:gd name="connsiteX1-33" fmla="*/ 589370 w 589370"/>
              <a:gd name="connsiteY1-34" fmla="*/ 471488 h 683896"/>
              <a:gd name="connsiteX2-35" fmla="*/ 375057 w 589370"/>
              <a:gd name="connsiteY2-36" fmla="*/ 683896 h 683896"/>
              <a:gd name="connsiteX3-37" fmla="*/ 0 w 589370"/>
              <a:gd name="connsiteY3-38" fmla="*/ 302897 h 683896"/>
              <a:gd name="connsiteX4-39" fmla="*/ 257175 w 589370"/>
              <a:gd name="connsiteY4-40" fmla="*/ 0 h 683896"/>
              <a:gd name="connsiteX0-41" fmla="*/ 257175 w 589370"/>
              <a:gd name="connsiteY0-42" fmla="*/ 0 h 683896"/>
              <a:gd name="connsiteX1-43" fmla="*/ 589370 w 589370"/>
              <a:gd name="connsiteY1-44" fmla="*/ 469107 h 683896"/>
              <a:gd name="connsiteX2-45" fmla="*/ 375057 w 589370"/>
              <a:gd name="connsiteY2-46" fmla="*/ 683896 h 683896"/>
              <a:gd name="connsiteX3-47" fmla="*/ 0 w 589370"/>
              <a:gd name="connsiteY3-48" fmla="*/ 302897 h 683896"/>
              <a:gd name="connsiteX4-49" fmla="*/ 257175 w 589370"/>
              <a:gd name="connsiteY4-50" fmla="*/ 0 h 683896"/>
              <a:gd name="connsiteX0-51" fmla="*/ 261938 w 589370"/>
              <a:gd name="connsiteY0-52" fmla="*/ 0 h 688659"/>
              <a:gd name="connsiteX1-53" fmla="*/ 589370 w 589370"/>
              <a:gd name="connsiteY1-54" fmla="*/ 473870 h 688659"/>
              <a:gd name="connsiteX2-55" fmla="*/ 375057 w 589370"/>
              <a:gd name="connsiteY2-56" fmla="*/ 688659 h 688659"/>
              <a:gd name="connsiteX3-57" fmla="*/ 0 w 589370"/>
              <a:gd name="connsiteY3-58" fmla="*/ 307660 h 688659"/>
              <a:gd name="connsiteX4-59" fmla="*/ 261938 w 589370"/>
              <a:gd name="connsiteY4-60" fmla="*/ 0 h 6886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9370" h="688659">
                <a:moveTo>
                  <a:pt x="261938" y="0"/>
                </a:moveTo>
                <a:lnTo>
                  <a:pt x="589370" y="473870"/>
                </a:lnTo>
                <a:lnTo>
                  <a:pt x="375057" y="688659"/>
                </a:lnTo>
                <a:lnTo>
                  <a:pt x="0" y="307660"/>
                </a:lnTo>
                <a:lnTo>
                  <a:pt x="26193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01" name="Rectangle 100"/>
          <p:cNvSpPr/>
          <p:nvPr/>
        </p:nvSpPr>
        <p:spPr>
          <a:xfrm>
            <a:off x="95112" y="2647603"/>
            <a:ext cx="391851" cy="62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99" name="Rectangle 98"/>
          <p:cNvSpPr/>
          <p:nvPr/>
        </p:nvSpPr>
        <p:spPr>
          <a:xfrm rot="18733807">
            <a:off x="1060281" y="2787831"/>
            <a:ext cx="120142" cy="101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56" name="Arc 55"/>
          <p:cNvSpPr/>
          <p:nvPr/>
        </p:nvSpPr>
        <p:spPr>
          <a:xfrm>
            <a:off x="992981" y="2605314"/>
            <a:ext cx="142875" cy="77561"/>
          </a:xfrm>
          <a:prstGeom prst="arc">
            <a:avLst>
              <a:gd name="adj1" fmla="val 11898870"/>
              <a:gd name="adj2" fmla="val 2154733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59" name="Rectangle 58"/>
          <p:cNvSpPr/>
          <p:nvPr/>
        </p:nvSpPr>
        <p:spPr>
          <a:xfrm>
            <a:off x="966748" y="2424113"/>
            <a:ext cx="292933" cy="95250"/>
          </a:xfrm>
          <a:custGeom>
            <a:avLst/>
            <a:gdLst>
              <a:gd name="connsiteX0" fmla="*/ 0 w 242927"/>
              <a:gd name="connsiteY0" fmla="*/ 0 h 92869"/>
              <a:gd name="connsiteX1" fmla="*/ 242927 w 242927"/>
              <a:gd name="connsiteY1" fmla="*/ 0 h 92869"/>
              <a:gd name="connsiteX2" fmla="*/ 242927 w 242927"/>
              <a:gd name="connsiteY2" fmla="*/ 92869 h 92869"/>
              <a:gd name="connsiteX3" fmla="*/ 0 w 242927"/>
              <a:gd name="connsiteY3" fmla="*/ 92869 h 92869"/>
              <a:gd name="connsiteX4" fmla="*/ 0 w 242927"/>
              <a:gd name="connsiteY4" fmla="*/ 0 h 92869"/>
              <a:gd name="connsiteX0-1" fmla="*/ 0 w 281027"/>
              <a:gd name="connsiteY0-2" fmla="*/ 2381 h 95250"/>
              <a:gd name="connsiteX1-3" fmla="*/ 281027 w 281027"/>
              <a:gd name="connsiteY1-4" fmla="*/ 0 h 95250"/>
              <a:gd name="connsiteX2-5" fmla="*/ 242927 w 281027"/>
              <a:gd name="connsiteY2-6" fmla="*/ 95250 h 95250"/>
              <a:gd name="connsiteX3-7" fmla="*/ 0 w 281027"/>
              <a:gd name="connsiteY3-8" fmla="*/ 95250 h 95250"/>
              <a:gd name="connsiteX4-9" fmla="*/ 0 w 281027"/>
              <a:gd name="connsiteY4-10" fmla="*/ 2381 h 95250"/>
              <a:gd name="connsiteX0-11" fmla="*/ 0 w 292933"/>
              <a:gd name="connsiteY0-12" fmla="*/ 2381 h 95250"/>
              <a:gd name="connsiteX1-13" fmla="*/ 292933 w 292933"/>
              <a:gd name="connsiteY1-14" fmla="*/ 0 h 95250"/>
              <a:gd name="connsiteX2-15" fmla="*/ 242927 w 292933"/>
              <a:gd name="connsiteY2-16" fmla="*/ 95250 h 95250"/>
              <a:gd name="connsiteX3-17" fmla="*/ 0 w 292933"/>
              <a:gd name="connsiteY3-18" fmla="*/ 95250 h 95250"/>
              <a:gd name="connsiteX4-19" fmla="*/ 0 w 292933"/>
              <a:gd name="connsiteY4-20" fmla="*/ 2381 h 95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2933" h="95250">
                <a:moveTo>
                  <a:pt x="0" y="2381"/>
                </a:moveTo>
                <a:lnTo>
                  <a:pt x="292933" y="0"/>
                </a:lnTo>
                <a:lnTo>
                  <a:pt x="242927" y="95250"/>
                </a:lnTo>
                <a:lnTo>
                  <a:pt x="0" y="95250"/>
                </a:lnTo>
                <a:lnTo>
                  <a:pt x="0" y="2381"/>
                </a:ln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58" name="TextBox 57"/>
          <p:cNvSpPr txBox="1"/>
          <p:nvPr/>
        </p:nvSpPr>
        <p:spPr>
          <a:xfrm rot="16364239">
            <a:off x="928096" y="2377747"/>
            <a:ext cx="200376" cy="92333"/>
          </a:xfrm>
          <a:prstGeom prst="rect">
            <a:avLst/>
          </a:prstGeom>
          <a:noFill/>
        </p:spPr>
        <p:txBody>
          <a:bodyPr wrap="none" lIns="0" tIns="0" rIns="0" bIns="0" rtlCol="0">
            <a:spAutoFit/>
          </a:bodyPr>
          <a:lstStyle/>
          <a:p>
            <a:r>
              <a:rPr lang="en-US" sz="600" dirty="0" smtClean="0">
                <a:latin typeface="Symbol" panose="05050102010706020507" pitchFamily="18" charset="2"/>
                <a:cs typeface="Arial" panose="020B0604020202020204" pitchFamily="34" charset="0"/>
              </a:rPr>
              <a:t>q</a:t>
            </a:r>
            <a:r>
              <a:rPr lang="en-US" sz="600" dirty="0" smtClean="0">
                <a:latin typeface="Arial" panose="020B0604020202020204" pitchFamily="34" charset="0"/>
                <a:cs typeface="Arial" panose="020B0604020202020204" pitchFamily="34" charset="0"/>
              </a:rPr>
              <a:t>=50</a:t>
            </a:r>
            <a:r>
              <a:rPr lang="en-US" sz="600" baseline="30000" dirty="0" smtClean="0">
                <a:latin typeface="Arial" panose="020B0604020202020204" pitchFamily="34" charset="0"/>
                <a:cs typeface="Arial" panose="020B0604020202020204" pitchFamily="34" charset="0"/>
              </a:rPr>
              <a:t>o</a:t>
            </a:r>
            <a:endParaRPr lang="en-US" sz="600" baseline="30000" dirty="0">
              <a:latin typeface="Arial" panose="020B0604020202020204" pitchFamily="34" charset="0"/>
              <a:cs typeface="Arial" panose="020B0604020202020204" pitchFamily="34" charset="0"/>
            </a:endParaRPr>
          </a:p>
        </p:txBody>
      </p:sp>
      <p:cxnSp>
        <p:nvCxnSpPr>
          <p:cNvPr id="29" name="直接箭头连接符 28"/>
          <p:cNvCxnSpPr/>
          <p:nvPr/>
        </p:nvCxnSpPr>
        <p:spPr>
          <a:xfrm flipV="1">
            <a:off x="4427697" y="1168400"/>
            <a:ext cx="1782603" cy="1514476"/>
          </a:xfrm>
          <a:prstGeom prst="straightConnector1">
            <a:avLst/>
          </a:prstGeom>
          <a:ln>
            <a:solidFill>
              <a:schemeClr val="accent4">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4432460" y="3063878"/>
            <a:ext cx="1777840" cy="73022"/>
          </a:xfrm>
          <a:prstGeom prst="straightConnector1">
            <a:avLst/>
          </a:prstGeom>
          <a:ln>
            <a:solidFill>
              <a:schemeClr val="accent4">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4574383" y="4267200"/>
            <a:ext cx="1674017" cy="1558930"/>
          </a:xfrm>
          <a:prstGeom prst="straightConnector1">
            <a:avLst/>
          </a:prstGeom>
          <a:ln>
            <a:solidFill>
              <a:schemeClr val="accent4">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4579145" y="6197600"/>
            <a:ext cx="1834355" cy="9525"/>
          </a:xfrm>
          <a:prstGeom prst="straightConnector1">
            <a:avLst/>
          </a:prstGeom>
          <a:ln>
            <a:solidFill>
              <a:schemeClr val="accent4">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5285" y="1749146"/>
            <a:ext cx="696915" cy="1097720"/>
          </a:xfrm>
          <a:custGeom>
            <a:avLst/>
            <a:gdLst>
              <a:gd name="connsiteX0" fmla="*/ 0 w 674690"/>
              <a:gd name="connsiteY0" fmla="*/ 0 h 1297745"/>
              <a:gd name="connsiteX1" fmla="*/ 674690 w 674690"/>
              <a:gd name="connsiteY1" fmla="*/ 0 h 1297745"/>
              <a:gd name="connsiteX2" fmla="*/ 674690 w 674690"/>
              <a:gd name="connsiteY2" fmla="*/ 1297745 h 1297745"/>
              <a:gd name="connsiteX3" fmla="*/ 0 w 674690"/>
              <a:gd name="connsiteY3" fmla="*/ 1297745 h 1297745"/>
              <a:gd name="connsiteX4" fmla="*/ 0 w 674690"/>
              <a:gd name="connsiteY4" fmla="*/ 0 h 1297745"/>
              <a:gd name="connsiteX0-1" fmla="*/ 0 w 674690"/>
              <a:gd name="connsiteY0-2" fmla="*/ 0 h 1297745"/>
              <a:gd name="connsiteX1-3" fmla="*/ 674690 w 674690"/>
              <a:gd name="connsiteY1-4" fmla="*/ 57150 h 1297745"/>
              <a:gd name="connsiteX2-5" fmla="*/ 674690 w 674690"/>
              <a:gd name="connsiteY2-6" fmla="*/ 1297745 h 1297745"/>
              <a:gd name="connsiteX3-7" fmla="*/ 0 w 674690"/>
              <a:gd name="connsiteY3-8" fmla="*/ 1297745 h 1297745"/>
              <a:gd name="connsiteX4-9" fmla="*/ 0 w 674690"/>
              <a:gd name="connsiteY4-10" fmla="*/ 0 h 1297745"/>
              <a:gd name="connsiteX0-11" fmla="*/ 0 w 674690"/>
              <a:gd name="connsiteY0-12" fmla="*/ 0 h 1319970"/>
              <a:gd name="connsiteX1-13" fmla="*/ 674690 w 674690"/>
              <a:gd name="connsiteY1-14" fmla="*/ 57150 h 1319970"/>
              <a:gd name="connsiteX2-15" fmla="*/ 674690 w 674690"/>
              <a:gd name="connsiteY2-16" fmla="*/ 1319970 h 1319970"/>
              <a:gd name="connsiteX3-17" fmla="*/ 0 w 674690"/>
              <a:gd name="connsiteY3-18" fmla="*/ 1297745 h 1319970"/>
              <a:gd name="connsiteX4-19" fmla="*/ 0 w 674690"/>
              <a:gd name="connsiteY4-20" fmla="*/ 0 h 1319970"/>
              <a:gd name="connsiteX0-21" fmla="*/ 0 w 674690"/>
              <a:gd name="connsiteY0-22" fmla="*/ 0 h 1319970"/>
              <a:gd name="connsiteX1-23" fmla="*/ 674690 w 674690"/>
              <a:gd name="connsiteY1-24" fmla="*/ 57150 h 1319970"/>
              <a:gd name="connsiteX2-25" fmla="*/ 674690 w 674690"/>
              <a:gd name="connsiteY2-26" fmla="*/ 1319970 h 1319970"/>
              <a:gd name="connsiteX3-27" fmla="*/ 3175 w 674690"/>
              <a:gd name="connsiteY3-28" fmla="*/ 1183445 h 1319970"/>
              <a:gd name="connsiteX4-29" fmla="*/ 0 w 674690"/>
              <a:gd name="connsiteY4-30" fmla="*/ 0 h 1319970"/>
              <a:gd name="connsiteX0-31" fmla="*/ 0 w 674690"/>
              <a:gd name="connsiteY0-32" fmla="*/ 0 h 1319970"/>
              <a:gd name="connsiteX1-33" fmla="*/ 674690 w 674690"/>
              <a:gd name="connsiteY1-34" fmla="*/ 57150 h 1319970"/>
              <a:gd name="connsiteX2-35" fmla="*/ 671514 w 674690"/>
              <a:gd name="connsiteY2-36" fmla="*/ 235229 h 1319970"/>
              <a:gd name="connsiteX3-37" fmla="*/ 674690 w 674690"/>
              <a:gd name="connsiteY3-38" fmla="*/ 1319970 h 1319970"/>
              <a:gd name="connsiteX4-39" fmla="*/ 3175 w 674690"/>
              <a:gd name="connsiteY4-40" fmla="*/ 1183445 h 1319970"/>
              <a:gd name="connsiteX5" fmla="*/ 0 w 674690"/>
              <a:gd name="connsiteY5" fmla="*/ 0 h 1319970"/>
              <a:gd name="connsiteX0-41" fmla="*/ 0 w 706463"/>
              <a:gd name="connsiteY0-42" fmla="*/ 0 h 1377965"/>
              <a:gd name="connsiteX1-43" fmla="*/ 674690 w 706463"/>
              <a:gd name="connsiteY1-44" fmla="*/ 57150 h 1377965"/>
              <a:gd name="connsiteX2-45" fmla="*/ 706439 w 706463"/>
              <a:gd name="connsiteY2-46" fmla="*/ 1267104 h 1377965"/>
              <a:gd name="connsiteX3-47" fmla="*/ 674690 w 706463"/>
              <a:gd name="connsiteY3-48" fmla="*/ 1319970 h 1377965"/>
              <a:gd name="connsiteX4-49" fmla="*/ 3175 w 706463"/>
              <a:gd name="connsiteY4-50" fmla="*/ 1183445 h 1377965"/>
              <a:gd name="connsiteX5-51" fmla="*/ 0 w 706463"/>
              <a:gd name="connsiteY5-52" fmla="*/ 0 h 1377965"/>
              <a:gd name="connsiteX0-53" fmla="*/ 0 w 706463"/>
              <a:gd name="connsiteY0-54" fmla="*/ 0 h 1319970"/>
              <a:gd name="connsiteX1-55" fmla="*/ 674690 w 706463"/>
              <a:gd name="connsiteY1-56" fmla="*/ 57150 h 1319970"/>
              <a:gd name="connsiteX2-57" fmla="*/ 706439 w 706463"/>
              <a:gd name="connsiteY2-58" fmla="*/ 1267104 h 1319970"/>
              <a:gd name="connsiteX3-59" fmla="*/ 674690 w 706463"/>
              <a:gd name="connsiteY3-60" fmla="*/ 1319970 h 1319970"/>
              <a:gd name="connsiteX4-61" fmla="*/ 3175 w 706463"/>
              <a:gd name="connsiteY4-62" fmla="*/ 1183445 h 1319970"/>
              <a:gd name="connsiteX5-63" fmla="*/ 0 w 706463"/>
              <a:gd name="connsiteY5-64" fmla="*/ 0 h 1319970"/>
              <a:gd name="connsiteX0-65" fmla="*/ 0 w 706463"/>
              <a:gd name="connsiteY0-66" fmla="*/ 0 h 1319970"/>
              <a:gd name="connsiteX1-67" fmla="*/ 674690 w 706463"/>
              <a:gd name="connsiteY1-68" fmla="*/ 57150 h 1319970"/>
              <a:gd name="connsiteX2-69" fmla="*/ 706439 w 706463"/>
              <a:gd name="connsiteY2-70" fmla="*/ 1267104 h 1319970"/>
              <a:gd name="connsiteX3-71" fmla="*/ 674690 w 706463"/>
              <a:gd name="connsiteY3-72" fmla="*/ 1319970 h 1319970"/>
              <a:gd name="connsiteX4-73" fmla="*/ 3175 w 706463"/>
              <a:gd name="connsiteY4-74" fmla="*/ 1183445 h 1319970"/>
              <a:gd name="connsiteX5-75" fmla="*/ 0 w 706463"/>
              <a:gd name="connsiteY5-76" fmla="*/ 0 h 1319970"/>
              <a:gd name="connsiteX0-77" fmla="*/ 0 w 706440"/>
              <a:gd name="connsiteY0-78" fmla="*/ 0 h 1319970"/>
              <a:gd name="connsiteX1-79" fmla="*/ 119065 w 706440"/>
              <a:gd name="connsiteY1-80" fmla="*/ 393700 h 1319970"/>
              <a:gd name="connsiteX2-81" fmla="*/ 706439 w 706440"/>
              <a:gd name="connsiteY2-82" fmla="*/ 1267104 h 1319970"/>
              <a:gd name="connsiteX3-83" fmla="*/ 674690 w 706440"/>
              <a:gd name="connsiteY3-84" fmla="*/ 1319970 h 1319970"/>
              <a:gd name="connsiteX4-85" fmla="*/ 3175 w 706440"/>
              <a:gd name="connsiteY4-86" fmla="*/ 1183445 h 1319970"/>
              <a:gd name="connsiteX5-87" fmla="*/ 0 w 706440"/>
              <a:gd name="connsiteY5-88" fmla="*/ 0 h 1319970"/>
              <a:gd name="connsiteX0-89" fmla="*/ 0 w 687390"/>
              <a:gd name="connsiteY0-90" fmla="*/ 0 h 1319970"/>
              <a:gd name="connsiteX1-91" fmla="*/ 119065 w 687390"/>
              <a:gd name="connsiteY1-92" fmla="*/ 393700 h 1319970"/>
              <a:gd name="connsiteX2-93" fmla="*/ 687389 w 687390"/>
              <a:gd name="connsiteY2-94" fmla="*/ 1270279 h 1319970"/>
              <a:gd name="connsiteX3-95" fmla="*/ 674690 w 687390"/>
              <a:gd name="connsiteY3-96" fmla="*/ 1319970 h 1319970"/>
              <a:gd name="connsiteX4-97" fmla="*/ 3175 w 687390"/>
              <a:gd name="connsiteY4-98" fmla="*/ 1183445 h 1319970"/>
              <a:gd name="connsiteX5-99" fmla="*/ 0 w 687390"/>
              <a:gd name="connsiteY5-100" fmla="*/ 0 h 1319970"/>
              <a:gd name="connsiteX0-101" fmla="*/ 0 w 690565"/>
              <a:gd name="connsiteY0-102" fmla="*/ 0 h 1116770"/>
              <a:gd name="connsiteX1-103" fmla="*/ 122240 w 690565"/>
              <a:gd name="connsiteY1-104" fmla="*/ 190500 h 1116770"/>
              <a:gd name="connsiteX2-105" fmla="*/ 690564 w 690565"/>
              <a:gd name="connsiteY2-106" fmla="*/ 1067079 h 1116770"/>
              <a:gd name="connsiteX3-107" fmla="*/ 677865 w 690565"/>
              <a:gd name="connsiteY3-108" fmla="*/ 1116770 h 1116770"/>
              <a:gd name="connsiteX4-109" fmla="*/ 6350 w 690565"/>
              <a:gd name="connsiteY4-110" fmla="*/ 980245 h 1116770"/>
              <a:gd name="connsiteX5-111" fmla="*/ 0 w 690565"/>
              <a:gd name="connsiteY5-112" fmla="*/ 0 h 1116770"/>
              <a:gd name="connsiteX0-113" fmla="*/ 0 w 690564"/>
              <a:gd name="connsiteY0-114" fmla="*/ 0 h 1116770"/>
              <a:gd name="connsiteX1-115" fmla="*/ 690564 w 690564"/>
              <a:gd name="connsiteY1-116" fmla="*/ 1067079 h 1116770"/>
              <a:gd name="connsiteX2-117" fmla="*/ 677865 w 690564"/>
              <a:gd name="connsiteY2-118" fmla="*/ 1116770 h 1116770"/>
              <a:gd name="connsiteX3-119" fmla="*/ 6350 w 690564"/>
              <a:gd name="connsiteY3-120" fmla="*/ 980245 h 1116770"/>
              <a:gd name="connsiteX4-121" fmla="*/ 0 w 690564"/>
              <a:gd name="connsiteY4-122" fmla="*/ 0 h 1116770"/>
              <a:gd name="connsiteX0-123" fmla="*/ 0 w 687389"/>
              <a:gd name="connsiteY0-124" fmla="*/ 0 h 1097720"/>
              <a:gd name="connsiteX1-125" fmla="*/ 687389 w 687389"/>
              <a:gd name="connsiteY1-126" fmla="*/ 1048029 h 1097720"/>
              <a:gd name="connsiteX2-127" fmla="*/ 674690 w 687389"/>
              <a:gd name="connsiteY2-128" fmla="*/ 1097720 h 1097720"/>
              <a:gd name="connsiteX3-129" fmla="*/ 3175 w 687389"/>
              <a:gd name="connsiteY3-130" fmla="*/ 961195 h 1097720"/>
              <a:gd name="connsiteX4-131" fmla="*/ 0 w 687389"/>
              <a:gd name="connsiteY4-132" fmla="*/ 0 h 1097720"/>
              <a:gd name="connsiteX0-133" fmla="*/ 0 w 687389"/>
              <a:gd name="connsiteY0-134" fmla="*/ 0 h 1097720"/>
              <a:gd name="connsiteX1-135" fmla="*/ 687389 w 687389"/>
              <a:gd name="connsiteY1-136" fmla="*/ 1033742 h 1097720"/>
              <a:gd name="connsiteX2-137" fmla="*/ 674690 w 687389"/>
              <a:gd name="connsiteY2-138" fmla="*/ 1097720 h 1097720"/>
              <a:gd name="connsiteX3-139" fmla="*/ 3175 w 687389"/>
              <a:gd name="connsiteY3-140" fmla="*/ 961195 h 1097720"/>
              <a:gd name="connsiteX4-141" fmla="*/ 0 w 687389"/>
              <a:gd name="connsiteY4-142" fmla="*/ 0 h 1097720"/>
              <a:gd name="connsiteX0-143" fmla="*/ 0 w 687389"/>
              <a:gd name="connsiteY0-144" fmla="*/ 0 h 1097720"/>
              <a:gd name="connsiteX1-145" fmla="*/ 687389 w 687389"/>
              <a:gd name="connsiteY1-146" fmla="*/ 1033742 h 1097720"/>
              <a:gd name="connsiteX2-147" fmla="*/ 674690 w 687389"/>
              <a:gd name="connsiteY2-148" fmla="*/ 1097720 h 1097720"/>
              <a:gd name="connsiteX3-149" fmla="*/ 3175 w 687389"/>
              <a:gd name="connsiteY3-150" fmla="*/ 961195 h 1097720"/>
              <a:gd name="connsiteX4-151" fmla="*/ 0 w 687389"/>
              <a:gd name="connsiteY4-152" fmla="*/ 0 h 1097720"/>
              <a:gd name="connsiteX0-153" fmla="*/ 0 w 694533"/>
              <a:gd name="connsiteY0-154" fmla="*/ 0 h 1097720"/>
              <a:gd name="connsiteX1-155" fmla="*/ 694533 w 694533"/>
              <a:gd name="connsiteY1-156" fmla="*/ 1043267 h 1097720"/>
              <a:gd name="connsiteX2-157" fmla="*/ 674690 w 694533"/>
              <a:gd name="connsiteY2-158" fmla="*/ 1097720 h 1097720"/>
              <a:gd name="connsiteX3-159" fmla="*/ 3175 w 694533"/>
              <a:gd name="connsiteY3-160" fmla="*/ 961195 h 1097720"/>
              <a:gd name="connsiteX4-161" fmla="*/ 0 w 694533"/>
              <a:gd name="connsiteY4-162" fmla="*/ 0 h 1097720"/>
              <a:gd name="connsiteX0-163" fmla="*/ 0 w 694533"/>
              <a:gd name="connsiteY0-164" fmla="*/ 0 h 1097720"/>
              <a:gd name="connsiteX1-165" fmla="*/ 694533 w 694533"/>
              <a:gd name="connsiteY1-166" fmla="*/ 1043267 h 1097720"/>
              <a:gd name="connsiteX2-167" fmla="*/ 674690 w 694533"/>
              <a:gd name="connsiteY2-168" fmla="*/ 1097720 h 1097720"/>
              <a:gd name="connsiteX3-169" fmla="*/ 3175 w 694533"/>
              <a:gd name="connsiteY3-170" fmla="*/ 961195 h 1097720"/>
              <a:gd name="connsiteX4-171" fmla="*/ 0 w 694533"/>
              <a:gd name="connsiteY4-172" fmla="*/ 0 h 1097720"/>
              <a:gd name="connsiteX0-173" fmla="*/ 0 w 696915"/>
              <a:gd name="connsiteY0-174" fmla="*/ 0 h 1097720"/>
              <a:gd name="connsiteX1-175" fmla="*/ 696915 w 696915"/>
              <a:gd name="connsiteY1-176" fmla="*/ 1040886 h 1097720"/>
              <a:gd name="connsiteX2-177" fmla="*/ 674690 w 696915"/>
              <a:gd name="connsiteY2-178" fmla="*/ 1097720 h 1097720"/>
              <a:gd name="connsiteX3-179" fmla="*/ 3175 w 696915"/>
              <a:gd name="connsiteY3-180" fmla="*/ 961195 h 1097720"/>
              <a:gd name="connsiteX4-181" fmla="*/ 0 w 696915"/>
              <a:gd name="connsiteY4-182" fmla="*/ 0 h 1097720"/>
              <a:gd name="connsiteX0-183" fmla="*/ 0 w 696915"/>
              <a:gd name="connsiteY0-184" fmla="*/ 0 h 1097720"/>
              <a:gd name="connsiteX1-185" fmla="*/ 696915 w 696915"/>
              <a:gd name="connsiteY1-186" fmla="*/ 1040886 h 1097720"/>
              <a:gd name="connsiteX2-187" fmla="*/ 674690 w 696915"/>
              <a:gd name="connsiteY2-188" fmla="*/ 1097720 h 1097720"/>
              <a:gd name="connsiteX3-189" fmla="*/ 5556 w 696915"/>
              <a:gd name="connsiteY3-190" fmla="*/ 975483 h 1097720"/>
              <a:gd name="connsiteX4-191" fmla="*/ 0 w 696915"/>
              <a:gd name="connsiteY4-192" fmla="*/ 0 h 1097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6915" h="1097720">
                <a:moveTo>
                  <a:pt x="0" y="0"/>
                </a:moveTo>
                <a:lnTo>
                  <a:pt x="696915" y="1040886"/>
                </a:lnTo>
                <a:cubicBezTo>
                  <a:pt x="680511" y="1089728"/>
                  <a:pt x="689506" y="1050465"/>
                  <a:pt x="674690" y="1097720"/>
                </a:cubicBezTo>
                <a:lnTo>
                  <a:pt x="5556" y="975483"/>
                </a:lnTo>
                <a:cubicBezTo>
                  <a:pt x="4498" y="581001"/>
                  <a:pt x="1058" y="394482"/>
                  <a:pt x="0" y="0"/>
                </a:cubicBezTo>
                <a:close/>
              </a:path>
            </a:pathLst>
          </a:cu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62" name="Rectangle 1"/>
          <p:cNvSpPr/>
          <p:nvPr/>
        </p:nvSpPr>
        <p:spPr>
          <a:xfrm>
            <a:off x="390523" y="1257300"/>
            <a:ext cx="1743075" cy="1747321"/>
          </a:xfrm>
          <a:custGeom>
            <a:avLst/>
            <a:gdLst>
              <a:gd name="connsiteX0" fmla="*/ 0 w 1873250"/>
              <a:gd name="connsiteY0" fmla="*/ 0 h 450652"/>
              <a:gd name="connsiteX1" fmla="*/ 1873250 w 1873250"/>
              <a:gd name="connsiteY1" fmla="*/ 0 h 450652"/>
              <a:gd name="connsiteX2" fmla="*/ 1873250 w 1873250"/>
              <a:gd name="connsiteY2" fmla="*/ 450652 h 450652"/>
              <a:gd name="connsiteX3" fmla="*/ 0 w 1873250"/>
              <a:gd name="connsiteY3" fmla="*/ 450652 h 450652"/>
              <a:gd name="connsiteX4" fmla="*/ 0 w 1873250"/>
              <a:gd name="connsiteY4" fmla="*/ 0 h 450652"/>
              <a:gd name="connsiteX0-1" fmla="*/ 0 w 1873250"/>
              <a:gd name="connsiteY0-2" fmla="*/ 0 h 450652"/>
              <a:gd name="connsiteX1-3" fmla="*/ 1873250 w 1873250"/>
              <a:gd name="connsiteY1-4" fmla="*/ 0 h 450652"/>
              <a:gd name="connsiteX2-5" fmla="*/ 1873250 w 1873250"/>
              <a:gd name="connsiteY2-6" fmla="*/ 450652 h 450652"/>
              <a:gd name="connsiteX3-7" fmla="*/ 244475 w 1873250"/>
              <a:gd name="connsiteY3-8" fmla="*/ 250627 h 450652"/>
              <a:gd name="connsiteX4-9" fmla="*/ 0 w 1873250"/>
              <a:gd name="connsiteY4-10" fmla="*/ 0 h 450652"/>
              <a:gd name="connsiteX0-11" fmla="*/ 0 w 1628775"/>
              <a:gd name="connsiteY0-12" fmla="*/ 0 h 453827"/>
              <a:gd name="connsiteX1-13" fmla="*/ 1628775 w 1628775"/>
              <a:gd name="connsiteY1-14" fmla="*/ 3175 h 453827"/>
              <a:gd name="connsiteX2-15" fmla="*/ 1628775 w 1628775"/>
              <a:gd name="connsiteY2-16" fmla="*/ 453827 h 453827"/>
              <a:gd name="connsiteX3-17" fmla="*/ 0 w 1628775"/>
              <a:gd name="connsiteY3-18" fmla="*/ 253802 h 453827"/>
              <a:gd name="connsiteX4-19" fmla="*/ 0 w 1628775"/>
              <a:gd name="connsiteY4-20" fmla="*/ 0 h 453827"/>
              <a:gd name="connsiteX0-21" fmla="*/ 0 w 1628775"/>
              <a:gd name="connsiteY0-22" fmla="*/ 0 h 377627"/>
              <a:gd name="connsiteX1-23" fmla="*/ 1628775 w 1628775"/>
              <a:gd name="connsiteY1-24" fmla="*/ 3175 h 377627"/>
              <a:gd name="connsiteX2-25" fmla="*/ 1327150 w 1628775"/>
              <a:gd name="connsiteY2-26" fmla="*/ 377627 h 377627"/>
              <a:gd name="connsiteX3-27" fmla="*/ 0 w 1628775"/>
              <a:gd name="connsiteY3-28" fmla="*/ 253802 h 377627"/>
              <a:gd name="connsiteX4-29" fmla="*/ 0 w 1628775"/>
              <a:gd name="connsiteY4-30" fmla="*/ 0 h 377627"/>
              <a:gd name="connsiteX0-31" fmla="*/ 0 w 1339850"/>
              <a:gd name="connsiteY0-32" fmla="*/ 0 h 377627"/>
              <a:gd name="connsiteX1-33" fmla="*/ 1339850 w 1339850"/>
              <a:gd name="connsiteY1-34" fmla="*/ 3175 h 377627"/>
              <a:gd name="connsiteX2-35" fmla="*/ 1327150 w 1339850"/>
              <a:gd name="connsiteY2-36" fmla="*/ 377627 h 377627"/>
              <a:gd name="connsiteX3-37" fmla="*/ 0 w 1339850"/>
              <a:gd name="connsiteY3-38" fmla="*/ 253802 h 377627"/>
              <a:gd name="connsiteX4-39" fmla="*/ 0 w 1339850"/>
              <a:gd name="connsiteY4-40" fmla="*/ 0 h 377627"/>
              <a:gd name="connsiteX0-41" fmla="*/ 0 w 1349375"/>
              <a:gd name="connsiteY0-42" fmla="*/ 0 h 377627"/>
              <a:gd name="connsiteX1-43" fmla="*/ 1349375 w 1349375"/>
              <a:gd name="connsiteY1-44" fmla="*/ 66675 h 377627"/>
              <a:gd name="connsiteX2-45" fmla="*/ 1327150 w 1349375"/>
              <a:gd name="connsiteY2-46" fmla="*/ 377627 h 377627"/>
              <a:gd name="connsiteX3-47" fmla="*/ 0 w 1349375"/>
              <a:gd name="connsiteY3-48" fmla="*/ 253802 h 377627"/>
              <a:gd name="connsiteX4-49" fmla="*/ 0 w 1349375"/>
              <a:gd name="connsiteY4-50" fmla="*/ 0 h 377627"/>
              <a:gd name="connsiteX0-51" fmla="*/ 0 w 1336675"/>
              <a:gd name="connsiteY0-52" fmla="*/ 0 h 377627"/>
              <a:gd name="connsiteX1-53" fmla="*/ 1336675 w 1336675"/>
              <a:gd name="connsiteY1-54" fmla="*/ 66675 h 377627"/>
              <a:gd name="connsiteX2-55" fmla="*/ 1327150 w 1336675"/>
              <a:gd name="connsiteY2-56" fmla="*/ 377627 h 377627"/>
              <a:gd name="connsiteX3-57" fmla="*/ 0 w 1336675"/>
              <a:gd name="connsiteY3-58" fmla="*/ 253802 h 377627"/>
              <a:gd name="connsiteX4-59" fmla="*/ 0 w 1336675"/>
              <a:gd name="connsiteY4-60" fmla="*/ 0 h 377627"/>
              <a:gd name="connsiteX0-61" fmla="*/ 0 w 1330325"/>
              <a:gd name="connsiteY0-62" fmla="*/ 0 h 377627"/>
              <a:gd name="connsiteX1-63" fmla="*/ 1330325 w 1330325"/>
              <a:gd name="connsiteY1-64" fmla="*/ 66675 h 377627"/>
              <a:gd name="connsiteX2-65" fmla="*/ 1327150 w 1330325"/>
              <a:gd name="connsiteY2-66" fmla="*/ 377627 h 377627"/>
              <a:gd name="connsiteX3-67" fmla="*/ 0 w 1330325"/>
              <a:gd name="connsiteY3-68" fmla="*/ 253802 h 377627"/>
              <a:gd name="connsiteX4-69" fmla="*/ 0 w 1330325"/>
              <a:gd name="connsiteY4-70" fmla="*/ 0 h 377627"/>
              <a:gd name="connsiteX0-71" fmla="*/ 0 w 1330325"/>
              <a:gd name="connsiteY0-72" fmla="*/ 0 h 377627"/>
              <a:gd name="connsiteX1-73" fmla="*/ 1330325 w 1330325"/>
              <a:gd name="connsiteY1-74" fmla="*/ 66675 h 377627"/>
              <a:gd name="connsiteX2-75" fmla="*/ 1327150 w 1330325"/>
              <a:gd name="connsiteY2-76" fmla="*/ 377627 h 377627"/>
              <a:gd name="connsiteX3-77" fmla="*/ 12700 w 1330325"/>
              <a:gd name="connsiteY3-78" fmla="*/ 253802 h 377627"/>
              <a:gd name="connsiteX4-79" fmla="*/ 0 w 1330325"/>
              <a:gd name="connsiteY4-80" fmla="*/ 0 h 377627"/>
              <a:gd name="connsiteX0-81" fmla="*/ 6350 w 1317625"/>
              <a:gd name="connsiteY0-82" fmla="*/ 0 h 377627"/>
              <a:gd name="connsiteX1-83" fmla="*/ 1317625 w 1317625"/>
              <a:gd name="connsiteY1-84" fmla="*/ 66675 h 377627"/>
              <a:gd name="connsiteX2-85" fmla="*/ 1314450 w 1317625"/>
              <a:gd name="connsiteY2-86" fmla="*/ 377627 h 377627"/>
              <a:gd name="connsiteX3-87" fmla="*/ 0 w 1317625"/>
              <a:gd name="connsiteY3-88" fmla="*/ 253802 h 377627"/>
              <a:gd name="connsiteX4-89" fmla="*/ 6350 w 1317625"/>
              <a:gd name="connsiteY4-90" fmla="*/ 0 h 377627"/>
              <a:gd name="connsiteX0-91" fmla="*/ 6961 w 1318236"/>
              <a:gd name="connsiteY0-92" fmla="*/ 0 h 377627"/>
              <a:gd name="connsiteX1-93" fmla="*/ 1318236 w 1318236"/>
              <a:gd name="connsiteY1-94" fmla="*/ 66675 h 377627"/>
              <a:gd name="connsiteX2-95" fmla="*/ 1315061 w 1318236"/>
              <a:gd name="connsiteY2-96" fmla="*/ 377627 h 377627"/>
              <a:gd name="connsiteX3-97" fmla="*/ 611 w 1318236"/>
              <a:gd name="connsiteY3-98" fmla="*/ 253802 h 377627"/>
              <a:gd name="connsiteX4-99" fmla="*/ 611 w 1318236"/>
              <a:gd name="connsiteY4-100" fmla="*/ 11431 h 377627"/>
              <a:gd name="connsiteX5" fmla="*/ 6961 w 1318236"/>
              <a:gd name="connsiteY5" fmla="*/ 0 h 377627"/>
              <a:gd name="connsiteX0-101" fmla="*/ 6350 w 1317625"/>
              <a:gd name="connsiteY0-102" fmla="*/ 0 h 377627"/>
              <a:gd name="connsiteX1-103" fmla="*/ 1317625 w 1317625"/>
              <a:gd name="connsiteY1-104" fmla="*/ 66675 h 377627"/>
              <a:gd name="connsiteX2-105" fmla="*/ 1314450 w 1317625"/>
              <a:gd name="connsiteY2-106" fmla="*/ 377627 h 377627"/>
              <a:gd name="connsiteX3-107" fmla="*/ 0 w 1317625"/>
              <a:gd name="connsiteY3-108" fmla="*/ 253802 h 377627"/>
              <a:gd name="connsiteX4-109" fmla="*/ 6350 w 1317625"/>
              <a:gd name="connsiteY4-110" fmla="*/ 11431 h 377627"/>
              <a:gd name="connsiteX5-111" fmla="*/ 6350 w 1317625"/>
              <a:gd name="connsiteY5-112" fmla="*/ 0 h 377627"/>
              <a:gd name="connsiteX0-113" fmla="*/ 6350 w 1317625"/>
              <a:gd name="connsiteY0-114" fmla="*/ 0 h 377627"/>
              <a:gd name="connsiteX1-115" fmla="*/ 1317625 w 1317625"/>
              <a:gd name="connsiteY1-116" fmla="*/ 66675 h 377627"/>
              <a:gd name="connsiteX2-117" fmla="*/ 1314450 w 1317625"/>
              <a:gd name="connsiteY2-118" fmla="*/ 377627 h 377627"/>
              <a:gd name="connsiteX3-119" fmla="*/ 0 w 1317625"/>
              <a:gd name="connsiteY3-120" fmla="*/ 253802 h 377627"/>
              <a:gd name="connsiteX4-121" fmla="*/ 0 w 1317625"/>
              <a:gd name="connsiteY4-122" fmla="*/ 11431 h 377627"/>
              <a:gd name="connsiteX5-123" fmla="*/ 6350 w 1317625"/>
              <a:gd name="connsiteY5-124" fmla="*/ 0 h 377627"/>
              <a:gd name="connsiteX0-125" fmla="*/ 0 w 1317625"/>
              <a:gd name="connsiteY0-126" fmla="*/ 0 h 366196"/>
              <a:gd name="connsiteX1-127" fmla="*/ 1317625 w 1317625"/>
              <a:gd name="connsiteY1-128" fmla="*/ 55244 h 366196"/>
              <a:gd name="connsiteX2-129" fmla="*/ 1314450 w 1317625"/>
              <a:gd name="connsiteY2-130" fmla="*/ 366196 h 366196"/>
              <a:gd name="connsiteX3-131" fmla="*/ 0 w 1317625"/>
              <a:gd name="connsiteY3-132" fmla="*/ 242371 h 366196"/>
              <a:gd name="connsiteX4-133" fmla="*/ 0 w 1317625"/>
              <a:gd name="connsiteY4-134" fmla="*/ 0 h 366196"/>
              <a:gd name="connsiteX0-135" fmla="*/ 0 w 1320800"/>
              <a:gd name="connsiteY0-136" fmla="*/ 0 h 372546"/>
              <a:gd name="connsiteX1-137" fmla="*/ 1320800 w 1320800"/>
              <a:gd name="connsiteY1-138" fmla="*/ 61594 h 372546"/>
              <a:gd name="connsiteX2-139" fmla="*/ 1317625 w 1320800"/>
              <a:gd name="connsiteY2-140" fmla="*/ 372546 h 372546"/>
              <a:gd name="connsiteX3-141" fmla="*/ 3175 w 1320800"/>
              <a:gd name="connsiteY3-142" fmla="*/ 248721 h 372546"/>
              <a:gd name="connsiteX4-143" fmla="*/ 0 w 1320800"/>
              <a:gd name="connsiteY4-144" fmla="*/ 0 h 372546"/>
              <a:gd name="connsiteX0-145" fmla="*/ 0 w 1356021"/>
              <a:gd name="connsiteY0-146" fmla="*/ 0 h 372546"/>
              <a:gd name="connsiteX1-147" fmla="*/ 1356021 w 1356021"/>
              <a:gd name="connsiteY1-148" fmla="*/ 13969 h 372546"/>
              <a:gd name="connsiteX2-149" fmla="*/ 1317625 w 1356021"/>
              <a:gd name="connsiteY2-150" fmla="*/ 372546 h 372546"/>
              <a:gd name="connsiteX3-151" fmla="*/ 3175 w 1356021"/>
              <a:gd name="connsiteY3-152" fmla="*/ 248721 h 372546"/>
              <a:gd name="connsiteX4-153" fmla="*/ 0 w 1356021"/>
              <a:gd name="connsiteY4-154" fmla="*/ 0 h 372546"/>
              <a:gd name="connsiteX0-155" fmla="*/ 0 w 1356021"/>
              <a:gd name="connsiteY0-156" fmla="*/ 0 h 372546"/>
              <a:gd name="connsiteX1-157" fmla="*/ 1356021 w 1356021"/>
              <a:gd name="connsiteY1-158" fmla="*/ 13969 h 372546"/>
              <a:gd name="connsiteX2-159" fmla="*/ 1317625 w 1356021"/>
              <a:gd name="connsiteY2-160" fmla="*/ 372546 h 372546"/>
              <a:gd name="connsiteX3-161" fmla="*/ 3173 w 1356021"/>
              <a:gd name="connsiteY3-162" fmla="*/ 296346 h 372546"/>
              <a:gd name="connsiteX4-163" fmla="*/ 0 w 1356021"/>
              <a:gd name="connsiteY4-164" fmla="*/ 0 h 372546"/>
              <a:gd name="connsiteX0-165" fmla="*/ 0 w 1356021"/>
              <a:gd name="connsiteY0-166" fmla="*/ 0 h 1471096"/>
              <a:gd name="connsiteX1-167" fmla="*/ 1356021 w 1356021"/>
              <a:gd name="connsiteY1-168" fmla="*/ 13969 h 1471096"/>
              <a:gd name="connsiteX2-169" fmla="*/ 1211963 w 1356021"/>
              <a:gd name="connsiteY2-170" fmla="*/ 1471096 h 1471096"/>
              <a:gd name="connsiteX3-171" fmla="*/ 3173 w 1356021"/>
              <a:gd name="connsiteY3-172" fmla="*/ 296346 h 1471096"/>
              <a:gd name="connsiteX4-173" fmla="*/ 0 w 1356021"/>
              <a:gd name="connsiteY4-174" fmla="*/ 0 h 1471096"/>
              <a:gd name="connsiteX0-175" fmla="*/ 0 w 1356021"/>
              <a:gd name="connsiteY0-176" fmla="*/ 0 h 1471096"/>
              <a:gd name="connsiteX1-177" fmla="*/ 1356021 w 1356021"/>
              <a:gd name="connsiteY1-178" fmla="*/ 13969 h 1471096"/>
              <a:gd name="connsiteX2-179" fmla="*/ 1211963 w 1356021"/>
              <a:gd name="connsiteY2-180" fmla="*/ 1471096 h 1471096"/>
              <a:gd name="connsiteX3-181" fmla="*/ 528320 w 1356021"/>
              <a:gd name="connsiteY3-182" fmla="*/ 803274 h 1471096"/>
              <a:gd name="connsiteX4-183" fmla="*/ 3173 w 1356021"/>
              <a:gd name="connsiteY4-184" fmla="*/ 296346 h 1471096"/>
              <a:gd name="connsiteX5-185" fmla="*/ 0 w 1356021"/>
              <a:gd name="connsiteY5-186" fmla="*/ 0 h 1471096"/>
              <a:gd name="connsiteX0-187" fmla="*/ 4314612 w 5670633"/>
              <a:gd name="connsiteY0-188" fmla="*/ 0 h 1471096"/>
              <a:gd name="connsiteX1-189" fmla="*/ 5670633 w 5670633"/>
              <a:gd name="connsiteY1-190" fmla="*/ 13969 h 1471096"/>
              <a:gd name="connsiteX2-191" fmla="*/ 5526575 w 5670633"/>
              <a:gd name="connsiteY2-192" fmla="*/ 1471096 h 1471096"/>
              <a:gd name="connsiteX3-193" fmla="*/ 0 w 5670633"/>
              <a:gd name="connsiteY3-194" fmla="*/ 1454149 h 1471096"/>
              <a:gd name="connsiteX4-195" fmla="*/ 4317785 w 5670633"/>
              <a:gd name="connsiteY4-196" fmla="*/ 296346 h 1471096"/>
              <a:gd name="connsiteX5-197" fmla="*/ 4314612 w 5670633"/>
              <a:gd name="connsiteY5-198" fmla="*/ 0 h 1471096"/>
              <a:gd name="connsiteX0-199" fmla="*/ 0 w 8682056"/>
              <a:gd name="connsiteY0-200" fmla="*/ 0 h 1531421"/>
              <a:gd name="connsiteX1-201" fmla="*/ 8682056 w 8682056"/>
              <a:gd name="connsiteY1-202" fmla="*/ 74294 h 1531421"/>
              <a:gd name="connsiteX2-203" fmla="*/ 8537998 w 8682056"/>
              <a:gd name="connsiteY2-204" fmla="*/ 1531421 h 1531421"/>
              <a:gd name="connsiteX3-205" fmla="*/ 3011423 w 8682056"/>
              <a:gd name="connsiteY3-206" fmla="*/ 1514474 h 1531421"/>
              <a:gd name="connsiteX4-207" fmla="*/ 7329208 w 8682056"/>
              <a:gd name="connsiteY4-208" fmla="*/ 356671 h 1531421"/>
              <a:gd name="connsiteX5-209" fmla="*/ 0 w 8682056"/>
              <a:gd name="connsiteY5-210" fmla="*/ 0 h 1531421"/>
              <a:gd name="connsiteX0-211" fmla="*/ 0 w 8699667"/>
              <a:gd name="connsiteY0-212" fmla="*/ 0 h 1531421"/>
              <a:gd name="connsiteX1-213" fmla="*/ 8699667 w 8699667"/>
              <a:gd name="connsiteY1-214" fmla="*/ 96519 h 1531421"/>
              <a:gd name="connsiteX2-215" fmla="*/ 8537998 w 8699667"/>
              <a:gd name="connsiteY2-216" fmla="*/ 1531421 h 1531421"/>
              <a:gd name="connsiteX3-217" fmla="*/ 3011423 w 8699667"/>
              <a:gd name="connsiteY3-218" fmla="*/ 1514474 h 1531421"/>
              <a:gd name="connsiteX4-219" fmla="*/ 7329208 w 8699667"/>
              <a:gd name="connsiteY4-220" fmla="*/ 356671 h 1531421"/>
              <a:gd name="connsiteX5-221" fmla="*/ 0 w 8699667"/>
              <a:gd name="connsiteY5-222" fmla="*/ 0 h 1531421"/>
              <a:gd name="connsiteX0-223" fmla="*/ 172939 w 8872606"/>
              <a:gd name="connsiteY0-224" fmla="*/ 0 h 1531421"/>
              <a:gd name="connsiteX1-225" fmla="*/ 8872606 w 8872606"/>
              <a:gd name="connsiteY1-226" fmla="*/ 96519 h 1531421"/>
              <a:gd name="connsiteX2-227" fmla="*/ 8710937 w 8872606"/>
              <a:gd name="connsiteY2-228" fmla="*/ 1531421 h 1531421"/>
              <a:gd name="connsiteX3-229" fmla="*/ 3184362 w 8872606"/>
              <a:gd name="connsiteY3-230" fmla="*/ 1514474 h 1531421"/>
              <a:gd name="connsiteX4-231" fmla="*/ 5 w 8872606"/>
              <a:gd name="connsiteY4-232" fmla="*/ 321746 h 1531421"/>
              <a:gd name="connsiteX5-233" fmla="*/ 172939 w 8872606"/>
              <a:gd name="connsiteY5-234" fmla="*/ 0 h 1531421"/>
              <a:gd name="connsiteX0-235" fmla="*/ 0 w 9192765"/>
              <a:gd name="connsiteY0-236" fmla="*/ 0 h 1537771"/>
              <a:gd name="connsiteX1-237" fmla="*/ 9192765 w 9192765"/>
              <a:gd name="connsiteY1-238" fmla="*/ 102869 h 1537771"/>
              <a:gd name="connsiteX2-239" fmla="*/ 9031096 w 9192765"/>
              <a:gd name="connsiteY2-240" fmla="*/ 1537771 h 1537771"/>
              <a:gd name="connsiteX3-241" fmla="*/ 3504521 w 9192765"/>
              <a:gd name="connsiteY3-242" fmla="*/ 1520824 h 1537771"/>
              <a:gd name="connsiteX4-243" fmla="*/ 320164 w 9192765"/>
              <a:gd name="connsiteY4-244" fmla="*/ 328096 h 1537771"/>
              <a:gd name="connsiteX5-245" fmla="*/ 0 w 9192765"/>
              <a:gd name="connsiteY5-246" fmla="*/ 0 h 1537771"/>
              <a:gd name="connsiteX0-247" fmla="*/ 0 w 9192765"/>
              <a:gd name="connsiteY0-248" fmla="*/ 0 h 1610796"/>
              <a:gd name="connsiteX1-249" fmla="*/ 9192765 w 9192765"/>
              <a:gd name="connsiteY1-250" fmla="*/ 102869 h 1610796"/>
              <a:gd name="connsiteX2-251" fmla="*/ 9031096 w 9192765"/>
              <a:gd name="connsiteY2-252" fmla="*/ 1537771 h 1610796"/>
              <a:gd name="connsiteX3-253" fmla="*/ 3504521 w 9192765"/>
              <a:gd name="connsiteY3-254" fmla="*/ 1520824 h 1610796"/>
              <a:gd name="connsiteX4-255" fmla="*/ 232111 w 9192765"/>
              <a:gd name="connsiteY4-256" fmla="*/ 1610796 h 1610796"/>
              <a:gd name="connsiteX5-257" fmla="*/ 0 w 9192765"/>
              <a:gd name="connsiteY5-258" fmla="*/ 0 h 1610796"/>
              <a:gd name="connsiteX0-259" fmla="*/ 0 w 9192765"/>
              <a:gd name="connsiteY0-260" fmla="*/ 0 h 1537771"/>
              <a:gd name="connsiteX1-261" fmla="*/ 9192765 w 9192765"/>
              <a:gd name="connsiteY1-262" fmla="*/ 102869 h 1537771"/>
              <a:gd name="connsiteX2-263" fmla="*/ 9031096 w 9192765"/>
              <a:gd name="connsiteY2-264" fmla="*/ 1537771 h 1537771"/>
              <a:gd name="connsiteX3-265" fmla="*/ 3504521 w 9192765"/>
              <a:gd name="connsiteY3-266" fmla="*/ 1520824 h 1537771"/>
              <a:gd name="connsiteX4-267" fmla="*/ 20783 w 9192765"/>
              <a:gd name="connsiteY4-268" fmla="*/ 239196 h 1537771"/>
              <a:gd name="connsiteX5-269" fmla="*/ 0 w 9192765"/>
              <a:gd name="connsiteY5-270" fmla="*/ 0 h 1537771"/>
              <a:gd name="connsiteX0-271" fmla="*/ 0 w 9668253"/>
              <a:gd name="connsiteY0-272" fmla="*/ 0 h 1540946"/>
              <a:gd name="connsiteX1-273" fmla="*/ 9668253 w 9668253"/>
              <a:gd name="connsiteY1-274" fmla="*/ 106044 h 1540946"/>
              <a:gd name="connsiteX2-275" fmla="*/ 9506584 w 9668253"/>
              <a:gd name="connsiteY2-276" fmla="*/ 1540946 h 1540946"/>
              <a:gd name="connsiteX3-277" fmla="*/ 3980009 w 9668253"/>
              <a:gd name="connsiteY3-278" fmla="*/ 1523999 h 1540946"/>
              <a:gd name="connsiteX4-279" fmla="*/ 496271 w 9668253"/>
              <a:gd name="connsiteY4-280" fmla="*/ 242371 h 1540946"/>
              <a:gd name="connsiteX5-281" fmla="*/ 0 w 9668253"/>
              <a:gd name="connsiteY5-282" fmla="*/ 0 h 1540946"/>
              <a:gd name="connsiteX0-283" fmla="*/ 688957 w 10357210"/>
              <a:gd name="connsiteY0-284" fmla="*/ 0 h 1540946"/>
              <a:gd name="connsiteX1-285" fmla="*/ 10357210 w 10357210"/>
              <a:gd name="connsiteY1-286" fmla="*/ 106044 h 1540946"/>
              <a:gd name="connsiteX2-287" fmla="*/ 10195541 w 10357210"/>
              <a:gd name="connsiteY2-288" fmla="*/ 1540946 h 1540946"/>
              <a:gd name="connsiteX3-289" fmla="*/ 4668966 w 10357210"/>
              <a:gd name="connsiteY3-290" fmla="*/ 1523999 h 1540946"/>
              <a:gd name="connsiteX4-291" fmla="*/ 1185228 w 10357210"/>
              <a:gd name="connsiteY4-292" fmla="*/ 242371 h 1540946"/>
              <a:gd name="connsiteX5-293" fmla="*/ 724189 w 10357210"/>
              <a:gd name="connsiteY5-294" fmla="*/ 238125 h 1540946"/>
              <a:gd name="connsiteX6" fmla="*/ 688957 w 10357210"/>
              <a:gd name="connsiteY6" fmla="*/ 0 h 1540946"/>
              <a:gd name="connsiteX0-295" fmla="*/ 681059 w 10349312"/>
              <a:gd name="connsiteY0-296" fmla="*/ 0 h 1540946"/>
              <a:gd name="connsiteX1-297" fmla="*/ 10349312 w 10349312"/>
              <a:gd name="connsiteY1-298" fmla="*/ 106044 h 1540946"/>
              <a:gd name="connsiteX2-299" fmla="*/ 10187643 w 10349312"/>
              <a:gd name="connsiteY2-300" fmla="*/ 1540946 h 1540946"/>
              <a:gd name="connsiteX3-301" fmla="*/ 4661068 w 10349312"/>
              <a:gd name="connsiteY3-302" fmla="*/ 1523999 h 1540946"/>
              <a:gd name="connsiteX4-303" fmla="*/ 1177330 w 10349312"/>
              <a:gd name="connsiteY4-304" fmla="*/ 242371 h 1540946"/>
              <a:gd name="connsiteX5-305" fmla="*/ 716291 w 10349312"/>
              <a:gd name="connsiteY5-306" fmla="*/ 238125 h 1540946"/>
              <a:gd name="connsiteX6-307" fmla="*/ 681059 w 10349312"/>
              <a:gd name="connsiteY6-308" fmla="*/ 0 h 1540946"/>
              <a:gd name="connsiteX0-309" fmla="*/ 1 w 9668254"/>
              <a:gd name="connsiteY0-310" fmla="*/ 0 h 1540946"/>
              <a:gd name="connsiteX1-311" fmla="*/ 9668254 w 9668254"/>
              <a:gd name="connsiteY1-312" fmla="*/ 106044 h 1540946"/>
              <a:gd name="connsiteX2-313" fmla="*/ 9506585 w 9668254"/>
              <a:gd name="connsiteY2-314" fmla="*/ 1540946 h 1540946"/>
              <a:gd name="connsiteX3-315" fmla="*/ 3980010 w 9668254"/>
              <a:gd name="connsiteY3-316" fmla="*/ 1523999 h 1540946"/>
              <a:gd name="connsiteX4-317" fmla="*/ 496272 w 9668254"/>
              <a:gd name="connsiteY4-318" fmla="*/ 242371 h 1540946"/>
              <a:gd name="connsiteX5-319" fmla="*/ 35233 w 9668254"/>
              <a:gd name="connsiteY5-320" fmla="*/ 238125 h 1540946"/>
              <a:gd name="connsiteX6-321" fmla="*/ 1 w 9668254"/>
              <a:gd name="connsiteY6-322" fmla="*/ 0 h 1540946"/>
              <a:gd name="connsiteX0-323" fmla="*/ 1 w 9668254"/>
              <a:gd name="connsiteY0-324" fmla="*/ 0 h 1540946"/>
              <a:gd name="connsiteX1-325" fmla="*/ 9668254 w 9668254"/>
              <a:gd name="connsiteY1-326" fmla="*/ 106044 h 1540946"/>
              <a:gd name="connsiteX2-327" fmla="*/ 9506585 w 9668254"/>
              <a:gd name="connsiteY2-328" fmla="*/ 1540946 h 1540946"/>
              <a:gd name="connsiteX3-329" fmla="*/ 3980010 w 9668254"/>
              <a:gd name="connsiteY3-330" fmla="*/ 1523999 h 1540946"/>
              <a:gd name="connsiteX4-331" fmla="*/ 496272 w 9668254"/>
              <a:gd name="connsiteY4-332" fmla="*/ 242371 h 1540946"/>
              <a:gd name="connsiteX5-333" fmla="*/ 35233 w 9668254"/>
              <a:gd name="connsiteY5-334" fmla="*/ 238125 h 1540946"/>
              <a:gd name="connsiteX6-335" fmla="*/ 1 w 9668254"/>
              <a:gd name="connsiteY6-336" fmla="*/ 0 h 1540946"/>
              <a:gd name="connsiteX0-337" fmla="*/ 1 w 9668254"/>
              <a:gd name="connsiteY0-338" fmla="*/ 0 h 1540946"/>
              <a:gd name="connsiteX1-339" fmla="*/ 9668254 w 9668254"/>
              <a:gd name="connsiteY1-340" fmla="*/ 106044 h 1540946"/>
              <a:gd name="connsiteX2-341" fmla="*/ 9506585 w 9668254"/>
              <a:gd name="connsiteY2-342" fmla="*/ 1540946 h 1540946"/>
              <a:gd name="connsiteX3-343" fmla="*/ 3980010 w 9668254"/>
              <a:gd name="connsiteY3-344" fmla="*/ 1523999 h 1540946"/>
              <a:gd name="connsiteX4-345" fmla="*/ 496272 w 9668254"/>
              <a:gd name="connsiteY4-346" fmla="*/ 242371 h 1540946"/>
              <a:gd name="connsiteX5-347" fmla="*/ 35233 w 9668254"/>
              <a:gd name="connsiteY5-348" fmla="*/ 238125 h 1540946"/>
              <a:gd name="connsiteX6-349" fmla="*/ 1 w 9668254"/>
              <a:gd name="connsiteY6-350" fmla="*/ 0 h 1540946"/>
              <a:gd name="connsiteX0-351" fmla="*/ 1 w 9668254"/>
              <a:gd name="connsiteY0-352" fmla="*/ 0 h 1540946"/>
              <a:gd name="connsiteX1-353" fmla="*/ 9668254 w 9668254"/>
              <a:gd name="connsiteY1-354" fmla="*/ 106044 h 1540946"/>
              <a:gd name="connsiteX2-355" fmla="*/ 9506585 w 9668254"/>
              <a:gd name="connsiteY2-356" fmla="*/ 1540946 h 1540946"/>
              <a:gd name="connsiteX3-357" fmla="*/ 3980010 w 9668254"/>
              <a:gd name="connsiteY3-358" fmla="*/ 1523999 h 1540946"/>
              <a:gd name="connsiteX4-359" fmla="*/ 496272 w 9668254"/>
              <a:gd name="connsiteY4-360" fmla="*/ 242371 h 1540946"/>
              <a:gd name="connsiteX5-361" fmla="*/ 52843 w 9668254"/>
              <a:gd name="connsiteY5-362" fmla="*/ 263525 h 1540946"/>
              <a:gd name="connsiteX6-363" fmla="*/ 1 w 9668254"/>
              <a:gd name="connsiteY6-364" fmla="*/ 0 h 1540946"/>
              <a:gd name="connsiteX0-365" fmla="*/ 1 w 9668254"/>
              <a:gd name="connsiteY0-366" fmla="*/ 0 h 1540946"/>
              <a:gd name="connsiteX1-367" fmla="*/ 9668254 w 9668254"/>
              <a:gd name="connsiteY1-368" fmla="*/ 106044 h 1540946"/>
              <a:gd name="connsiteX2-369" fmla="*/ 9506585 w 9668254"/>
              <a:gd name="connsiteY2-370" fmla="*/ 1540946 h 1540946"/>
              <a:gd name="connsiteX3-371" fmla="*/ 3980010 w 9668254"/>
              <a:gd name="connsiteY3-372" fmla="*/ 1523999 h 1540946"/>
              <a:gd name="connsiteX4-373" fmla="*/ 496271 w 9668254"/>
              <a:gd name="connsiteY4-374" fmla="*/ 270946 h 1540946"/>
              <a:gd name="connsiteX5-375" fmla="*/ 52843 w 9668254"/>
              <a:gd name="connsiteY5-376" fmla="*/ 263525 h 1540946"/>
              <a:gd name="connsiteX6-377" fmla="*/ 1 w 9668254"/>
              <a:gd name="connsiteY6-378" fmla="*/ 0 h 1540946"/>
              <a:gd name="connsiteX0-379" fmla="*/ 3506 w 9671759"/>
              <a:gd name="connsiteY0-380" fmla="*/ 0 h 1540946"/>
              <a:gd name="connsiteX1-381" fmla="*/ 9671759 w 9671759"/>
              <a:gd name="connsiteY1-382" fmla="*/ 106044 h 1540946"/>
              <a:gd name="connsiteX2-383" fmla="*/ 9510090 w 9671759"/>
              <a:gd name="connsiteY2-384" fmla="*/ 1540946 h 1540946"/>
              <a:gd name="connsiteX3-385" fmla="*/ 3983515 w 9671759"/>
              <a:gd name="connsiteY3-386" fmla="*/ 1523999 h 1540946"/>
              <a:gd name="connsiteX4-387" fmla="*/ 499776 w 9671759"/>
              <a:gd name="connsiteY4-388" fmla="*/ 270946 h 1540946"/>
              <a:gd name="connsiteX5-389" fmla="*/ 21127 w 9671759"/>
              <a:gd name="connsiteY5-390" fmla="*/ 266700 h 1540946"/>
              <a:gd name="connsiteX6-391" fmla="*/ 3506 w 9671759"/>
              <a:gd name="connsiteY6-392" fmla="*/ 0 h 1540946"/>
              <a:gd name="connsiteX0-393" fmla="*/ 1 w 9668254"/>
              <a:gd name="connsiteY0-394" fmla="*/ 0 h 1540946"/>
              <a:gd name="connsiteX1-395" fmla="*/ 9668254 w 9668254"/>
              <a:gd name="connsiteY1-396" fmla="*/ 106044 h 1540946"/>
              <a:gd name="connsiteX2-397" fmla="*/ 9506585 w 9668254"/>
              <a:gd name="connsiteY2-398" fmla="*/ 1540946 h 1540946"/>
              <a:gd name="connsiteX3-399" fmla="*/ 3980010 w 9668254"/>
              <a:gd name="connsiteY3-400" fmla="*/ 1523999 h 1540946"/>
              <a:gd name="connsiteX4-401" fmla="*/ 496271 w 9668254"/>
              <a:gd name="connsiteY4-402" fmla="*/ 270946 h 1540946"/>
              <a:gd name="connsiteX5-403" fmla="*/ 17622 w 9668254"/>
              <a:gd name="connsiteY5-404" fmla="*/ 266700 h 1540946"/>
              <a:gd name="connsiteX6-405" fmla="*/ 1 w 9668254"/>
              <a:gd name="connsiteY6-406" fmla="*/ 0 h 1540946"/>
              <a:gd name="connsiteX0-407" fmla="*/ 1 w 9668254"/>
              <a:gd name="connsiteY0-408" fmla="*/ 0 h 1540946"/>
              <a:gd name="connsiteX1-409" fmla="*/ 9668254 w 9668254"/>
              <a:gd name="connsiteY1-410" fmla="*/ 106044 h 1540946"/>
              <a:gd name="connsiteX2-411" fmla="*/ 9506585 w 9668254"/>
              <a:gd name="connsiteY2-412" fmla="*/ 1540946 h 1540946"/>
              <a:gd name="connsiteX3-413" fmla="*/ 3980010 w 9668254"/>
              <a:gd name="connsiteY3-414" fmla="*/ 1523999 h 1540946"/>
              <a:gd name="connsiteX4-415" fmla="*/ 390607 w 9668254"/>
              <a:gd name="connsiteY4-416" fmla="*/ 274121 h 1540946"/>
              <a:gd name="connsiteX5-417" fmla="*/ 17622 w 9668254"/>
              <a:gd name="connsiteY5-418" fmla="*/ 266700 h 1540946"/>
              <a:gd name="connsiteX6-419" fmla="*/ 1 w 9668254"/>
              <a:gd name="connsiteY6-420" fmla="*/ 0 h 1540946"/>
              <a:gd name="connsiteX0-421" fmla="*/ 1 w 9668254"/>
              <a:gd name="connsiteY0-422" fmla="*/ 0 h 1540946"/>
              <a:gd name="connsiteX1-423" fmla="*/ 9668254 w 9668254"/>
              <a:gd name="connsiteY1-424" fmla="*/ 106044 h 1540946"/>
              <a:gd name="connsiteX2-425" fmla="*/ 9506585 w 9668254"/>
              <a:gd name="connsiteY2-426" fmla="*/ 1540946 h 1540946"/>
              <a:gd name="connsiteX3-427" fmla="*/ 3980010 w 9668254"/>
              <a:gd name="connsiteY3-428" fmla="*/ 1523999 h 1540946"/>
              <a:gd name="connsiteX4-429" fmla="*/ 7980803 w 9668254"/>
              <a:gd name="connsiteY4-430" fmla="*/ 391596 h 1540946"/>
              <a:gd name="connsiteX5-431" fmla="*/ 17622 w 9668254"/>
              <a:gd name="connsiteY5-432" fmla="*/ 266700 h 1540946"/>
              <a:gd name="connsiteX6-433" fmla="*/ 1 w 9668254"/>
              <a:gd name="connsiteY6-434" fmla="*/ 0 h 1540946"/>
              <a:gd name="connsiteX0-435" fmla="*/ 1 w 9668254"/>
              <a:gd name="connsiteY0-436" fmla="*/ 0 h 1655246"/>
              <a:gd name="connsiteX1-437" fmla="*/ 9668254 w 9668254"/>
              <a:gd name="connsiteY1-438" fmla="*/ 106044 h 1655246"/>
              <a:gd name="connsiteX2-439" fmla="*/ 9506585 w 9668254"/>
              <a:gd name="connsiteY2-440" fmla="*/ 1655246 h 1655246"/>
              <a:gd name="connsiteX3-441" fmla="*/ 3980010 w 9668254"/>
              <a:gd name="connsiteY3-442" fmla="*/ 1523999 h 1655246"/>
              <a:gd name="connsiteX4-443" fmla="*/ 7980803 w 9668254"/>
              <a:gd name="connsiteY4-444" fmla="*/ 391596 h 1655246"/>
              <a:gd name="connsiteX5-445" fmla="*/ 17622 w 9668254"/>
              <a:gd name="connsiteY5-446" fmla="*/ 266700 h 1655246"/>
              <a:gd name="connsiteX6-447" fmla="*/ 1 w 9668254"/>
              <a:gd name="connsiteY6-448" fmla="*/ 0 h 1655246"/>
              <a:gd name="connsiteX0-449" fmla="*/ 1 w 9668254"/>
              <a:gd name="connsiteY0-450" fmla="*/ 0 h 1747321"/>
              <a:gd name="connsiteX1-451" fmla="*/ 9668254 w 9668254"/>
              <a:gd name="connsiteY1-452" fmla="*/ 106044 h 1747321"/>
              <a:gd name="connsiteX2-453" fmla="*/ 9506585 w 9668254"/>
              <a:gd name="connsiteY2-454" fmla="*/ 1747321 h 1747321"/>
              <a:gd name="connsiteX3-455" fmla="*/ 3980010 w 9668254"/>
              <a:gd name="connsiteY3-456" fmla="*/ 1523999 h 1747321"/>
              <a:gd name="connsiteX4-457" fmla="*/ 7980803 w 9668254"/>
              <a:gd name="connsiteY4-458" fmla="*/ 391596 h 1747321"/>
              <a:gd name="connsiteX5-459" fmla="*/ 17622 w 9668254"/>
              <a:gd name="connsiteY5-460" fmla="*/ 266700 h 1747321"/>
              <a:gd name="connsiteX6-461" fmla="*/ 1 w 9668254"/>
              <a:gd name="connsiteY6-462" fmla="*/ 0 h 1747321"/>
              <a:gd name="connsiteX0-463" fmla="*/ 1 w 9668254"/>
              <a:gd name="connsiteY0-464" fmla="*/ 0 h 1747321"/>
              <a:gd name="connsiteX1-465" fmla="*/ 9668254 w 9668254"/>
              <a:gd name="connsiteY1-466" fmla="*/ 106044 h 1747321"/>
              <a:gd name="connsiteX2-467" fmla="*/ 9506585 w 9668254"/>
              <a:gd name="connsiteY2-468" fmla="*/ 1747321 h 1747321"/>
              <a:gd name="connsiteX3-469" fmla="*/ 3786293 w 9668254"/>
              <a:gd name="connsiteY3-470" fmla="*/ 1584324 h 1747321"/>
              <a:gd name="connsiteX4-471" fmla="*/ 7980803 w 9668254"/>
              <a:gd name="connsiteY4-472" fmla="*/ 391596 h 1747321"/>
              <a:gd name="connsiteX5-473" fmla="*/ 17622 w 9668254"/>
              <a:gd name="connsiteY5-474" fmla="*/ 266700 h 1747321"/>
              <a:gd name="connsiteX6-475" fmla="*/ 1 w 9668254"/>
              <a:gd name="connsiteY6-476" fmla="*/ 0 h 1747321"/>
              <a:gd name="connsiteX0-477" fmla="*/ 1 w 9668254"/>
              <a:gd name="connsiteY0-478" fmla="*/ 0 h 1747321"/>
              <a:gd name="connsiteX1-479" fmla="*/ 9668254 w 9668254"/>
              <a:gd name="connsiteY1-480" fmla="*/ 106044 h 1747321"/>
              <a:gd name="connsiteX2-481" fmla="*/ 9506585 w 9668254"/>
              <a:gd name="connsiteY2-482" fmla="*/ 1747321 h 1747321"/>
              <a:gd name="connsiteX3-483" fmla="*/ 3715850 w 9668254"/>
              <a:gd name="connsiteY3-484" fmla="*/ 1587499 h 1747321"/>
              <a:gd name="connsiteX4-485" fmla="*/ 7980803 w 9668254"/>
              <a:gd name="connsiteY4-486" fmla="*/ 391596 h 1747321"/>
              <a:gd name="connsiteX5-487" fmla="*/ 17622 w 9668254"/>
              <a:gd name="connsiteY5-488" fmla="*/ 266700 h 1747321"/>
              <a:gd name="connsiteX6-489" fmla="*/ 1 w 9668254"/>
              <a:gd name="connsiteY6-490" fmla="*/ 0 h 17473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1" y="connsiteY5-112"/>
              </a:cxn>
              <a:cxn ang="0">
                <a:pos x="connsiteX6-307" y="connsiteY6-308"/>
              </a:cxn>
            </a:cxnLst>
            <a:rect l="l" t="t" r="r" b="b"/>
            <a:pathLst>
              <a:path w="9668254" h="1747321">
                <a:moveTo>
                  <a:pt x="1" y="0"/>
                </a:moveTo>
                <a:lnTo>
                  <a:pt x="9668254" y="106044"/>
                </a:lnTo>
                <a:cubicBezTo>
                  <a:pt x="9667196" y="209695"/>
                  <a:pt x="9507643" y="1643670"/>
                  <a:pt x="9506585" y="1747321"/>
                </a:cubicBezTo>
                <a:lnTo>
                  <a:pt x="3715850" y="1587499"/>
                </a:lnTo>
                <a:lnTo>
                  <a:pt x="7980803" y="391596"/>
                </a:lnTo>
                <a:lnTo>
                  <a:pt x="17622" y="266700"/>
                </a:lnTo>
                <a:cubicBezTo>
                  <a:pt x="22964" y="162805"/>
                  <a:pt x="20551" y="214101"/>
                  <a:pt x="1" y="0"/>
                </a:cubicBezTo>
                <a:close/>
              </a:path>
            </a:pathLst>
          </a:cu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8" name="Rectangle 17"/>
          <p:cNvSpPr/>
          <p:nvPr/>
        </p:nvSpPr>
        <p:spPr>
          <a:xfrm>
            <a:off x="392904" y="1524569"/>
            <a:ext cx="94059" cy="25369"/>
          </a:xfrm>
          <a:custGeom>
            <a:avLst/>
            <a:gdLst>
              <a:gd name="connsiteX0" fmla="*/ 0 w 94059"/>
              <a:gd name="connsiteY0" fmla="*/ 0 h 103950"/>
              <a:gd name="connsiteX1" fmla="*/ 94059 w 94059"/>
              <a:gd name="connsiteY1" fmla="*/ 0 h 103950"/>
              <a:gd name="connsiteX2" fmla="*/ 94059 w 94059"/>
              <a:gd name="connsiteY2" fmla="*/ 103950 h 103950"/>
              <a:gd name="connsiteX3" fmla="*/ 0 w 94059"/>
              <a:gd name="connsiteY3" fmla="*/ 103950 h 103950"/>
              <a:gd name="connsiteX4" fmla="*/ 0 w 94059"/>
              <a:gd name="connsiteY4" fmla="*/ 0 h 103950"/>
              <a:gd name="connsiteX0-1" fmla="*/ 0 w 94059"/>
              <a:gd name="connsiteY0-2" fmla="*/ 0 h 103950"/>
              <a:gd name="connsiteX1-3" fmla="*/ 94059 w 94059"/>
              <a:gd name="connsiteY1-4" fmla="*/ 7144 h 103950"/>
              <a:gd name="connsiteX2-5" fmla="*/ 94059 w 94059"/>
              <a:gd name="connsiteY2-6" fmla="*/ 103950 h 103950"/>
              <a:gd name="connsiteX3-7" fmla="*/ 0 w 94059"/>
              <a:gd name="connsiteY3-8" fmla="*/ 103950 h 103950"/>
              <a:gd name="connsiteX4-9" fmla="*/ 0 w 94059"/>
              <a:gd name="connsiteY4-10" fmla="*/ 0 h 103950"/>
              <a:gd name="connsiteX0-11" fmla="*/ 0 w 94059"/>
              <a:gd name="connsiteY0-12" fmla="*/ 0 h 103950"/>
              <a:gd name="connsiteX1-13" fmla="*/ 94059 w 94059"/>
              <a:gd name="connsiteY1-14" fmla="*/ 7144 h 103950"/>
              <a:gd name="connsiteX2-15" fmla="*/ 94059 w 94059"/>
              <a:gd name="connsiteY2-16" fmla="*/ 103950 h 103950"/>
              <a:gd name="connsiteX3-17" fmla="*/ 0 w 94059"/>
              <a:gd name="connsiteY3-18" fmla="*/ 34894 h 103950"/>
              <a:gd name="connsiteX4-19" fmla="*/ 0 w 94059"/>
              <a:gd name="connsiteY4-20" fmla="*/ 0 h 103950"/>
              <a:gd name="connsiteX0-21" fmla="*/ 0 w 94059"/>
              <a:gd name="connsiteY0-22" fmla="*/ 0 h 34894"/>
              <a:gd name="connsiteX1-23" fmla="*/ 94059 w 94059"/>
              <a:gd name="connsiteY1-24" fmla="*/ 7144 h 34894"/>
              <a:gd name="connsiteX2-25" fmla="*/ 94059 w 94059"/>
              <a:gd name="connsiteY2-26" fmla="*/ 32513 h 34894"/>
              <a:gd name="connsiteX3-27" fmla="*/ 0 w 94059"/>
              <a:gd name="connsiteY3-28" fmla="*/ 34894 h 34894"/>
              <a:gd name="connsiteX4-29" fmla="*/ 0 w 94059"/>
              <a:gd name="connsiteY4-30" fmla="*/ 0 h 34894"/>
              <a:gd name="connsiteX0-31" fmla="*/ 0 w 94059"/>
              <a:gd name="connsiteY0-32" fmla="*/ 0 h 34894"/>
              <a:gd name="connsiteX1-33" fmla="*/ 94059 w 94059"/>
              <a:gd name="connsiteY1-34" fmla="*/ 7144 h 34894"/>
              <a:gd name="connsiteX2-35" fmla="*/ 0 w 94059"/>
              <a:gd name="connsiteY2-36" fmla="*/ 34894 h 34894"/>
              <a:gd name="connsiteX3-37" fmla="*/ 0 w 94059"/>
              <a:gd name="connsiteY3-38" fmla="*/ 0 h 34894"/>
              <a:gd name="connsiteX0-39" fmla="*/ 0 w 94059"/>
              <a:gd name="connsiteY0-40" fmla="*/ 0 h 25369"/>
              <a:gd name="connsiteX1-41" fmla="*/ 94059 w 94059"/>
              <a:gd name="connsiteY1-42" fmla="*/ 7144 h 25369"/>
              <a:gd name="connsiteX2-43" fmla="*/ 0 w 94059"/>
              <a:gd name="connsiteY2-44" fmla="*/ 25369 h 25369"/>
              <a:gd name="connsiteX3-45" fmla="*/ 0 w 94059"/>
              <a:gd name="connsiteY3-46" fmla="*/ 0 h 25369"/>
            </a:gdLst>
            <a:ahLst/>
            <a:cxnLst>
              <a:cxn ang="0">
                <a:pos x="connsiteX0-1" y="connsiteY0-2"/>
              </a:cxn>
              <a:cxn ang="0">
                <a:pos x="connsiteX1-3" y="connsiteY1-4"/>
              </a:cxn>
              <a:cxn ang="0">
                <a:pos x="connsiteX2-5" y="connsiteY2-6"/>
              </a:cxn>
              <a:cxn ang="0">
                <a:pos x="connsiteX3-7" y="connsiteY3-8"/>
              </a:cxn>
            </a:cxnLst>
            <a:rect l="l" t="t" r="r" b="b"/>
            <a:pathLst>
              <a:path w="94059" h="25369">
                <a:moveTo>
                  <a:pt x="0" y="0"/>
                </a:moveTo>
                <a:lnTo>
                  <a:pt x="94059" y="7144"/>
                </a:lnTo>
                <a:lnTo>
                  <a:pt x="0" y="25369"/>
                </a:lnTo>
                <a:lnTo>
                  <a:pt x="0" y="0"/>
                </a:lnTo>
                <a:close/>
              </a:path>
            </a:pathLst>
          </a:cu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cxnSp>
        <p:nvCxnSpPr>
          <p:cNvPr id="25" name="Straight Connector 24"/>
          <p:cNvCxnSpPr>
            <a:endCxn id="62" idx="4"/>
          </p:cNvCxnSpPr>
          <p:nvPr/>
        </p:nvCxnSpPr>
        <p:spPr>
          <a:xfrm>
            <a:off x="539750" y="1524569"/>
            <a:ext cx="1289620" cy="12432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62" idx="4"/>
          </p:cNvCxnSpPr>
          <p:nvPr/>
        </p:nvCxnSpPr>
        <p:spPr>
          <a:xfrm flipV="1">
            <a:off x="1135856" y="1648896"/>
            <a:ext cx="693514" cy="10833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23299" y="2553972"/>
            <a:ext cx="269670" cy="21542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9933" y="2521744"/>
            <a:ext cx="386840" cy="68906"/>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633856" y="2414529"/>
            <a:ext cx="0" cy="293673"/>
          </a:xfrm>
          <a:prstGeom prst="straightConnector1">
            <a:avLst/>
          </a:prstGeom>
          <a:ln w="127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709613" y="2769394"/>
            <a:ext cx="183358" cy="181027"/>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Arc 94"/>
          <p:cNvSpPr/>
          <p:nvPr/>
        </p:nvSpPr>
        <p:spPr>
          <a:xfrm>
            <a:off x="749671" y="2702551"/>
            <a:ext cx="160707" cy="328780"/>
          </a:xfrm>
          <a:prstGeom prst="arc">
            <a:avLst>
              <a:gd name="adj1" fmla="val 9418766"/>
              <a:gd name="adj2" fmla="val 15612357"/>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97" name="TextBox 96"/>
          <p:cNvSpPr txBox="1"/>
          <p:nvPr/>
        </p:nvSpPr>
        <p:spPr>
          <a:xfrm>
            <a:off x="77152" y="2349267"/>
            <a:ext cx="483394" cy="261610"/>
          </a:xfrm>
          <a:prstGeom prst="rect">
            <a:avLst/>
          </a:prstGeom>
          <a:noFill/>
        </p:spPr>
        <p:txBody>
          <a:bodyPr wrap="square" rtlCol="0">
            <a:spAutoFit/>
          </a:bodyPr>
          <a:lstStyle/>
          <a:p>
            <a:pPr algn="ctr"/>
            <a:r>
              <a:rPr lang="en-US" sz="1100" dirty="0" err="1" smtClean="0">
                <a:solidFill>
                  <a:srgbClr val="FF0000"/>
                </a:solidFill>
                <a:latin typeface="Arial" panose="020B0604020202020204" pitchFamily="34" charset="0"/>
                <a:cs typeface="Arial" panose="020B0604020202020204" pitchFamily="34" charset="0"/>
              </a:rPr>
              <a:t>E</a:t>
            </a:r>
            <a:r>
              <a:rPr lang="en-US" sz="1100" baseline="-25000" dirty="0" err="1" smtClean="0">
                <a:solidFill>
                  <a:srgbClr val="FF0000"/>
                </a:solidFill>
                <a:latin typeface="Arial" panose="020B0604020202020204" pitchFamily="34" charset="0"/>
                <a:cs typeface="Arial" panose="020B0604020202020204" pitchFamily="34" charset="0"/>
              </a:rPr>
              <a:t>inc</a:t>
            </a:r>
            <a:endParaRPr lang="en-US" sz="1100" baseline="-25000" dirty="0">
              <a:solidFill>
                <a:srgbClr val="FF0000"/>
              </a:solidFill>
              <a:latin typeface="Arial" panose="020B0604020202020204" pitchFamily="34" charset="0"/>
              <a:cs typeface="Arial" panose="020B0604020202020204" pitchFamily="34" charset="0"/>
            </a:endParaRPr>
          </a:p>
        </p:txBody>
      </p:sp>
      <p:sp>
        <p:nvSpPr>
          <p:cNvPr id="98" name="TextBox 97"/>
          <p:cNvSpPr txBox="1"/>
          <p:nvPr/>
        </p:nvSpPr>
        <p:spPr>
          <a:xfrm>
            <a:off x="426984" y="2181016"/>
            <a:ext cx="483394" cy="261610"/>
          </a:xfrm>
          <a:prstGeom prst="rect">
            <a:avLst/>
          </a:prstGeom>
          <a:noFill/>
        </p:spPr>
        <p:txBody>
          <a:bodyPr wrap="square" rtlCol="0">
            <a:spAutoFit/>
          </a:bodyPr>
          <a:lstStyle/>
          <a:p>
            <a:pPr algn="ctr"/>
            <a:r>
              <a:rPr lang="en-US" sz="1100" dirty="0" err="1" smtClean="0">
                <a:solidFill>
                  <a:srgbClr val="0000FF"/>
                </a:solidFill>
                <a:latin typeface="Arial" panose="020B0604020202020204" pitchFamily="34" charset="0"/>
                <a:cs typeface="Arial" panose="020B0604020202020204" pitchFamily="34" charset="0"/>
              </a:rPr>
              <a:t>H</a:t>
            </a:r>
            <a:r>
              <a:rPr lang="en-US" sz="1100" baseline="-25000" dirty="0" err="1" smtClean="0">
                <a:solidFill>
                  <a:srgbClr val="0000FF"/>
                </a:solidFill>
                <a:latin typeface="Arial" panose="020B0604020202020204" pitchFamily="34" charset="0"/>
                <a:cs typeface="Arial" panose="020B0604020202020204" pitchFamily="34" charset="0"/>
              </a:rPr>
              <a:t>inc</a:t>
            </a:r>
            <a:endParaRPr lang="en-US" sz="1100" baseline="-25000" dirty="0">
              <a:solidFill>
                <a:srgbClr val="0000FF"/>
              </a:solidFill>
              <a:latin typeface="Arial" panose="020B0604020202020204" pitchFamily="34" charset="0"/>
              <a:cs typeface="Arial" panose="020B0604020202020204" pitchFamily="34" charset="0"/>
            </a:endParaRPr>
          </a:p>
        </p:txBody>
      </p:sp>
      <p:sp>
        <p:nvSpPr>
          <p:cNvPr id="100" name="TextBox 99"/>
          <p:cNvSpPr txBox="1"/>
          <p:nvPr/>
        </p:nvSpPr>
        <p:spPr>
          <a:xfrm>
            <a:off x="638967" y="2782097"/>
            <a:ext cx="94578" cy="76944"/>
          </a:xfrm>
          <a:prstGeom prst="rect">
            <a:avLst/>
          </a:prstGeom>
          <a:noFill/>
        </p:spPr>
        <p:txBody>
          <a:bodyPr wrap="none" lIns="0" tIns="0" rIns="0" bIns="0" rtlCol="0">
            <a:spAutoFit/>
          </a:bodyPr>
          <a:lstStyle/>
          <a:p>
            <a:r>
              <a:rPr lang="en-US" sz="500" dirty="0" smtClean="0">
                <a:latin typeface="Arial" panose="020B0604020202020204" pitchFamily="34" charset="0"/>
                <a:cs typeface="Arial" panose="020B0604020202020204" pitchFamily="34" charset="0"/>
              </a:rPr>
              <a:t>30</a:t>
            </a:r>
            <a:r>
              <a:rPr lang="en-US" sz="500" baseline="30000" dirty="0" smtClean="0">
                <a:latin typeface="Arial" panose="020B0604020202020204" pitchFamily="34" charset="0"/>
                <a:cs typeface="Arial" panose="020B0604020202020204" pitchFamily="34" charset="0"/>
              </a:rPr>
              <a:t>o</a:t>
            </a:r>
            <a:endParaRPr lang="en-US" sz="500" baseline="30000" dirty="0">
              <a:latin typeface="Arial" panose="020B0604020202020204" pitchFamily="34" charset="0"/>
              <a:cs typeface="Arial" panose="020B0604020202020204" pitchFamily="34" charset="0"/>
            </a:endParaRPr>
          </a:p>
        </p:txBody>
      </p:sp>
      <p:cxnSp>
        <p:nvCxnSpPr>
          <p:cNvPr id="114" name="Straight Arrow Connector 113"/>
          <p:cNvCxnSpPr/>
          <p:nvPr/>
        </p:nvCxnSpPr>
        <p:spPr>
          <a:xfrm flipV="1">
            <a:off x="202806" y="3087738"/>
            <a:ext cx="203474" cy="15832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209405" y="3247673"/>
            <a:ext cx="217950" cy="3882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207013" y="3000795"/>
            <a:ext cx="0" cy="25004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56833" y="3142725"/>
            <a:ext cx="287762"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x</a:t>
            </a:r>
            <a:endParaRPr lang="en-US" sz="1000" baseline="-25000" dirty="0">
              <a:latin typeface="Arial" panose="020B0604020202020204" pitchFamily="34" charset="0"/>
              <a:cs typeface="Arial" panose="020B0604020202020204" pitchFamily="34" charset="0"/>
            </a:endParaRPr>
          </a:p>
        </p:txBody>
      </p:sp>
      <p:sp>
        <p:nvSpPr>
          <p:cNvPr id="112" name="TextBox 111"/>
          <p:cNvSpPr txBox="1"/>
          <p:nvPr/>
        </p:nvSpPr>
        <p:spPr>
          <a:xfrm>
            <a:off x="52581" y="2819616"/>
            <a:ext cx="297168"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z</a:t>
            </a:r>
            <a:endParaRPr lang="en-US" sz="1000" baseline="-25000" dirty="0">
              <a:latin typeface="Arial" panose="020B0604020202020204" pitchFamily="34" charset="0"/>
              <a:cs typeface="Arial" panose="020B0604020202020204" pitchFamily="34" charset="0"/>
            </a:endParaRPr>
          </a:p>
        </p:txBody>
      </p:sp>
      <p:sp>
        <p:nvSpPr>
          <p:cNvPr id="122" name="TextBox 121"/>
          <p:cNvSpPr txBox="1"/>
          <p:nvPr/>
        </p:nvSpPr>
        <p:spPr>
          <a:xfrm>
            <a:off x="312512" y="2904873"/>
            <a:ext cx="297168"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y</a:t>
            </a:r>
            <a:endParaRPr lang="en-US" sz="1000" baseline="-25000" dirty="0">
              <a:latin typeface="Arial" panose="020B0604020202020204" pitchFamily="34" charset="0"/>
              <a:cs typeface="Arial" panose="020B0604020202020204" pitchFamily="34" charset="0"/>
            </a:endParaRPr>
          </a:p>
        </p:txBody>
      </p:sp>
      <p:sp>
        <p:nvSpPr>
          <p:cNvPr id="129" name="TextBox 128"/>
          <p:cNvSpPr txBox="1"/>
          <p:nvPr/>
        </p:nvSpPr>
        <p:spPr>
          <a:xfrm>
            <a:off x="992981" y="3166900"/>
            <a:ext cx="1085850" cy="3693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Top s-polarized illumination</a:t>
            </a:r>
            <a:endParaRPr lang="en-US" sz="900"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290830"/>
            <a:ext cx="9144000" cy="523220"/>
          </a:xfrm>
          <a:prstGeom prst="rect">
            <a:avLst/>
          </a:prstGeom>
          <a:noFill/>
        </p:spPr>
        <p:txBody>
          <a:bodyPr wrap="square" rtlCol="0">
            <a:spAutoFit/>
          </a:bodyPr>
          <a:lstStyle/>
          <a:p>
            <a:pPr indent="0" algn="ctr">
              <a:buFont typeface="Wingdings" panose="05000000000000000000" charset="0"/>
              <a:buNone/>
            </a:pPr>
            <a:r>
              <a:rPr lang="en-US" altLang="zh-CN" sz="2800" dirty="0">
                <a:latin typeface="Arial" panose="020B0604020202020204" pitchFamily="34" charset="0"/>
                <a:cs typeface="Arial" panose="020B0604020202020204" pitchFamily="34" charset="0"/>
                <a:sym typeface="+mn-ea"/>
              </a:rPr>
              <a:t>M</a:t>
            </a:r>
            <a:r>
              <a:rPr lang="en-US" altLang="zh-CN" sz="2800" dirty="0" smtClean="0">
                <a:latin typeface="Arial" panose="020B0604020202020204" pitchFamily="34" charset="0"/>
                <a:cs typeface="Arial" panose="020B0604020202020204" pitchFamily="34" charset="0"/>
                <a:sym typeface="+mn-ea"/>
              </a:rPr>
              <a:t>agnetic </a:t>
            </a:r>
            <a:r>
              <a:rPr lang="en-US" altLang="zh-CN" sz="2800" dirty="0" smtClean="0">
                <a:latin typeface="Arial" panose="020B0604020202020204" pitchFamily="34" charset="0"/>
                <a:cs typeface="Arial" panose="020B0604020202020204" pitchFamily="34" charset="0"/>
              </a:rPr>
              <a:t> tip: opening </a:t>
            </a:r>
            <a:r>
              <a:rPr lang="en-US" altLang="zh-CN" sz="2800" dirty="0">
                <a:latin typeface="Arial" panose="020B0604020202020204" pitchFamily="34" charset="0"/>
                <a:cs typeface="Arial" panose="020B0604020202020204" pitchFamily="34" charset="0"/>
              </a:rPr>
              <a:t>angle </a:t>
            </a:r>
            <a:r>
              <a:rPr lang="en-US" altLang="zh-CN" sz="2800" dirty="0" smtClean="0">
                <a:latin typeface="Arial" panose="020B0604020202020204" pitchFamily="34" charset="0"/>
                <a:cs typeface="Arial" panose="020B0604020202020204" pitchFamily="34" charset="0"/>
              </a:rPr>
              <a:t>dependence (θ</a:t>
            </a:r>
            <a:r>
              <a:rPr lang="en-US" altLang="zh-CN" sz="2800" dirty="0">
                <a:latin typeface="Arial" panose="020B0604020202020204" pitchFamily="34" charset="0"/>
                <a:cs typeface="Arial" panose="020B0604020202020204" pitchFamily="34" charset="0"/>
              </a:rPr>
              <a:t>) </a:t>
            </a:r>
          </a:p>
        </p:txBody>
      </p:sp>
      <p:pic>
        <p:nvPicPr>
          <p:cNvPr id="7" name="图片 6" descr="geometry-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61" y="1095733"/>
            <a:ext cx="2943225" cy="2670178"/>
          </a:xfrm>
          <a:prstGeom prst="rect">
            <a:avLst/>
          </a:prstGeom>
        </p:spPr>
      </p:pic>
      <p:sp>
        <p:nvSpPr>
          <p:cNvPr id="8" name="文本框 7"/>
          <p:cNvSpPr txBox="1"/>
          <p:nvPr/>
        </p:nvSpPr>
        <p:spPr>
          <a:xfrm>
            <a:off x="610395" y="4180476"/>
            <a:ext cx="3757772" cy="1292661"/>
          </a:xfrm>
          <a:prstGeom prst="rect">
            <a:avLst/>
          </a:prstGeom>
          <a:noFill/>
        </p:spPr>
        <p:txBody>
          <a:bodyPr wrap="none" rtlCol="0">
            <a:spAutoFit/>
          </a:bodyPr>
          <a:lstStyle>
            <a:defPPr>
              <a:defRPr lang="en-US"/>
            </a:defPPr>
            <a:lvl1pPr>
              <a:defRPr sz="1400"/>
            </a:lvl1pPr>
          </a:lstStyle>
          <a:p>
            <a:r>
              <a:rPr lang="en-US" altLang="zh-CN" dirty="0">
                <a:latin typeface="Arial" panose="020B0604020202020204" pitchFamily="34" charset="0"/>
                <a:cs typeface="Arial" panose="020B0604020202020204" pitchFamily="34" charset="0"/>
              </a:rPr>
              <a:t>width for </a:t>
            </a:r>
            <a:r>
              <a:rPr lang="en-US" altLang="zh-CN" dirty="0" err="1" smtClean="0">
                <a:latin typeface="Arial" panose="020B0604020202020204" pitchFamily="34" charset="0"/>
                <a:cs typeface="Arial" panose="020B0604020202020204" pitchFamily="34" charset="0"/>
              </a:rPr>
              <a:t>diabolo</a:t>
            </a:r>
            <a:r>
              <a:rPr lang="es-ES_tradnl" altLang="zh-CN"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w = 7 </a:t>
            </a:r>
            <a:r>
              <a:rPr lang="en-US" altLang="zh-CN" dirty="0">
                <a:latin typeface="Arial" panose="020B0604020202020204" pitchFamily="34" charset="0"/>
                <a:cs typeface="Arial" panose="020B0604020202020204" pitchFamily="34" charset="0"/>
              </a:rPr>
              <a:t>um</a:t>
            </a:r>
          </a:p>
          <a:p>
            <a:r>
              <a:rPr lang="en-US" altLang="zh-CN" dirty="0">
                <a:latin typeface="Arial" panose="020B0604020202020204" pitchFamily="34" charset="0"/>
                <a:cs typeface="Arial" panose="020B0604020202020204" pitchFamily="34" charset="0"/>
              </a:rPr>
              <a:t>length for </a:t>
            </a:r>
            <a:r>
              <a:rPr lang="en-US" altLang="zh-CN" dirty="0" err="1">
                <a:latin typeface="Arial" panose="020B0604020202020204" pitchFamily="34" charset="0"/>
                <a:cs typeface="Arial" panose="020B0604020202020204" pitchFamily="34" charset="0"/>
              </a:rPr>
              <a:t>diabolo</a:t>
            </a:r>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	L = 8 </a:t>
            </a:r>
            <a:r>
              <a:rPr lang="en-US" altLang="zh-CN" dirty="0">
                <a:latin typeface="Arial" panose="020B0604020202020204" pitchFamily="34" charset="0"/>
                <a:cs typeface="Arial" panose="020B0604020202020204" pitchFamily="34" charset="0"/>
              </a:rPr>
              <a:t>um</a:t>
            </a:r>
          </a:p>
          <a:p>
            <a:r>
              <a:rPr lang="en-US" altLang="zh-CN" dirty="0">
                <a:latin typeface="Arial" panose="020B0604020202020204" pitchFamily="34" charset="0"/>
                <a:cs typeface="Arial" panose="020B0604020202020204" pitchFamily="34" charset="0"/>
              </a:rPr>
              <a:t>thickness of gold: </a:t>
            </a:r>
            <a:r>
              <a:rPr lang="en-US" altLang="zh-CN" dirty="0" smtClean="0">
                <a:latin typeface="Arial" panose="020B0604020202020204" pitchFamily="34" charset="0"/>
                <a:cs typeface="Arial" panose="020B0604020202020204" pitchFamily="34" charset="0"/>
              </a:rPr>
              <a:t>	t = </a:t>
            </a:r>
            <a:r>
              <a:rPr lang="en-US" altLang="zh-CN" dirty="0">
                <a:latin typeface="Arial" panose="020B0604020202020204" pitchFamily="34" charset="0"/>
                <a:cs typeface="Arial" panose="020B0604020202020204" pitchFamily="34" charset="0"/>
              </a:rPr>
              <a:t>25 nm</a:t>
            </a:r>
          </a:p>
          <a:p>
            <a:r>
              <a:rPr lang="en-US" altLang="zh-CN" dirty="0">
                <a:latin typeface="Arial" panose="020B0604020202020204" pitchFamily="34" charset="0"/>
                <a:cs typeface="Arial" panose="020B0604020202020204" pitchFamily="34" charset="0"/>
              </a:rPr>
              <a:t>width for metal gap</a:t>
            </a:r>
            <a:r>
              <a:rPr lang="en-US" altLang="zh-CN" dirty="0">
                <a:latin typeface="Arial" panose="020B0604020202020204" pitchFamily="34" charset="0"/>
                <a:cs typeface="Arial" panose="020B0604020202020204" pitchFamily="34" charset="0"/>
                <a:sym typeface="+mn-ea"/>
              </a:rPr>
              <a:t>: </a:t>
            </a:r>
            <a:r>
              <a:rPr lang="en-US" altLang="zh-CN" dirty="0" smtClean="0">
                <a:latin typeface="Arial" panose="020B0604020202020204" pitchFamily="34" charset="0"/>
                <a:cs typeface="Arial" panose="020B0604020202020204" pitchFamily="34" charset="0"/>
                <a:sym typeface="+mn-ea"/>
              </a:rPr>
              <a:t>	</a:t>
            </a:r>
            <a:r>
              <a:rPr lang="en-US" altLang="zh-CN" dirty="0" err="1" smtClean="0">
                <a:latin typeface="Arial" panose="020B0604020202020204" pitchFamily="34" charset="0"/>
                <a:cs typeface="Arial" panose="020B0604020202020204" pitchFamily="34" charset="0"/>
                <a:sym typeface="+mn-ea"/>
              </a:rPr>
              <a:t>w</a:t>
            </a:r>
            <a:r>
              <a:rPr lang="en-US" altLang="zh-CN" i="0" baseline="-25000" dirty="0" err="1" smtClean="0">
                <a:latin typeface="Arial" panose="020B0604020202020204" pitchFamily="34" charset="0"/>
                <a:cs typeface="Arial" panose="020B0604020202020204" pitchFamily="34" charset="0"/>
                <a:sym typeface="+mn-ea"/>
              </a:rPr>
              <a:t>g</a:t>
            </a:r>
            <a:r>
              <a:rPr lang="en-US" altLang="zh-CN" i="0" baseline="-25000" dirty="0" smtClean="0">
                <a:latin typeface="Arial" panose="020B0604020202020204" pitchFamily="34" charset="0"/>
                <a:cs typeface="Arial" panose="020B0604020202020204" pitchFamily="34" charset="0"/>
                <a:sym typeface="+mn-ea"/>
              </a:rPr>
              <a:t> </a:t>
            </a:r>
            <a:r>
              <a:rPr lang="en-US" altLang="zh-CN" dirty="0" smtClean="0">
                <a:latin typeface="Arial" panose="020B0604020202020204" pitchFamily="34" charset="0"/>
                <a:cs typeface="Arial" panose="020B0604020202020204" pitchFamily="34" charset="0"/>
                <a:sym typeface="+mn-ea"/>
              </a:rPr>
              <a:t>= 50 nm</a:t>
            </a:r>
          </a:p>
          <a:p>
            <a:endParaRPr lang="en-US" altLang="zh-CN" sz="800" dirty="0" smtClean="0">
              <a:latin typeface="Arial" panose="020B0604020202020204" pitchFamily="34" charset="0"/>
              <a:cs typeface="Arial" panose="020B0604020202020204" pitchFamily="34" charset="0"/>
              <a:sym typeface="+mn-ea"/>
            </a:endParaRPr>
          </a:p>
          <a:p>
            <a:r>
              <a:rPr lang="en-US" altLang="zh-CN" dirty="0" smtClean="0">
                <a:solidFill>
                  <a:srgbClr val="FF0000"/>
                </a:solidFill>
                <a:latin typeface="Arial" panose="020B0604020202020204" pitchFamily="34" charset="0"/>
                <a:cs typeface="Arial" panose="020B0604020202020204" pitchFamily="34" charset="0"/>
              </a:rPr>
              <a:t>Depth/height </a:t>
            </a:r>
            <a:r>
              <a:rPr lang="en-US" altLang="zh-CN" dirty="0">
                <a:solidFill>
                  <a:srgbClr val="FF0000"/>
                </a:solidFill>
                <a:latin typeface="Arial" panose="020B0604020202020204" pitchFamily="34" charset="0"/>
                <a:cs typeface="Arial" panose="020B0604020202020204" pitchFamily="34" charset="0"/>
              </a:rPr>
              <a:t>for Si tip changes as </a:t>
            </a:r>
            <a:r>
              <a:rPr lang="en-US" altLang="zh-CN" dirty="0">
                <a:solidFill>
                  <a:srgbClr val="FF0000"/>
                </a:solidFill>
                <a:latin typeface="Arial" panose="020B0604020202020204" pitchFamily="34" charset="0"/>
                <a:cs typeface="Arial" panose="020B0604020202020204" pitchFamily="34" charset="0"/>
                <a:sym typeface="+mn-ea"/>
              </a:rPr>
              <a:t>θ </a:t>
            </a:r>
            <a:r>
              <a:rPr lang="en-US" altLang="zh-CN" dirty="0" smtClean="0">
                <a:solidFill>
                  <a:srgbClr val="FF0000"/>
                </a:solidFill>
                <a:latin typeface="Arial" panose="020B0604020202020204" pitchFamily="34" charset="0"/>
                <a:cs typeface="Arial" panose="020B0604020202020204" pitchFamily="34" charset="0"/>
                <a:sym typeface="+mn-ea"/>
              </a:rPr>
              <a:t>changes</a:t>
            </a:r>
            <a:endParaRPr lang="en-US" altLang="zh-CN" dirty="0">
              <a:solidFill>
                <a:srgbClr val="FF0000"/>
              </a:solidFill>
              <a:latin typeface="Arial" panose="020B0604020202020204" pitchFamily="34" charset="0"/>
              <a:cs typeface="Arial" panose="020B0604020202020204" pitchFamily="34" charset="0"/>
              <a:sym typeface="+mn-ea"/>
            </a:endParaRPr>
          </a:p>
        </p:txBody>
      </p:sp>
      <p:sp>
        <p:nvSpPr>
          <p:cNvPr id="2" name="文本框 1"/>
          <p:cNvSpPr txBox="1"/>
          <p:nvPr/>
        </p:nvSpPr>
        <p:spPr>
          <a:xfrm>
            <a:off x="603251" y="5699482"/>
            <a:ext cx="6607899" cy="830997"/>
          </a:xfrm>
          <a:prstGeom prst="rect">
            <a:avLst/>
          </a:prstGeom>
          <a:noFill/>
        </p:spPr>
        <p:txBody>
          <a:bodyPr wrap="none" rtlCol="0">
            <a:spAutoFit/>
          </a:bodyPr>
          <a:lstStyle/>
          <a:p>
            <a:r>
              <a:rPr lang="en-US" altLang="zh-CN" sz="1600" b="1" dirty="0" smtClean="0">
                <a:latin typeface="Arial" panose="020B0604020202020204" pitchFamily="34" charset="0"/>
                <a:cs typeface="Arial" panose="020B0604020202020204" pitchFamily="34" charset="0"/>
              </a:rPr>
              <a:t>Conclusion</a:t>
            </a:r>
            <a:r>
              <a:rPr lang="es-ES_tradnl" altLang="zh-CN" sz="1600" b="1" dirty="0">
                <a:latin typeface="Arial" panose="020B0604020202020204" pitchFamily="34" charset="0"/>
                <a:cs typeface="Arial" panose="020B0604020202020204" pitchFamily="34" charset="0"/>
              </a:rPr>
              <a:t>:</a:t>
            </a:r>
            <a:endParaRPr lang="zh-CN" altLang="zh-CN"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600" dirty="0" smtClean="0">
                <a:latin typeface="Arial" panose="020B0604020202020204" pitchFamily="34" charset="0"/>
                <a:cs typeface="Arial" panose="020B0604020202020204" pitchFamily="34" charset="0"/>
              </a:rPr>
              <a:t>3D </a:t>
            </a:r>
            <a:r>
              <a:rPr lang="en-US" altLang="zh-CN" sz="1600" dirty="0">
                <a:latin typeface="Arial" panose="020B0604020202020204" pitchFamily="34" charset="0"/>
                <a:cs typeface="Arial" panose="020B0604020202020204" pitchFamily="34" charset="0"/>
              </a:rPr>
              <a:t>structure is better than the </a:t>
            </a:r>
            <a:r>
              <a:rPr lang="en-US" altLang="zh-CN" sz="1600" dirty="0" smtClean="0">
                <a:latin typeface="Arial" panose="020B0604020202020204" pitchFamily="34" charset="0"/>
                <a:cs typeface="Arial" panose="020B0604020202020204" pitchFamily="34" charset="0"/>
              </a:rPr>
              <a:t>planar structure (cavity effect)</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L</a:t>
            </a:r>
            <a:r>
              <a:rPr lang="en-US" altLang="zh-CN" sz="1600" dirty="0" smtClean="0">
                <a:latin typeface="Arial" panose="020B0604020202020204" pitchFamily="34" charset="0"/>
                <a:cs typeface="Arial" panose="020B0604020202020204" pitchFamily="34" charset="0"/>
              </a:rPr>
              <a:t>arge </a:t>
            </a:r>
            <a:r>
              <a:rPr lang="en-US" altLang="zh-CN" sz="1600" dirty="0">
                <a:latin typeface="Arial" panose="020B0604020202020204" pitchFamily="34" charset="0"/>
                <a:cs typeface="Arial" panose="020B0604020202020204" pitchFamily="34" charset="0"/>
              </a:rPr>
              <a:t>opening angles are </a:t>
            </a:r>
            <a:r>
              <a:rPr lang="en-US" altLang="zh-CN" sz="1600" dirty="0" smtClean="0">
                <a:latin typeface="Arial" panose="020B0604020202020204" pitchFamily="34" charset="0"/>
                <a:cs typeface="Arial" panose="020B0604020202020204" pitchFamily="34" charset="0"/>
              </a:rPr>
              <a:t>preferred </a:t>
            </a:r>
            <a:r>
              <a:rPr lang="en-US" altLang="zh-CN" sz="1600" dirty="0" smtClean="0">
                <a:solidFill>
                  <a:srgbClr val="FF0000"/>
                </a:solidFill>
                <a:latin typeface="Arial" panose="020B0604020202020204" pitchFamily="34" charset="0"/>
                <a:cs typeface="Arial" panose="020B0604020202020204" pitchFamily="34" charset="0"/>
              </a:rPr>
              <a:t>up to an </a:t>
            </a:r>
            <a:r>
              <a:rPr lang="en-US" altLang="zh-CN" sz="1600" dirty="0">
                <a:solidFill>
                  <a:srgbClr val="FF0000"/>
                </a:solidFill>
                <a:latin typeface="Arial" panose="020B0604020202020204" pitchFamily="34" charset="0"/>
                <a:cs typeface="Arial" panose="020B0604020202020204" pitchFamily="34" charset="0"/>
              </a:rPr>
              <a:t>optimum at about </a:t>
            </a:r>
            <a:r>
              <a:rPr lang="en-US" altLang="zh-CN" sz="1600" dirty="0" smtClean="0">
                <a:solidFill>
                  <a:srgbClr val="FF0000"/>
                </a:solidFill>
                <a:latin typeface="Arial" panose="020B0604020202020204" pitchFamily="34" charset="0"/>
                <a:cs typeface="Arial" panose="020B0604020202020204" pitchFamily="34" charset="0"/>
              </a:rPr>
              <a:t>? </a:t>
            </a:r>
            <a:r>
              <a:rPr lang="en-US" altLang="zh-CN" sz="1600" baseline="30000" dirty="0" smtClean="0">
                <a:solidFill>
                  <a:srgbClr val="FF0000"/>
                </a:solidFill>
                <a:latin typeface="Arial" panose="020B0604020202020204" pitchFamily="34" charset="0"/>
                <a:cs typeface="Arial" panose="020B0604020202020204" pitchFamily="34" charset="0"/>
              </a:rPr>
              <a:t>o</a:t>
            </a:r>
            <a:endParaRPr lang="en-US" altLang="zh-CN" sz="1600" baseline="30000" dirty="0">
              <a:solidFill>
                <a:srgbClr val="FF0000"/>
              </a:solidFill>
              <a:latin typeface="Arial" panose="020B0604020202020204" pitchFamily="34" charset="0"/>
              <a:cs typeface="Arial" panose="020B0604020202020204" pitchFamily="34" charset="0"/>
            </a:endParaRPr>
          </a:p>
        </p:txBody>
      </p:sp>
      <p:graphicFrame>
        <p:nvGraphicFramePr>
          <p:cNvPr id="3" name="对象 2"/>
          <p:cNvGraphicFramePr/>
          <p:nvPr>
            <p:extLst>
              <p:ext uri="{D42A27DB-BD31-4B8C-83A1-F6EECF244321}">
                <p14:modId xmlns:p14="http://schemas.microsoft.com/office/powerpoint/2010/main" val="2490060018"/>
              </p:ext>
            </p:extLst>
          </p:nvPr>
        </p:nvGraphicFramePr>
        <p:xfrm>
          <a:off x="4114324" y="673460"/>
          <a:ext cx="4666774" cy="4763135"/>
        </p:xfrm>
        <a:graphic>
          <a:graphicData uri="http://schemas.openxmlformats.org/presentationml/2006/ole">
            <mc:AlternateContent xmlns:mc="http://schemas.openxmlformats.org/markup-compatibility/2006">
              <mc:Choice xmlns:v="urn:schemas-microsoft-com:vml" Requires="v">
                <p:oleObj spid="_x0000_s2130" r:id="rId4" imgW="3937000" imgH="3009900" progId="Origin50.Graph">
                  <p:embed/>
                </p:oleObj>
              </mc:Choice>
              <mc:Fallback>
                <p:oleObj r:id="rId4" imgW="3937000" imgH="3009900" progId="Origin50.Graph">
                  <p:embed/>
                  <p:pic>
                    <p:nvPicPr>
                      <p:cNvPr id="0" name="图片 2061"/>
                      <p:cNvPicPr/>
                      <p:nvPr/>
                    </p:nvPicPr>
                    <p:blipFill>
                      <a:blip r:embed="rId5"/>
                      <a:stretch>
                        <a:fillRect/>
                      </a:stretch>
                    </p:blipFill>
                    <p:spPr>
                      <a:xfrm>
                        <a:off x="4114324" y="673460"/>
                        <a:ext cx="4666774" cy="4763135"/>
                      </a:xfrm>
                      <a:prstGeom prst="rect">
                        <a:avLst/>
                      </a:prstGeom>
                    </p:spPr>
                  </p:pic>
                </p:oleObj>
              </mc:Fallback>
            </mc:AlternateContent>
          </a:graphicData>
        </a:graphic>
      </p:graphicFrame>
      <p:cxnSp>
        <p:nvCxnSpPr>
          <p:cNvPr id="11" name="直接箭头连接符 10"/>
          <p:cNvCxnSpPr>
            <a:stCxn id="13" idx="1"/>
          </p:cNvCxnSpPr>
          <p:nvPr/>
        </p:nvCxnSpPr>
        <p:spPr>
          <a:xfrm flipH="1">
            <a:off x="6534153" y="3176775"/>
            <a:ext cx="383858" cy="73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918011" y="2699721"/>
            <a:ext cx="1146489" cy="954107"/>
          </a:xfrm>
          <a:prstGeom prst="rect">
            <a:avLst/>
          </a:prstGeom>
          <a:solidFill>
            <a:schemeClr val="bg1"/>
          </a:solidFill>
        </p:spPr>
        <p:txBody>
          <a:bodyPr wrap="square" rtlCol="0">
            <a:spAutoFit/>
          </a:bodyPr>
          <a:lstStyle/>
          <a:p>
            <a:pPr algn="l"/>
            <a:r>
              <a:rPr lang="en-US" altLang="zh-CN" sz="1400" dirty="0" smtClean="0">
                <a:latin typeface="Symbol" panose="05050102010706020507" pitchFamily="18" charset="2"/>
                <a:cs typeface="Arial" panose="020B0604020202020204" pitchFamily="34" charset="0"/>
              </a:rPr>
              <a:t>q</a:t>
            </a:r>
            <a:r>
              <a:rPr lang="en-US" altLang="zh-CN" sz="1400" dirty="0" smtClean="0">
                <a:latin typeface="Arial" panose="020B0604020202020204" pitchFamily="34" charset="0"/>
                <a:cs typeface="Arial" panose="020B0604020202020204" pitchFamily="34" charset="0"/>
              </a:rPr>
              <a:t> close </a:t>
            </a:r>
            <a:r>
              <a:rPr lang="en-US" altLang="zh-CN" sz="1400" dirty="0">
                <a:latin typeface="Arial" panose="020B0604020202020204" pitchFamily="34" charset="0"/>
                <a:cs typeface="Arial" panose="020B0604020202020204" pitchFamily="34" charset="0"/>
              </a:rPr>
              <a:t>to </a:t>
            </a:r>
            <a:r>
              <a:rPr lang="en-US" altLang="zh-CN" sz="1400" dirty="0" smtClean="0">
                <a:latin typeface="Arial" panose="020B0604020202020204" pitchFamily="34" charset="0"/>
                <a:cs typeface="Arial" panose="020B0604020202020204" pitchFamily="34" charset="0"/>
              </a:rPr>
              <a:t>the large-radius </a:t>
            </a:r>
            <a:r>
              <a:rPr lang="en-US" altLang="zh-CN" sz="1400" dirty="0">
                <a:latin typeface="Arial" panose="020B0604020202020204" pitchFamily="34" charset="0"/>
                <a:cs typeface="Arial" panose="020B0604020202020204" pitchFamily="34" charset="0"/>
              </a:rPr>
              <a:t>cone tip </a:t>
            </a:r>
            <a:r>
              <a:rPr lang="en-US" altLang="zh-CN" sz="1400" dirty="0" smtClean="0">
                <a:latin typeface="Arial" panose="020B0604020202020204" pitchFamily="34" charset="0"/>
                <a:cs typeface="Arial" panose="020B0604020202020204" pitchFamily="34" charset="0"/>
              </a:rPr>
              <a:t>(</a:t>
            </a:r>
            <a:r>
              <a:rPr lang="en-US" altLang="zh-CN" sz="1400" dirty="0" smtClean="0">
                <a:latin typeface="Arial" panose="020B0604020202020204" pitchFamily="34" charset="0"/>
                <a:cs typeface="Arial" panose="020B0604020202020204" pitchFamily="34" charset="0"/>
                <a:sym typeface="+mn-ea"/>
              </a:rPr>
              <a:t>40</a:t>
            </a:r>
            <a:r>
              <a:rPr lang="en-US" altLang="zh-CN" sz="1400" baseline="30000" dirty="0" smtClean="0">
                <a:latin typeface="Arial" panose="020B0604020202020204" pitchFamily="34" charset="0"/>
                <a:cs typeface="Arial" panose="020B0604020202020204" pitchFamily="34" charset="0"/>
                <a:sym typeface="+mn-ea"/>
              </a:rPr>
              <a:t>o</a:t>
            </a:r>
            <a:r>
              <a:rPr lang="en-US" altLang="zh-CN" sz="1400" dirty="0" smtClean="0">
                <a:latin typeface="Arial" panose="020B0604020202020204" pitchFamily="34" charset="0"/>
                <a:cs typeface="Arial" panose="020B0604020202020204" pitchFamily="34" charset="0"/>
                <a:sym typeface="+mn-ea"/>
              </a:rPr>
              <a:t>)</a:t>
            </a:r>
            <a:endParaRPr lang="en-US" altLang="zh-CN" sz="1400" dirty="0">
              <a:latin typeface="Arial" panose="020B0604020202020204" pitchFamily="34" charset="0"/>
              <a:cs typeface="Arial" panose="020B0604020202020204" pitchFamily="34" charset="0"/>
            </a:endParaRPr>
          </a:p>
        </p:txBody>
      </p:sp>
      <p:sp>
        <p:nvSpPr>
          <p:cNvPr id="40" name="Rectangle 39"/>
          <p:cNvSpPr/>
          <p:nvPr/>
        </p:nvSpPr>
        <p:spPr>
          <a:xfrm>
            <a:off x="1482725" y="3280048"/>
            <a:ext cx="758825" cy="629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23" name="Straight Arrow Connector 22"/>
          <p:cNvCxnSpPr/>
          <p:nvPr/>
        </p:nvCxnSpPr>
        <p:spPr>
          <a:xfrm flipV="1">
            <a:off x="1896132" y="3286398"/>
            <a:ext cx="0" cy="3317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12766" y="3585952"/>
            <a:ext cx="386840" cy="68906"/>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773547" y="3513647"/>
            <a:ext cx="242578" cy="204552"/>
          </a:xfrm>
          <a:prstGeom prst="straightConnector1">
            <a:avLst/>
          </a:prstGeom>
          <a:ln w="127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49985" y="3413475"/>
            <a:ext cx="483394" cy="276999"/>
          </a:xfrm>
          <a:prstGeom prst="rect">
            <a:avLst/>
          </a:prstGeom>
          <a:noFill/>
        </p:spPr>
        <p:txBody>
          <a:bodyPr wrap="square" rtlCol="0">
            <a:spAutoFit/>
          </a:bodyPr>
          <a:lstStyle/>
          <a:p>
            <a:pPr algn="ctr"/>
            <a:r>
              <a:rPr lang="en-US" sz="1200" dirty="0" err="1" smtClean="0">
                <a:solidFill>
                  <a:srgbClr val="FF0000"/>
                </a:solidFill>
                <a:latin typeface="Arial" panose="020B0604020202020204" pitchFamily="34" charset="0"/>
                <a:cs typeface="Arial" panose="020B0604020202020204" pitchFamily="34" charset="0"/>
              </a:rPr>
              <a:t>E</a:t>
            </a:r>
            <a:r>
              <a:rPr lang="en-US" sz="1200" baseline="-25000" dirty="0" err="1" smtClean="0">
                <a:solidFill>
                  <a:srgbClr val="FF0000"/>
                </a:solidFill>
                <a:latin typeface="Arial" panose="020B0604020202020204" pitchFamily="34" charset="0"/>
                <a:cs typeface="Arial" panose="020B0604020202020204" pitchFamily="34" charset="0"/>
              </a:rPr>
              <a:t>inc</a:t>
            </a:r>
            <a:endParaRPr lang="en-US" sz="1200" baseline="-25000" dirty="0">
              <a:solidFill>
                <a:srgbClr val="FF0000"/>
              </a:solidFill>
              <a:latin typeface="Arial" panose="020B0604020202020204" pitchFamily="34" charset="0"/>
              <a:cs typeface="Arial" panose="020B0604020202020204" pitchFamily="34" charset="0"/>
            </a:endParaRPr>
          </a:p>
        </p:txBody>
      </p:sp>
      <p:sp>
        <p:nvSpPr>
          <p:cNvPr id="39" name="TextBox 38"/>
          <p:cNvSpPr txBox="1"/>
          <p:nvPr/>
        </p:nvSpPr>
        <p:spPr>
          <a:xfrm>
            <a:off x="1530667" y="3665151"/>
            <a:ext cx="483394" cy="276999"/>
          </a:xfrm>
          <a:prstGeom prst="rect">
            <a:avLst/>
          </a:prstGeom>
          <a:noFill/>
        </p:spPr>
        <p:txBody>
          <a:bodyPr wrap="square" rtlCol="0">
            <a:spAutoFit/>
          </a:bodyPr>
          <a:lstStyle/>
          <a:p>
            <a:pPr algn="ctr"/>
            <a:r>
              <a:rPr lang="en-US" sz="1200" dirty="0" err="1" smtClean="0">
                <a:solidFill>
                  <a:srgbClr val="0000FF"/>
                </a:solidFill>
                <a:latin typeface="Arial" panose="020B0604020202020204" pitchFamily="34" charset="0"/>
                <a:cs typeface="Arial" panose="020B0604020202020204" pitchFamily="34" charset="0"/>
              </a:rPr>
              <a:t>H</a:t>
            </a:r>
            <a:r>
              <a:rPr lang="en-US" sz="1200" baseline="-25000" dirty="0" err="1" smtClean="0">
                <a:solidFill>
                  <a:srgbClr val="0000FF"/>
                </a:solidFill>
                <a:latin typeface="Arial" panose="020B0604020202020204" pitchFamily="34" charset="0"/>
                <a:cs typeface="Arial" panose="020B0604020202020204" pitchFamily="34" charset="0"/>
              </a:rPr>
              <a:t>inc</a:t>
            </a:r>
            <a:endParaRPr lang="en-US" sz="1200" baseline="-25000" dirty="0">
              <a:solidFill>
                <a:srgbClr val="0000FF"/>
              </a:solidFill>
              <a:latin typeface="Arial" panose="020B0604020202020204" pitchFamily="34" charset="0"/>
              <a:cs typeface="Arial" panose="020B0604020202020204" pitchFamily="34" charset="0"/>
            </a:endParaRPr>
          </a:p>
        </p:txBody>
      </p:sp>
      <p:cxnSp>
        <p:nvCxnSpPr>
          <p:cNvPr id="31" name="Straight Arrow Connector 30"/>
          <p:cNvCxnSpPr/>
          <p:nvPr/>
        </p:nvCxnSpPr>
        <p:spPr>
          <a:xfrm flipV="1">
            <a:off x="803676" y="3401602"/>
            <a:ext cx="203474" cy="15832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10275" y="3561537"/>
            <a:ext cx="217950" cy="3882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807883" y="3314659"/>
            <a:ext cx="0" cy="25004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57703" y="3456589"/>
            <a:ext cx="28776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x</a:t>
            </a:r>
            <a:endParaRPr lang="en-US" sz="1200" baseline="-25000" dirty="0">
              <a:latin typeface="Arial" panose="020B0604020202020204" pitchFamily="34" charset="0"/>
              <a:cs typeface="Arial" panose="020B0604020202020204" pitchFamily="34" charset="0"/>
            </a:endParaRPr>
          </a:p>
        </p:txBody>
      </p:sp>
      <p:sp>
        <p:nvSpPr>
          <p:cNvPr id="29" name="TextBox 28"/>
          <p:cNvSpPr txBox="1"/>
          <p:nvPr/>
        </p:nvSpPr>
        <p:spPr>
          <a:xfrm>
            <a:off x="653451" y="3095380"/>
            <a:ext cx="297168"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z</a:t>
            </a:r>
            <a:endParaRPr lang="en-US" sz="1200" baseline="-25000" dirty="0">
              <a:latin typeface="Arial" panose="020B0604020202020204" pitchFamily="34" charset="0"/>
              <a:cs typeface="Arial" panose="020B0604020202020204" pitchFamily="34" charset="0"/>
            </a:endParaRPr>
          </a:p>
        </p:txBody>
      </p:sp>
      <p:sp>
        <p:nvSpPr>
          <p:cNvPr id="30" name="TextBox 29"/>
          <p:cNvSpPr txBox="1"/>
          <p:nvPr/>
        </p:nvSpPr>
        <p:spPr>
          <a:xfrm>
            <a:off x="913382" y="3218737"/>
            <a:ext cx="297168"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y</a:t>
            </a:r>
            <a:endParaRPr lang="en-US" sz="1200" baseline="-25000" dirty="0">
              <a:latin typeface="Arial" panose="020B0604020202020204" pitchFamily="34" charset="0"/>
              <a:cs typeface="Arial" panose="020B0604020202020204" pitchFamily="34" charset="0"/>
            </a:endParaRPr>
          </a:p>
        </p:txBody>
      </p:sp>
      <p:sp>
        <p:nvSpPr>
          <p:cNvPr id="42" name="TextBox 41"/>
          <p:cNvSpPr txBox="1"/>
          <p:nvPr/>
        </p:nvSpPr>
        <p:spPr>
          <a:xfrm>
            <a:off x="2182156" y="3362675"/>
            <a:ext cx="1085850"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Bottom s-polarized illumination</a:t>
            </a:r>
            <a:endParaRPr lang="en-US" sz="1200" dirty="0">
              <a:latin typeface="Arial" panose="020B0604020202020204" pitchFamily="34" charset="0"/>
              <a:cs typeface="Arial" panose="020B0604020202020204" pitchFamily="34" charset="0"/>
            </a:endParaRPr>
          </a:p>
        </p:txBody>
      </p:sp>
      <p:sp>
        <p:nvSpPr>
          <p:cNvPr id="43" name="TextBox 42"/>
          <p:cNvSpPr txBox="1"/>
          <p:nvPr/>
        </p:nvSpPr>
        <p:spPr>
          <a:xfrm>
            <a:off x="1770778" y="2923116"/>
            <a:ext cx="138057" cy="181002"/>
          </a:xfrm>
          <a:prstGeom prst="rect">
            <a:avLst/>
          </a:prstGeom>
          <a:solidFill>
            <a:srgbClr val="C3C3C3"/>
          </a:solidFill>
        </p:spPr>
        <p:txBody>
          <a:bodyPr wrap="square" lIns="0" tIns="0" rIns="0" bIns="0" rtlCol="0">
            <a:noAutofit/>
          </a:bodyPr>
          <a:lstStyle/>
          <a:p>
            <a:pPr algn="ctr"/>
            <a:r>
              <a:rPr lang="en-US" altLang="zh-CN" sz="1200" dirty="0">
                <a:solidFill>
                  <a:srgbClr val="FF0000"/>
                </a:solidFill>
                <a:latin typeface="Symbol" panose="05050102010706020507" pitchFamily="18" charset="2"/>
                <a:cs typeface="Arial" panose="020B0604020202020204" pitchFamily="34" charset="0"/>
              </a:rPr>
              <a:t>q</a:t>
            </a:r>
            <a:endParaRPr lang="en-US" sz="1200" b="1" dirty="0">
              <a:solidFill>
                <a:srgbClr val="FF0000"/>
              </a:solidFill>
              <a:latin typeface="Arial" panose="020B0604020202020204" pitchFamily="34" charset="0"/>
              <a:cs typeface="Arial" panose="020B0604020202020204" pitchFamily="34" charset="0"/>
            </a:endParaRPr>
          </a:p>
        </p:txBody>
      </p:sp>
      <p:cxnSp>
        <p:nvCxnSpPr>
          <p:cNvPr id="34" name="直接箭头连接符 4"/>
          <p:cNvCxnSpPr/>
          <p:nvPr/>
        </p:nvCxnSpPr>
        <p:spPr>
          <a:xfrm flipV="1">
            <a:off x="2338070" y="1734820"/>
            <a:ext cx="461645" cy="27368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文本框 8"/>
          <p:cNvSpPr txBox="1"/>
          <p:nvPr/>
        </p:nvSpPr>
        <p:spPr>
          <a:xfrm rot="19813908">
            <a:off x="1931685" y="1606345"/>
            <a:ext cx="1069524" cy="261610"/>
          </a:xfrm>
          <a:prstGeom prst="rect">
            <a:avLst/>
          </a:prstGeom>
          <a:noFill/>
        </p:spPr>
        <p:txBody>
          <a:bodyPr wrap="none" rtlCol="0" anchor="t">
            <a:spAutoFit/>
          </a:bodyPr>
          <a:lstStyle/>
          <a:p>
            <a:r>
              <a:rPr lang="en-US" altLang="zh-CN" sz="1100" dirty="0" smtClean="0">
                <a:latin typeface="Arial" panose="020B0604020202020204" pitchFamily="34" charset="0"/>
                <a:cs typeface="Arial" panose="020B0604020202020204" pitchFamily="34" charset="0"/>
                <a:sym typeface="+mn-ea"/>
              </a:rPr>
              <a:t>Depth of Si tip</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700</TotalTime>
  <Words>1341</Words>
  <Application>Microsoft Macintosh PowerPoint</Application>
  <PresentationFormat>On-screen Show (4:3)</PresentationFormat>
  <Paragraphs>293</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7" baseType="lpstr">
      <vt:lpstr>Cambria Math</vt:lpstr>
      <vt:lpstr>Calibri</vt:lpstr>
      <vt:lpstr>Calibri Light</vt:lpstr>
      <vt:lpstr>Theme1</vt:lpstr>
      <vt:lpstr>Graph</vt:lpstr>
      <vt:lpstr>Origin50.Graph</vt:lpstr>
      <vt:lpstr>Testing scanning probes for  PE THz EPR microscopy </vt:lpstr>
      <vt:lpstr>Outline</vt:lpstr>
      <vt:lpstr>Current THz scattering SNOM implementation</vt:lpstr>
      <vt:lpstr>Reasons for using tapping AFM</vt:lpstr>
      <vt:lpstr>Outline</vt:lpstr>
      <vt:lpstr>Concept: analogue to dielectric contract probing</vt:lpstr>
      <vt:lpstr>PowerPoint Presentation</vt:lpstr>
      <vt:lpstr>PowerPoint Presentation</vt:lpstr>
      <vt:lpstr>PowerPoint Presentation</vt:lpstr>
      <vt:lpstr>PowerPoint Presentation</vt:lpstr>
      <vt:lpstr>FIB fabrication: diablo antenna on commerical Si tip</vt:lpstr>
      <vt:lpstr>FIB rounded standard Si tip for large radius probes</vt:lpstr>
      <vt:lpstr>Commercial Au-coatedSi tips with large apex radius</vt:lpstr>
      <vt:lpstr>Outline</vt:lpstr>
      <vt:lpstr>THz magnetic samples for testing THz magnetic tips</vt:lpstr>
      <vt:lpstr>Testing concept: cross-polarization measurements</vt:lpstr>
      <vt:lpstr>Outline</vt:lpstr>
      <vt:lpstr>THz el. antenna near-field mapping</vt:lpstr>
      <vt:lpstr>THz electric field mapping measurement results </vt:lpstr>
      <vt:lpstr>THz electric field mapping measurement results </vt:lpstr>
      <vt:lpstr>Conclusions/Problems/Outlook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scanning probes for  PE THz EPR microscopy</dc:title>
  <dc:creator>Alexander Govyadinov</dc:creator>
  <cp:lastModifiedBy>Rainer</cp:lastModifiedBy>
  <cp:revision>103</cp:revision>
  <dcterms:created xsi:type="dcterms:W3CDTF">2018-06-06T15:51:00Z</dcterms:created>
  <dcterms:modified xsi:type="dcterms:W3CDTF">2018-06-12T05:37:25Z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