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3" r:id="rId6"/>
    <p:sldId id="259" r:id="rId7"/>
    <p:sldId id="262" r:id="rId8"/>
    <p:sldId id="266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D9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1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230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C6D7B-2A55-4D38-A97B-4789BBD8F475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77555-BFF5-4CCB-B558-35D3963F25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807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C6D7B-2A55-4D38-A97B-4789BBD8F475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77555-BFF5-4CCB-B558-35D3963F25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8431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C6D7B-2A55-4D38-A97B-4789BBD8F475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77555-BFF5-4CCB-B558-35D3963F25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2391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C6D7B-2A55-4D38-A97B-4789BBD8F475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77555-BFF5-4CCB-B558-35D3963F25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57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C6D7B-2A55-4D38-A97B-4789BBD8F475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77555-BFF5-4CCB-B558-35D3963F25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4522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C6D7B-2A55-4D38-A97B-4789BBD8F475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77555-BFF5-4CCB-B558-35D3963F25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0476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C6D7B-2A55-4D38-A97B-4789BBD8F475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77555-BFF5-4CCB-B558-35D3963F25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225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C6D7B-2A55-4D38-A97B-4789BBD8F475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77555-BFF5-4CCB-B558-35D3963F25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218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C6D7B-2A55-4D38-A97B-4789BBD8F475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77555-BFF5-4CCB-B558-35D3963F25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2600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C6D7B-2A55-4D38-A97B-4789BBD8F475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77555-BFF5-4CCB-B558-35D3963F25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3222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C6D7B-2A55-4D38-A97B-4789BBD8F475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77555-BFF5-4CCB-B558-35D3963F25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016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C6D7B-2A55-4D38-A97B-4789BBD8F475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77555-BFF5-4CCB-B558-35D3963F25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436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 EPR microscopy detection methods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1170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9818" y="-301526"/>
            <a:ext cx="10515600" cy="1325563"/>
          </a:xfrm>
        </p:spPr>
        <p:txBody>
          <a:bodyPr/>
          <a:lstStyle/>
          <a:p>
            <a:r>
              <a:rPr lang="en-US" dirty="0" smtClean="0"/>
              <a:t>Budget: current status of participants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7976334"/>
              </p:ext>
            </p:extLst>
          </p:nvPr>
        </p:nvGraphicFramePr>
        <p:xfrm>
          <a:off x="245719" y="1024037"/>
          <a:ext cx="8943007" cy="5162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9791"/>
                <a:gridCol w="4667293"/>
                <a:gridCol w="2645923"/>
              </a:tblGrid>
              <a:tr h="90789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Participant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Funds</a:t>
                      </a:r>
                      <a:r>
                        <a:rPr lang="en-US" sz="2400" baseline="0" dirty="0" smtClean="0"/>
                        <a:t> extrapolated to the end of extension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Use/shift of funds?</a:t>
                      </a:r>
                      <a:endParaRPr lang="en-GB" sz="2400" dirty="0"/>
                    </a:p>
                  </a:txBody>
                  <a:tcPr/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BUT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Sufficient funds for extension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anchor="ctr"/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NGU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Personnel through</a:t>
                      </a:r>
                      <a:r>
                        <a:rPr lang="en-US" sz="2400" baseline="0" dirty="0" smtClean="0"/>
                        <a:t> Dec 2020, 27k€ for consumables, workshops, travel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/>
                    </a:p>
                  </a:txBody>
                  <a:tcPr anchor="ctr"/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TK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+150k€ (all personnel)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anchor="ctr"/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USTUTT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+ 40 k€ equipment / +6k€</a:t>
                      </a:r>
                      <a:r>
                        <a:rPr lang="en-US" sz="2400" baseline="0" dirty="0" smtClean="0"/>
                        <a:t> personnel / +10k€ consumables (assumes Martin funded for 8-9 months &amp; Lorenzo </a:t>
                      </a:r>
                      <a:r>
                        <a:rPr lang="en-US" sz="2400" baseline="0" dirty="0" smtClean="0"/>
                        <a:t>through Dec 2020)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570823" y="3761170"/>
            <a:ext cx="1391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VDI source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570823" y="4201805"/>
            <a:ext cx="1391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VDI detector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570823" y="2958894"/>
            <a:ext cx="13914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scientific conference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9188726" y="753789"/>
            <a:ext cx="2653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Possible expenditures:</a:t>
            </a:r>
            <a:endParaRPr lang="en-GB" b="1" dirty="0"/>
          </a:p>
        </p:txBody>
      </p:sp>
      <p:pic>
        <p:nvPicPr>
          <p:cNvPr id="1028" name="Picture 4" descr="Free Garbage Can Cliparts, Download Free Clip Art, Free Clip Art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9861" y="4386471"/>
            <a:ext cx="900000" cy="1118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9998765" y="2753139"/>
            <a:ext cx="974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Others…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9859334" y="1443409"/>
            <a:ext cx="12528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Lorenzo ??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9819861" y="1959774"/>
            <a:ext cx="1686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Extra months for Martin??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2458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02668"/>
            <a:ext cx="12344399" cy="1325563"/>
          </a:xfrm>
        </p:spPr>
        <p:txBody>
          <a:bodyPr/>
          <a:lstStyle/>
          <a:p>
            <a:r>
              <a:rPr lang="en-US" dirty="0" smtClean="0"/>
              <a:t>Pros &amp; Cons of the two considered detector methods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47959" y="722797"/>
            <a:ext cx="5157787" cy="823912"/>
          </a:xfrm>
        </p:spPr>
        <p:txBody>
          <a:bodyPr/>
          <a:lstStyle/>
          <a:p>
            <a:r>
              <a:rPr lang="en-US" dirty="0" smtClean="0"/>
              <a:t>Bolometers</a:t>
            </a:r>
            <a:endParaRPr lang="en-GB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47806384"/>
              </p:ext>
            </p:extLst>
          </p:nvPr>
        </p:nvGraphicFramePr>
        <p:xfrm>
          <a:off x="103807" y="1709392"/>
          <a:ext cx="5940000" cy="2108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970000"/>
                <a:gridCol w="2970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Extremely wide bandwidth (not</a:t>
                      </a:r>
                      <a:r>
                        <a:rPr lang="en-US" baseline="0" dirty="0" smtClean="0"/>
                        <a:t> limiting factor)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 smtClean="0"/>
                        <a:t>Able to use wideband or narrowband source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 smtClean="0"/>
                        <a:t>High sensitivity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 smtClean="0"/>
                        <a:t>No purchase necessary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Magnitude only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Unable to run microscopy and spectroscopy</a:t>
                      </a:r>
                      <a:r>
                        <a:rPr lang="en-US" baseline="0" dirty="0" smtClean="0"/>
                        <a:t> experiments simultaneously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6172200" y="722797"/>
            <a:ext cx="5183188" cy="823912"/>
          </a:xfrm>
        </p:spPr>
        <p:txBody>
          <a:bodyPr/>
          <a:lstStyle/>
          <a:p>
            <a:r>
              <a:rPr lang="en-US" dirty="0" smtClean="0"/>
              <a:t>Heterodyne</a:t>
            </a:r>
            <a:endParaRPr lang="en-GB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532412429"/>
              </p:ext>
            </p:extLst>
          </p:nvPr>
        </p:nvGraphicFramePr>
        <p:xfrm>
          <a:off x="6129505" y="1709392"/>
          <a:ext cx="5940000" cy="2656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970000"/>
                <a:gridCol w="2970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Magnitude</a:t>
                      </a:r>
                      <a:r>
                        <a:rPr lang="en-US" baseline="0" dirty="0" smtClean="0"/>
                        <a:t> &amp; phase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 smtClean="0"/>
                        <a:t>Signal enhancement due to technique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 smtClean="0"/>
                        <a:t>High sensitivity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 smtClean="0"/>
                        <a:t>Able to run microscopy and spectroscopy experiments simultaneously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Bandwidth is limited by</a:t>
                      </a:r>
                      <a:r>
                        <a:rPr lang="en-US" baseline="0" dirty="0" smtClean="0"/>
                        <a:t> multiple factors in current capabilities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 smtClean="0"/>
                        <a:t>Limited to narrowband source only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 smtClean="0"/>
                        <a:t>Purchase is required (~85-100k€)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4221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4637" y="-61242"/>
            <a:ext cx="5400000" cy="6919242"/>
          </a:xfrm>
          <a:prstGeom prst="rect">
            <a:avLst/>
          </a:prstGeom>
        </p:spPr>
      </p:pic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136742" y="0"/>
            <a:ext cx="10515600" cy="1325563"/>
          </a:xfrm>
        </p:spPr>
        <p:txBody>
          <a:bodyPr/>
          <a:lstStyle/>
          <a:p>
            <a:r>
              <a:rPr lang="en-US" dirty="0" smtClean="0"/>
              <a:t>Overall VDI scheme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2790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4377" y="326182"/>
            <a:ext cx="5197041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VDI source purchase options for narrowband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4887" y="2829095"/>
            <a:ext cx="5157787" cy="823912"/>
          </a:xfrm>
        </p:spPr>
        <p:txBody>
          <a:bodyPr/>
          <a:lstStyle/>
          <a:p>
            <a:r>
              <a:rPr lang="en-US" dirty="0" smtClean="0"/>
              <a:t>300 GHz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740926"/>
            <a:ext cx="5183188" cy="823912"/>
          </a:xfrm>
        </p:spPr>
        <p:txBody>
          <a:bodyPr/>
          <a:lstStyle/>
          <a:p>
            <a:r>
              <a:rPr lang="en-US" dirty="0" smtClean="0"/>
              <a:t>320 GHz</a:t>
            </a:r>
            <a:endParaRPr lang="en-GB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 rotWithShape="1">
          <a:blip r:embed="rId2"/>
          <a:srcRect l="1444" t="1097" r="7045" b="5396"/>
          <a:stretch/>
        </p:blipFill>
        <p:spPr>
          <a:xfrm>
            <a:off x="6088566" y="2743199"/>
            <a:ext cx="5940000" cy="3665107"/>
          </a:xfrm>
          <a:prstGeom prst="rect">
            <a:avLst/>
          </a:prstGeom>
        </p:spPr>
      </p:pic>
      <p:grpSp>
        <p:nvGrpSpPr>
          <p:cNvPr id="13" name="Group 12"/>
          <p:cNvGrpSpPr>
            <a:grpSpLocks noChangeAspect="1"/>
          </p:cNvGrpSpPr>
          <p:nvPr/>
        </p:nvGrpSpPr>
        <p:grpSpPr>
          <a:xfrm>
            <a:off x="482665" y="63881"/>
            <a:ext cx="5120009" cy="4127898"/>
            <a:chOff x="1333418" y="214310"/>
            <a:chExt cx="4752494" cy="3831597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50775" t="292" r="11865" b="61590"/>
            <a:stretch/>
          </p:blipFill>
          <p:spPr>
            <a:xfrm>
              <a:off x="3156559" y="214310"/>
              <a:ext cx="2929353" cy="3829704"/>
            </a:xfrm>
            <a:prstGeom prst="rect">
              <a:avLst/>
            </a:prstGeom>
          </p:spPr>
        </p:pic>
        <p:sp>
          <p:nvSpPr>
            <p:cNvPr id="12" name="Rectangle 11"/>
            <p:cNvSpPr/>
            <p:nvPr/>
          </p:nvSpPr>
          <p:spPr>
            <a:xfrm>
              <a:off x="3118566" y="1539873"/>
              <a:ext cx="352483" cy="25060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7502" t="26453" r="46089" b="62700"/>
            <a:stretch/>
          </p:blipFill>
          <p:spPr>
            <a:xfrm>
              <a:off x="1333418" y="1539873"/>
              <a:ext cx="2070725" cy="1089765"/>
            </a:xfrm>
            <a:prstGeom prst="rect">
              <a:avLst/>
            </a:prstGeom>
          </p:spPr>
        </p:pic>
      </p:grp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 rotWithShape="1">
          <a:blip r:embed="rId4"/>
          <a:srcRect l="3445" t="15656" r="3629" b="4937"/>
          <a:stretch/>
        </p:blipFill>
        <p:spPr>
          <a:xfrm>
            <a:off x="148566" y="3783392"/>
            <a:ext cx="5940000" cy="2624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857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014" y="365125"/>
            <a:ext cx="12024986" cy="1325563"/>
          </a:xfrm>
        </p:spPr>
        <p:txBody>
          <a:bodyPr/>
          <a:lstStyle/>
          <a:p>
            <a:r>
              <a:rPr lang="en-US" dirty="0" smtClean="0"/>
              <a:t>Wideband option – roughly corresponds to 5.6 </a:t>
            </a:r>
            <a:r>
              <a:rPr lang="en-US" dirty="0" err="1" smtClean="0"/>
              <a:t>mW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797" y="1813099"/>
            <a:ext cx="8092358" cy="4351338"/>
          </a:xfrm>
        </p:spPr>
      </p:pic>
      <p:sp>
        <p:nvSpPr>
          <p:cNvPr id="5" name="TextBox 4"/>
          <p:cNvSpPr txBox="1"/>
          <p:nvPr/>
        </p:nvSpPr>
        <p:spPr>
          <a:xfrm>
            <a:off x="9081370" y="2693096"/>
            <a:ext cx="29477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Multiplication factor of 27x and is </a:t>
            </a:r>
            <a:r>
              <a:rPr lang="en-US" sz="2400" b="1" i="1" dirty="0" smtClean="0"/>
              <a:t>NOT</a:t>
            </a:r>
            <a:r>
              <a:rPr lang="en-US" sz="2400" dirty="0" smtClean="0"/>
              <a:t> compatible with heterodyne detection at this time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983924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t="43056" r="1831" b="1762"/>
          <a:stretch/>
        </p:blipFill>
        <p:spPr>
          <a:xfrm>
            <a:off x="1352942" y="50105"/>
            <a:ext cx="9360000" cy="6741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702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43056" r="1831" b="1762"/>
          <a:stretch/>
        </p:blipFill>
        <p:spPr>
          <a:xfrm>
            <a:off x="6400800" y="100210"/>
            <a:ext cx="5760000" cy="4148714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0453369"/>
              </p:ext>
            </p:extLst>
          </p:nvPr>
        </p:nvGraphicFramePr>
        <p:xfrm>
          <a:off x="74112" y="1814604"/>
          <a:ext cx="7549270" cy="496824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3931478"/>
                <a:gridCol w="1027327"/>
                <a:gridCol w="1027327"/>
                <a:gridCol w="781569"/>
                <a:gridCol w="78156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High frequency range  (GHz)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290</a:t>
                      </a:r>
                      <a:endParaRPr lang="en-GB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B9D9A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310</a:t>
                      </a:r>
                      <a:endParaRPr lang="en-GB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B9D9A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294</a:t>
                      </a:r>
                      <a:endParaRPr lang="en-GB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306</a:t>
                      </a:r>
                      <a:endParaRPr lang="en-GB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Low frequency range (GHz)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12.0833</a:t>
                      </a:r>
                      <a:endParaRPr lang="en-GB" sz="20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12.9167</a:t>
                      </a:r>
                      <a:endParaRPr lang="en-GB" sz="20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12.25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12.75</a:t>
                      </a:r>
                      <a:endParaRPr lang="en-GB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Off-set frequency</a:t>
                      </a:r>
                      <a:r>
                        <a:rPr lang="en-US" sz="2000" baseline="0" dirty="0" smtClean="0"/>
                        <a:t> (GHz)</a:t>
                      </a:r>
                      <a:endParaRPr lang="en-GB" sz="20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GB" sz="2000" dirty="0"/>
                    </a:p>
                  </a:txBody>
                  <a:tcPr anchor="ctr">
                    <a:solidFill>
                      <a:srgbClr val="B9D9A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0.65</a:t>
                      </a:r>
                      <a:endParaRPr lang="en-GB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Multiplication factor</a:t>
                      </a:r>
                      <a:endParaRPr lang="en-GB" sz="20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24x</a:t>
                      </a:r>
                      <a:endParaRPr lang="en-GB" sz="20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24x</a:t>
                      </a:r>
                      <a:endParaRPr lang="en-GB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IF frequency (GHz)</a:t>
                      </a:r>
                      <a:endParaRPr lang="en-GB" sz="20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24</a:t>
                      </a:r>
                      <a:endParaRPr lang="en-GB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B9D9A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15.6</a:t>
                      </a:r>
                      <a:endParaRPr lang="en-GB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Bandwidth (GHz)</a:t>
                      </a:r>
                      <a:endParaRPr lang="en-GB" sz="20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en-GB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12</a:t>
                      </a:r>
                      <a:endParaRPr lang="en-GB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Low sideband from mixer (GHz)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11.0833</a:t>
                      </a:r>
                      <a:endParaRPr lang="en-GB" sz="2000" dirty="0"/>
                    </a:p>
                  </a:txBody>
                  <a:tcPr anchor="ctr">
                    <a:solidFill>
                      <a:srgbClr val="B9D9A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11.9167</a:t>
                      </a:r>
                      <a:endParaRPr lang="en-GB" sz="2000" dirty="0"/>
                    </a:p>
                  </a:txBody>
                  <a:tcPr anchor="ctr">
                    <a:solidFill>
                      <a:srgbClr val="B9D9A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11.6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12.1</a:t>
                      </a:r>
                      <a:endParaRPr lang="en-GB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High sideband</a:t>
                      </a:r>
                      <a:r>
                        <a:rPr lang="en-US" sz="2000" baseline="0" dirty="0" smtClean="0"/>
                        <a:t> from mixer (GHz)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13.0833</a:t>
                      </a:r>
                      <a:endParaRPr lang="en-GB" sz="20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13.9167</a:t>
                      </a:r>
                      <a:endParaRPr lang="en-GB" sz="20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12.9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13.4</a:t>
                      </a:r>
                      <a:endParaRPr lang="en-GB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Separation between sidebands (GHz)</a:t>
                      </a:r>
                      <a:endParaRPr lang="en-GB" sz="20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0.1667</a:t>
                      </a:r>
                      <a:endParaRPr lang="en-GB" sz="2000" dirty="0"/>
                    </a:p>
                  </a:txBody>
                  <a:tcPr anchor="ctr">
                    <a:solidFill>
                      <a:srgbClr val="B9D9A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solidFill>
                      <a:srgbClr val="B9D9A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0.15</a:t>
                      </a:r>
                      <a:endParaRPr lang="en-GB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Separation between sideband</a:t>
                      </a:r>
                      <a:r>
                        <a:rPr lang="en-US" sz="2000" baseline="0" dirty="0" smtClean="0"/>
                        <a:t> and LO (GHz)</a:t>
                      </a:r>
                      <a:endParaRPr lang="en-GB" sz="20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1.6667</a:t>
                      </a:r>
                      <a:endParaRPr lang="en-GB" sz="20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0.8</a:t>
                      </a:r>
                      <a:endParaRPr lang="en-GB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Cost (k€)</a:t>
                      </a:r>
                      <a:endParaRPr lang="en-GB" sz="20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~92</a:t>
                      </a:r>
                      <a:endParaRPr lang="en-GB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B9D9A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solidFill>
                      <a:srgbClr val="B9D9A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~78</a:t>
                      </a:r>
                      <a:endParaRPr lang="en-GB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9372" y="275574"/>
            <a:ext cx="5813121" cy="1325563"/>
          </a:xfrm>
        </p:spPr>
        <p:txBody>
          <a:bodyPr/>
          <a:lstStyle/>
          <a:p>
            <a:r>
              <a:rPr lang="en-US" dirty="0" smtClean="0"/>
              <a:t>VDI: IF and Bandwidth options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8594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Budget discussion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0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339" y="62740"/>
            <a:ext cx="10515600" cy="1325563"/>
          </a:xfrm>
        </p:spPr>
        <p:txBody>
          <a:bodyPr/>
          <a:lstStyle/>
          <a:p>
            <a:r>
              <a:rPr lang="en-US" dirty="0" smtClean="0"/>
              <a:t>Budget: current status of participants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4170777"/>
              </p:ext>
            </p:extLst>
          </p:nvPr>
        </p:nvGraphicFramePr>
        <p:xfrm>
          <a:off x="402077" y="1143522"/>
          <a:ext cx="8640191" cy="5451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9791"/>
                <a:gridCol w="4440269"/>
                <a:gridCol w="2570131"/>
              </a:tblGrid>
              <a:tr h="90789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Participant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Funds</a:t>
                      </a:r>
                      <a:r>
                        <a:rPr lang="en-US" sz="2400" baseline="0" dirty="0" smtClean="0"/>
                        <a:t> extrapolated to the end of extension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Use/shift of funds?</a:t>
                      </a:r>
                      <a:endParaRPr lang="en-GB" sz="2400" dirty="0"/>
                    </a:p>
                  </a:txBody>
                  <a:tcPr/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BUT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Sufficient funds for extension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anchor="ctr"/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NGU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Personnel through</a:t>
                      </a:r>
                      <a:r>
                        <a:rPr lang="en-US" sz="2400" baseline="0" dirty="0" smtClean="0"/>
                        <a:t> Dec 2020, 27k€ for consumables, workshops, travel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/>
                    </a:p>
                  </a:txBody>
                  <a:tcPr anchor="ctr"/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TK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+150k€ (all personnel</a:t>
                      </a:r>
                      <a:r>
                        <a:rPr lang="en-US" sz="2400" dirty="0" smtClean="0"/>
                        <a:t>)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anchor="ctr"/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USTUTT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+ 40 k€ equipment / +6k€</a:t>
                      </a:r>
                      <a:r>
                        <a:rPr lang="en-US" sz="2400" baseline="0" dirty="0" smtClean="0"/>
                        <a:t> personnel / +10k€ consumables (assumes Martin funded for 8-9 months &amp; Lorenzo though Dec)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6471148" y="1093728"/>
            <a:ext cx="3727174" cy="56442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141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1849</TotalTime>
  <Words>391</Words>
  <Application>Microsoft Office PowerPoint</Application>
  <PresentationFormat>Widescreen</PresentationFormat>
  <Paragraphs>101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PE EPR microscopy detection methods</vt:lpstr>
      <vt:lpstr>Pros &amp; Cons of the two considered detector methods</vt:lpstr>
      <vt:lpstr>Overall VDI scheme</vt:lpstr>
      <vt:lpstr>VDI source purchase options for narrowband</vt:lpstr>
      <vt:lpstr>Wideband option – roughly corresponds to 5.6 mW</vt:lpstr>
      <vt:lpstr>PowerPoint Presentation</vt:lpstr>
      <vt:lpstr>VDI: IF and Bandwidth options</vt:lpstr>
      <vt:lpstr>Budget discussion</vt:lpstr>
      <vt:lpstr>Budget: current status of participants</vt:lpstr>
      <vt:lpstr>Budget: current status of participants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 EPR microscopy detection methods</dc:title>
  <dc:creator>Alisa Leavesley</dc:creator>
  <cp:lastModifiedBy>Alisa Leavesley</cp:lastModifiedBy>
  <cp:revision>13</cp:revision>
  <dcterms:created xsi:type="dcterms:W3CDTF">2020-04-21T09:14:45Z</dcterms:created>
  <dcterms:modified xsi:type="dcterms:W3CDTF">2020-04-23T13:56:53Z</dcterms:modified>
</cp:coreProperties>
</file>