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5" r:id="rId1"/>
  </p:sldMasterIdLst>
  <p:notesMasterIdLst>
    <p:notesMasterId r:id="rId17"/>
  </p:notesMasterIdLst>
  <p:handoutMasterIdLst>
    <p:handoutMasterId r:id="rId18"/>
  </p:handoutMasterIdLst>
  <p:sldIdLst>
    <p:sldId id="428" r:id="rId2"/>
    <p:sldId id="425" r:id="rId3"/>
    <p:sldId id="261" r:id="rId4"/>
    <p:sldId id="426" r:id="rId5"/>
    <p:sldId id="397" r:id="rId6"/>
    <p:sldId id="288" r:id="rId7"/>
    <p:sldId id="420" r:id="rId8"/>
    <p:sldId id="290" r:id="rId9"/>
    <p:sldId id="300" r:id="rId10"/>
    <p:sldId id="301" r:id="rId11"/>
    <p:sldId id="423" r:id="rId12"/>
    <p:sldId id="306" r:id="rId13"/>
    <p:sldId id="308" r:id="rId14"/>
    <p:sldId id="283" r:id="rId15"/>
    <p:sldId id="427" r:id="rId16"/>
  </p:sldIdLst>
  <p:sldSz cx="9144000" cy="6858000" type="screen4x3"/>
  <p:notesSz cx="7099300" cy="102235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0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A50021"/>
    <a:srgbClr val="FFCC66"/>
    <a:srgbClr val="FF66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37" autoAdjust="0"/>
    <p:restoredTop sz="94664" autoAdjust="0"/>
  </p:normalViewPr>
  <p:slideViewPr>
    <p:cSldViewPr>
      <p:cViewPr varScale="1">
        <p:scale>
          <a:sx n="161" d="100"/>
          <a:sy n="161" d="100"/>
        </p:scale>
        <p:origin x="1868" y="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532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0" d="100"/>
          <a:sy n="90" d="100"/>
        </p:scale>
        <p:origin x="-3756" y="-102"/>
      </p:cViewPr>
      <p:guideLst>
        <p:guide orient="horz" pos="3220"/>
        <p:guide pos="223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r">
              <a:defRPr sz="1300"/>
            </a:lvl1pPr>
          </a:lstStyle>
          <a:p>
            <a:fld id="{E8DCEF49-AA05-4A88-B087-8528DE91E39F}" type="datetimeFigureOut">
              <a:rPr lang="en-US" smtClean="0"/>
              <a:pPr/>
              <a:t>1/29/2018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294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r">
              <a:defRPr sz="1300"/>
            </a:lvl1pPr>
          </a:lstStyle>
          <a:p>
            <a:fld id="{CBEF4157-E26A-439A-BE32-9DCD9559BE8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3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984" tIns="49492" rIns="98984" bIns="49492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endParaRPr lang="en-US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294" y="0"/>
            <a:ext cx="30763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984" tIns="49492" rIns="98984" bIns="49492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endParaRPr lang="en-US" dirty="0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3775" y="766763"/>
            <a:ext cx="5111750" cy="38338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930" y="4856163"/>
            <a:ext cx="5679440" cy="460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984" tIns="49492" rIns="98984" bIns="494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10551"/>
            <a:ext cx="30763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984" tIns="49492" rIns="98984" bIns="49492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endParaRPr lang="en-US" dirty="0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294" y="9710551"/>
            <a:ext cx="30763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984" tIns="49492" rIns="98984" bIns="49492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DA67C2F4-241B-4B9E-8394-4DF472ABF684}" type="slidenum">
              <a:rPr lang="en-US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23913" y="339725"/>
            <a:ext cx="5451475" cy="40894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522007" y="4825614"/>
            <a:ext cx="6062743" cy="453871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dt"/>
          </p:nvPr>
        </p:nvSpPr>
        <p:spPr>
          <a:xfrm>
            <a:off x="4021294" y="1"/>
            <a:ext cx="3076363" cy="511175"/>
          </a:xfrm>
          <a:prstGeom prst="rect">
            <a:avLst/>
          </a:prstGeom>
          <a:ln/>
        </p:spPr>
        <p:txBody>
          <a:bodyPr lIns="98971" tIns="49485" rIns="98971" bIns="49485"/>
          <a:lstStyle/>
          <a:p>
            <a:r>
              <a:rPr lang="en-GB" dirty="0"/>
              <a:t>08/01/08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/>
          </p:nvPr>
        </p:nvSpPr>
        <p:spPr>
          <a:xfrm>
            <a:off x="4021294" y="9710552"/>
            <a:ext cx="3076363" cy="511175"/>
          </a:xfrm>
          <a:prstGeom prst="rect">
            <a:avLst/>
          </a:prstGeom>
          <a:ln/>
        </p:spPr>
        <p:txBody>
          <a:bodyPr lIns="98971" tIns="49485" rIns="98971" bIns="49485"/>
          <a:lstStyle/>
          <a:p>
            <a:fld id="{78E9F2EE-31AB-44B7-8B69-9F99A4536470}" type="slidenum">
              <a:rPr lang="en-GB"/>
              <a:pPr/>
              <a:t>14</a:t>
            </a:fld>
            <a:endParaRPr lang="en-GB" dirty="0"/>
          </a:p>
        </p:txBody>
      </p:sp>
      <p:sp>
        <p:nvSpPr>
          <p:cNvPr id="41985" name="Text Box 1"/>
          <p:cNvSpPr txBox="1">
            <a:spLocks noChangeArrowheads="1"/>
          </p:cNvSpPr>
          <p:nvPr/>
        </p:nvSpPr>
        <p:spPr bwMode="auto">
          <a:xfrm>
            <a:off x="1183218" y="766762"/>
            <a:ext cx="4732867" cy="383381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8971" tIns="49485" rIns="98971" bIns="49485" anchor="ctr"/>
          <a:lstStyle/>
          <a:p>
            <a:endParaRPr lang="en-US" dirty="0"/>
          </a:p>
        </p:txBody>
      </p:sp>
      <p:sp>
        <p:nvSpPr>
          <p:cNvPr id="41986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46575" y="4856164"/>
            <a:ext cx="5202867" cy="4611224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23913" y="339725"/>
            <a:ext cx="5451475" cy="40894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522007" y="4825614"/>
            <a:ext cx="6062743" cy="453871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3911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23913" y="339725"/>
            <a:ext cx="5451475" cy="40894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522007" y="4825614"/>
            <a:ext cx="6062743" cy="453871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dt"/>
          </p:nvPr>
        </p:nvSpPr>
        <p:spPr>
          <a:xfrm>
            <a:off x="4021294" y="1"/>
            <a:ext cx="3076363" cy="511175"/>
          </a:xfrm>
          <a:prstGeom prst="rect">
            <a:avLst/>
          </a:prstGeom>
          <a:ln/>
        </p:spPr>
        <p:txBody>
          <a:bodyPr lIns="98971" tIns="49485" rIns="98971" bIns="49485"/>
          <a:lstStyle/>
          <a:p>
            <a:r>
              <a:rPr lang="en-GB" dirty="0"/>
              <a:t>08/01/08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/>
          </p:nvPr>
        </p:nvSpPr>
        <p:spPr>
          <a:xfrm>
            <a:off x="4021294" y="9710552"/>
            <a:ext cx="3076363" cy="511175"/>
          </a:xfrm>
          <a:prstGeom prst="rect">
            <a:avLst/>
          </a:prstGeom>
          <a:ln/>
        </p:spPr>
        <p:txBody>
          <a:bodyPr lIns="98971" tIns="49485" rIns="98971" bIns="49485"/>
          <a:lstStyle/>
          <a:p>
            <a:fld id="{18E6BB6D-F725-486F-9344-A9C4B7E47EB4}" type="slidenum">
              <a:rPr lang="en-GB"/>
              <a:pPr/>
              <a:t>6</a:t>
            </a:fld>
            <a:endParaRPr lang="en-GB" dirty="0"/>
          </a:p>
        </p:txBody>
      </p:sp>
      <p:sp>
        <p:nvSpPr>
          <p:cNvPr id="58369" name="Text Box 1"/>
          <p:cNvSpPr txBox="1">
            <a:spLocks noChangeArrowheads="1"/>
          </p:cNvSpPr>
          <p:nvPr/>
        </p:nvSpPr>
        <p:spPr bwMode="auto">
          <a:xfrm>
            <a:off x="1183218" y="766762"/>
            <a:ext cx="4732867" cy="383381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8971" tIns="49485" rIns="98971" bIns="49485" anchor="ctr"/>
          <a:lstStyle/>
          <a:p>
            <a:endParaRPr lang="en-US" dirty="0"/>
          </a:p>
        </p:txBody>
      </p:sp>
      <p:sp>
        <p:nvSpPr>
          <p:cNvPr id="5837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46575" y="4856163"/>
            <a:ext cx="5202867" cy="460057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dt"/>
          </p:nvPr>
        </p:nvSpPr>
        <p:spPr>
          <a:xfrm>
            <a:off x="4021294" y="1"/>
            <a:ext cx="3076363" cy="511175"/>
          </a:xfrm>
          <a:prstGeom prst="rect">
            <a:avLst/>
          </a:prstGeom>
          <a:ln/>
        </p:spPr>
        <p:txBody>
          <a:bodyPr lIns="98971" tIns="49485" rIns="98971" bIns="49485"/>
          <a:lstStyle/>
          <a:p>
            <a:r>
              <a:rPr lang="en-GB" dirty="0"/>
              <a:t>08/01/08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/>
          </p:nvPr>
        </p:nvSpPr>
        <p:spPr>
          <a:xfrm>
            <a:off x="4021294" y="9710552"/>
            <a:ext cx="3076363" cy="511175"/>
          </a:xfrm>
          <a:prstGeom prst="rect">
            <a:avLst/>
          </a:prstGeom>
          <a:ln/>
        </p:spPr>
        <p:txBody>
          <a:bodyPr lIns="98971" tIns="49485" rIns="98971" bIns="49485"/>
          <a:lstStyle/>
          <a:p>
            <a:fld id="{C6EB7C44-B17B-4E0B-A9F6-FC83A3616D69}" type="slidenum">
              <a:rPr lang="en-GB"/>
              <a:pPr/>
              <a:t>8</a:t>
            </a:fld>
            <a:endParaRPr lang="en-GB" dirty="0"/>
          </a:p>
        </p:txBody>
      </p:sp>
      <p:sp>
        <p:nvSpPr>
          <p:cNvPr id="60417" name="Text Box 1"/>
          <p:cNvSpPr txBox="1">
            <a:spLocks noChangeArrowheads="1"/>
          </p:cNvSpPr>
          <p:nvPr/>
        </p:nvSpPr>
        <p:spPr bwMode="auto">
          <a:xfrm>
            <a:off x="1183218" y="766762"/>
            <a:ext cx="4732867" cy="383381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8971" tIns="49485" rIns="98971" bIns="49485" anchor="ctr"/>
          <a:lstStyle/>
          <a:p>
            <a:endParaRPr lang="en-US" dirty="0"/>
          </a:p>
        </p:txBody>
      </p:sp>
      <p:sp>
        <p:nvSpPr>
          <p:cNvPr id="60418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46575" y="4856163"/>
            <a:ext cx="5202867" cy="460057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23913" y="339725"/>
            <a:ext cx="5451475" cy="40894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522007" y="4825614"/>
            <a:ext cx="6062743" cy="453871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23913" y="339725"/>
            <a:ext cx="5451475" cy="40894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522007" y="4825614"/>
            <a:ext cx="6062743" cy="453871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23913" y="339725"/>
            <a:ext cx="5451475" cy="40894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522007" y="4825614"/>
            <a:ext cx="6062743" cy="453871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23913" y="339725"/>
            <a:ext cx="5451475" cy="40894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522007" y="4825614"/>
            <a:ext cx="6062743" cy="453871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845300" y="64008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7946F74-F0F9-450F-A965-881C275F2EB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4883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304800"/>
            <a:ext cx="7405688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6845300" y="64008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AABAFDB-EE9A-45D5-AD69-20C6E1E52D4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A0A05CA-B037-4320-92A9-4E7AF25787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58000" y="228600"/>
            <a:ext cx="1143000" cy="76226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311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246"/>
            </a:lvl1pPr>
            <a:lvl2pPr marL="237390" indent="0" algn="ctr">
              <a:buNone/>
              <a:defRPr sz="1038"/>
            </a:lvl2pPr>
            <a:lvl3pPr marL="474779" indent="0" algn="ctr">
              <a:buNone/>
              <a:defRPr sz="935"/>
            </a:lvl3pPr>
            <a:lvl4pPr marL="712169" indent="0" algn="ctr">
              <a:buNone/>
              <a:defRPr sz="831"/>
            </a:lvl4pPr>
            <a:lvl5pPr marL="949559" indent="0" algn="ctr">
              <a:buNone/>
              <a:defRPr sz="831"/>
            </a:lvl5pPr>
            <a:lvl6pPr marL="1186948" indent="0" algn="ctr">
              <a:buNone/>
              <a:defRPr sz="831"/>
            </a:lvl6pPr>
            <a:lvl7pPr marL="1424338" indent="0" algn="ctr">
              <a:buNone/>
              <a:defRPr sz="831"/>
            </a:lvl7pPr>
            <a:lvl8pPr marL="1661728" indent="0" algn="ctr">
              <a:buNone/>
              <a:defRPr sz="831"/>
            </a:lvl8pPr>
            <a:lvl9pPr marL="1899117" indent="0" algn="ctr">
              <a:buNone/>
              <a:defRPr sz="831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09252-2E72-4966-B477-0CEF9C723ABD}" type="datetimeFigureOut">
              <a:rPr lang="en-GB" smtClean="0"/>
              <a:t>29/01/2018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8ABF7-A317-477F-BF3C-2ECB2FF093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1061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6700" y="1371600"/>
            <a:ext cx="85217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101" name="Line 5"/>
          <p:cNvSpPr>
            <a:spLocks noChangeShapeType="1"/>
          </p:cNvSpPr>
          <p:nvPr/>
        </p:nvSpPr>
        <p:spPr bwMode="auto">
          <a:xfrm>
            <a:off x="1371600" y="1143000"/>
            <a:ext cx="7416800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304800" y="6019800"/>
            <a:ext cx="8839200" cy="27699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1200" b="0" kern="1200" baseline="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EU H2020 KO meeting PETER 29</a:t>
            </a:r>
            <a:r>
              <a:rPr lang="en-GB" sz="1200" b="0" baseline="30000" dirty="0"/>
              <a:t>th</a:t>
            </a:r>
            <a:r>
              <a:rPr lang="en-GB" sz="1200" b="0" baseline="0" dirty="0"/>
              <a:t> January 2018</a:t>
            </a:r>
            <a:endParaRPr lang="en-US" sz="1200" b="0" baseline="0" dirty="0"/>
          </a:p>
        </p:txBody>
      </p:sp>
      <p:sp>
        <p:nvSpPr>
          <p:cNvPr id="8" name="Line 5"/>
          <p:cNvSpPr>
            <a:spLocks noChangeShapeType="1"/>
          </p:cNvSpPr>
          <p:nvPr userDrawn="1"/>
        </p:nvSpPr>
        <p:spPr bwMode="auto">
          <a:xfrm>
            <a:off x="1371600" y="1143000"/>
            <a:ext cx="7416800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/>
          </a:p>
        </p:txBody>
      </p:sp>
      <p:pic>
        <p:nvPicPr>
          <p:cNvPr id="14" name="Picture 13" descr="TK_Instruments_logo.jpg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04800" y="381000"/>
            <a:ext cx="844916" cy="756223"/>
          </a:xfrm>
          <a:prstGeom prst="rect">
            <a:avLst/>
          </a:prstGeom>
        </p:spPr>
      </p:pic>
      <p:pic>
        <p:nvPicPr>
          <p:cNvPr id="11" name="Picture 10" descr="C:\Users\Kevin_Pike\Documents\misc\publicity\Queens award\Queen's Awards.png">
            <a:extLst>
              <a:ext uri="{FF2B5EF4-FFF2-40B4-BE49-F238E27FC236}">
                <a16:creationId xmlns:a16="http://schemas.microsoft.com/office/drawing/2014/main" id="{57EDFC6E-0CF2-4383-97F2-55211E880CD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29600" y="246043"/>
            <a:ext cx="462925" cy="756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87" r:id="rId2"/>
    <p:sldLayoutId id="2147483692" r:id="rId3"/>
    <p:sldLayoutId id="2147483693" r:id="rId4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http://oldwww.terahertz.co.uk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3.png"/><Relationship Id="rId18" Type="http://schemas.microsoft.com/office/2007/relationships/hdphoto" Target="../media/hdphoto7.wdp"/><Relationship Id="rId26" Type="http://schemas.microsoft.com/office/2007/relationships/hdphoto" Target="../media/hdphoto11.wdp"/><Relationship Id="rId3" Type="http://schemas.openxmlformats.org/officeDocument/2006/relationships/image" Target="../media/image7.png"/><Relationship Id="rId21" Type="http://schemas.openxmlformats.org/officeDocument/2006/relationships/image" Target="../media/image17.png"/><Relationship Id="rId7" Type="http://schemas.openxmlformats.org/officeDocument/2006/relationships/image" Target="../media/image10.png"/><Relationship Id="rId12" Type="http://schemas.microsoft.com/office/2007/relationships/hdphoto" Target="../media/hdphoto4.wdp"/><Relationship Id="rId17" Type="http://schemas.openxmlformats.org/officeDocument/2006/relationships/image" Target="../media/image15.png"/><Relationship Id="rId25" Type="http://schemas.openxmlformats.org/officeDocument/2006/relationships/image" Target="../media/image19.png"/><Relationship Id="rId2" Type="http://schemas.openxmlformats.org/officeDocument/2006/relationships/image" Target="../media/image6.png"/><Relationship Id="rId16" Type="http://schemas.microsoft.com/office/2007/relationships/hdphoto" Target="../media/hdphoto6.wdp"/><Relationship Id="rId20" Type="http://schemas.microsoft.com/office/2007/relationships/hdphoto" Target="../media/hdphoto8.wdp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11" Type="http://schemas.openxmlformats.org/officeDocument/2006/relationships/image" Target="../media/image12.png"/><Relationship Id="rId24" Type="http://schemas.microsoft.com/office/2007/relationships/hdphoto" Target="../media/hdphoto10.wdp"/><Relationship Id="rId5" Type="http://schemas.microsoft.com/office/2007/relationships/hdphoto" Target="../media/hdphoto1.wdp"/><Relationship Id="rId15" Type="http://schemas.openxmlformats.org/officeDocument/2006/relationships/image" Target="../media/image14.png"/><Relationship Id="rId23" Type="http://schemas.openxmlformats.org/officeDocument/2006/relationships/image" Target="../media/image18.png"/><Relationship Id="rId10" Type="http://schemas.microsoft.com/office/2007/relationships/hdphoto" Target="../media/hdphoto3.wdp"/><Relationship Id="rId19" Type="http://schemas.openxmlformats.org/officeDocument/2006/relationships/image" Target="../media/image16.png"/><Relationship Id="rId4" Type="http://schemas.openxmlformats.org/officeDocument/2006/relationships/image" Target="../media/image8.png"/><Relationship Id="rId9" Type="http://schemas.openxmlformats.org/officeDocument/2006/relationships/image" Target="../media/image11.png"/><Relationship Id="rId14" Type="http://schemas.microsoft.com/office/2007/relationships/hdphoto" Target="../media/hdphoto5.wdp"/><Relationship Id="rId22" Type="http://schemas.microsoft.com/office/2007/relationships/hdphoto" Target="../media/hdphoto9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3E3F59-706E-4335-A347-B73DC5287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8ABF7-A317-477F-BF3C-2ECB2FF093C5}" type="slidenum">
              <a:rPr lang="en-GB" smtClean="0"/>
              <a:t>1</a:t>
            </a:fld>
            <a:endParaRPr lang="en-GB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1720C546-BB22-4F44-8B44-1B710136C0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113" y="1297875"/>
            <a:ext cx="5105400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/>
              </a:rPr>
              <a:t>Thomas Keating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started - so we believe - in the 1780's off St Paul's Churchyard in the City of London. It was a chemists shop and through the 19 Century developed two products: A cough lozenge sold during the winter and an Insecticide sold during the summer.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  <a:endParaRPr kumimoji="0" lang="en-US" altLang="en-US" sz="2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AutoShape 2" descr="Hitler">
            <a:extLst>
              <a:ext uri="{FF2B5EF4-FFF2-40B4-BE49-F238E27FC236}">
                <a16:creationId xmlns:a16="http://schemas.microsoft.com/office/drawing/2014/main" id="{3C439B15-8200-4B16-B4ED-57C111AB2FD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360218" y="3505200"/>
            <a:ext cx="1783407" cy="128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AutoShape 4" descr="Image result for st pauls london war">
            <a:extLst>
              <a:ext uri="{FF2B5EF4-FFF2-40B4-BE49-F238E27FC236}">
                <a16:creationId xmlns:a16="http://schemas.microsoft.com/office/drawing/2014/main" id="{32D27806-49FC-4162-A018-52BC9CE9B6C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482C210-16E2-42D8-8046-62AA675907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212" y="3276600"/>
            <a:ext cx="3429000" cy="2708910"/>
          </a:xfrm>
          <a:prstGeom prst="rect">
            <a:avLst/>
          </a:prstGeom>
        </p:spPr>
      </p:pic>
      <p:sp>
        <p:nvSpPr>
          <p:cNvPr id="10" name="AutoShape 6" descr="Image result for keating powder">
            <a:extLst>
              <a:ext uri="{FF2B5EF4-FFF2-40B4-BE49-F238E27FC236}">
                <a16:creationId xmlns:a16="http://schemas.microsoft.com/office/drawing/2014/main" id="{1F614C16-8F53-47A4-9427-11043637A93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133600" y="157352"/>
            <a:ext cx="4710113" cy="6319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5A96FF4-0B59-4439-BA29-BFBFB9697C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2892" y="1524000"/>
            <a:ext cx="2892215" cy="415812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2855766-3A75-490F-9DE5-A92DD4D2ACD1}"/>
              </a:ext>
            </a:extLst>
          </p:cNvPr>
          <p:cNvSpPr txBox="1"/>
          <p:nvPr/>
        </p:nvSpPr>
        <p:spPr>
          <a:xfrm>
            <a:off x="2286000" y="225748"/>
            <a:ext cx="617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About Thomas Keating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50612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 Box 1"/>
          <p:cNvSpPr txBox="1">
            <a:spLocks noChangeArrowheads="1"/>
          </p:cNvSpPr>
          <p:nvPr/>
        </p:nvSpPr>
        <p:spPr bwMode="auto">
          <a:xfrm>
            <a:off x="2030400" y="2721886"/>
            <a:ext cx="5231520" cy="526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95000"/>
              </a:lnSpc>
              <a:buClr>
                <a:srgbClr val="000000"/>
              </a:buClr>
              <a:buSzPct val="45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en-GB" dirty="0">
                <a:solidFill>
                  <a:schemeClr val="tx1"/>
                </a:solidFill>
                <a:ea typeface="HG Mincho Light J" charset="0"/>
                <a:cs typeface="HG Mincho Light J" charset="0"/>
              </a:rPr>
              <a:t> </a:t>
            </a:r>
          </a:p>
          <a:p>
            <a:pPr>
              <a:lnSpc>
                <a:spcPct val="95000"/>
              </a:lnSpc>
              <a:buClr>
                <a:srgbClr val="000000"/>
              </a:buClr>
              <a:buSzPct val="45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en-GB" dirty="0">
              <a:solidFill>
                <a:schemeClr val="tx1"/>
              </a:solidFill>
              <a:ea typeface="HG Mincho Light J" charset="0"/>
              <a:cs typeface="HG Mincho Light J" charset="0"/>
            </a:endParaRPr>
          </a:p>
        </p:txBody>
      </p:sp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1600200" y="1462004"/>
            <a:ext cx="6281280" cy="1052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95000"/>
              </a:lnSpc>
              <a:buClr>
                <a:srgbClr val="000000"/>
              </a:buClr>
              <a:buSzPct val="45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en-GB" dirty="0">
                <a:solidFill>
                  <a:schemeClr val="tx1"/>
                </a:solidFill>
                <a:ea typeface="HG Mincho Light J" charset="0"/>
                <a:cs typeface="HG Mincho Light J" charset="0"/>
              </a:rPr>
              <a:t>Polarizing wire grids, using fine tungsten wire wound onto a metal frame are the main signal processing component in this and other QO systems, allowing polarization coded splitting and recombination of beams.</a:t>
            </a:r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2715915"/>
            <a:ext cx="4044960" cy="2517384"/>
          </a:xfrm>
          <a:prstGeom prst="rect">
            <a:avLst/>
          </a:prstGeom>
          <a:noFill/>
        </p:spPr>
      </p:pic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1600200" y="5375651"/>
            <a:ext cx="6096000" cy="263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lnSpc>
                <a:spcPct val="95000"/>
              </a:lnSpc>
              <a:buClr>
                <a:srgbClr val="000000"/>
              </a:buClr>
              <a:buSzPct val="45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en-GB" dirty="0">
                <a:solidFill>
                  <a:schemeClr val="tx1"/>
                </a:solidFill>
                <a:ea typeface="HG Mincho Light J" charset="0"/>
                <a:cs typeface="HG Mincho Light J" charset="0"/>
              </a:rPr>
              <a:t>A non-reciprocal device is needed to rotate the beam. 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2438400" y="457200"/>
            <a:ext cx="4495800" cy="434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89991" tIns="44996" rIns="89991" bIns="44996">
            <a:spAutoFit/>
          </a:bodyPr>
          <a:lstStyle/>
          <a:p>
            <a:pPr algn="ctr">
              <a:lnSpc>
                <a:spcPct val="93000"/>
              </a:lnSpc>
              <a:tabLst>
                <a:tab pos="0" algn="l"/>
                <a:tab pos="447628" algn="l"/>
                <a:tab pos="896845" algn="l"/>
                <a:tab pos="1346060" algn="l"/>
                <a:tab pos="1795277" algn="l"/>
                <a:tab pos="2244492" algn="l"/>
                <a:tab pos="2693709" algn="l"/>
                <a:tab pos="3142924" algn="l"/>
                <a:tab pos="3592140" algn="l"/>
                <a:tab pos="4041356" algn="l"/>
                <a:tab pos="4490572" algn="l"/>
                <a:tab pos="4939788" algn="l"/>
                <a:tab pos="5389004" algn="l"/>
                <a:tab pos="5838220" algn="l"/>
                <a:tab pos="6287436" algn="l"/>
                <a:tab pos="6736652" algn="l"/>
                <a:tab pos="7185868" algn="l"/>
                <a:tab pos="7635083" algn="l"/>
                <a:tab pos="8084300" algn="l"/>
                <a:tab pos="8533515" algn="l"/>
                <a:tab pos="8982732" algn="l"/>
              </a:tabLst>
            </a:pPr>
            <a:r>
              <a:rPr lang="en-GB" sz="2400" dirty="0">
                <a:ea typeface="ＭＳ Ｐゴシック" charset="0"/>
                <a:cs typeface="ＭＳ Ｐゴシック" charset="0"/>
              </a:rPr>
              <a:t>Polarizing Wire Grids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3691136" cy="4419600"/>
          </a:xfrm>
        </p:spPr>
        <p:txBody>
          <a:bodyPr>
            <a:noAutofit/>
          </a:bodyPr>
          <a:lstStyle/>
          <a:p>
            <a:pPr marL="177800" indent="0">
              <a:spcBef>
                <a:spcPts val="900"/>
              </a:spcBef>
              <a:buNone/>
            </a:pPr>
            <a:r>
              <a:rPr lang="en-GB" sz="2000" dirty="0"/>
              <a:t>A QO bench with a VNA allows us to generate a transmission spectrum of the Ferrite material.</a:t>
            </a:r>
          </a:p>
          <a:p>
            <a:pPr marL="177800" indent="0">
              <a:spcBef>
                <a:spcPts val="900"/>
              </a:spcBef>
              <a:buNone/>
            </a:pPr>
            <a:r>
              <a:rPr lang="en-GB" sz="2000" dirty="0"/>
              <a:t>It is complicated, but, amazingly, we can fit it with four parameters.</a:t>
            </a:r>
          </a:p>
          <a:p>
            <a:pPr marL="177800" indent="0">
              <a:spcBef>
                <a:spcPts val="900"/>
              </a:spcBef>
              <a:buNone/>
            </a:pPr>
            <a:r>
              <a:rPr lang="en-GB" sz="2000" dirty="0"/>
              <a:t>Dots are measurements &amp; line the model.</a:t>
            </a:r>
          </a:p>
          <a:p>
            <a:pPr marL="177800" indent="0">
              <a:spcBef>
                <a:spcPts val="900"/>
              </a:spcBef>
              <a:buNone/>
            </a:pPr>
            <a:r>
              <a:rPr lang="en-GB" sz="2000" dirty="0"/>
              <a:t>Notice in dB!</a:t>
            </a:r>
          </a:p>
          <a:p>
            <a:pPr marL="177800" indent="0">
              <a:spcBef>
                <a:spcPts val="900"/>
              </a:spcBef>
              <a:buNone/>
            </a:pPr>
            <a:r>
              <a:rPr lang="en-GB" sz="2000" dirty="0"/>
              <a:t>This fit is very precise, and gives us strong comfort that our model is a good one.</a:t>
            </a:r>
            <a:br>
              <a:rPr lang="en-GB" sz="2000" b="1" dirty="0"/>
            </a:br>
            <a:endParaRPr lang="en-GB" sz="2000" dirty="0"/>
          </a:p>
          <a:p>
            <a:pPr marL="177800" indent="0" algn="ctr">
              <a:spcBef>
                <a:spcPts val="900"/>
              </a:spcBef>
              <a:buNone/>
            </a:pPr>
            <a:endParaRPr lang="en-GB" sz="8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2101552"/>
            <a:ext cx="5003149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73898989"/>
      </p:ext>
    </p:extLst>
  </p:cSld>
  <p:clrMapOvr>
    <a:masterClrMapping/>
  </p:clrMapOvr>
  <p:transition spd="slow" advTm="5000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ext Box 1"/>
          <p:cNvSpPr txBox="1">
            <a:spLocks noChangeArrowheads="1"/>
          </p:cNvSpPr>
          <p:nvPr/>
        </p:nvSpPr>
        <p:spPr bwMode="auto">
          <a:xfrm>
            <a:off x="2030400" y="2721886"/>
            <a:ext cx="5231520" cy="526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95000"/>
              </a:lnSpc>
              <a:buClr>
                <a:srgbClr val="000000"/>
              </a:buClr>
              <a:buSzPct val="45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en-GB" dirty="0">
                <a:solidFill>
                  <a:schemeClr val="tx1"/>
                </a:solidFill>
                <a:ea typeface="HG Mincho Light J" charset="0"/>
                <a:cs typeface="HG Mincho Light J" charset="0"/>
              </a:rPr>
              <a:t> </a:t>
            </a:r>
          </a:p>
          <a:p>
            <a:pPr>
              <a:lnSpc>
                <a:spcPct val="95000"/>
              </a:lnSpc>
              <a:buClr>
                <a:srgbClr val="000000"/>
              </a:buClr>
              <a:buSzPct val="45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en-GB" dirty="0">
              <a:solidFill>
                <a:schemeClr val="tx1"/>
              </a:solidFill>
              <a:ea typeface="HG Mincho Light J" charset="0"/>
              <a:cs typeface="HG Mincho Light J" charset="0"/>
            </a:endParaRPr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2090880" y="2445377"/>
            <a:ext cx="4406400" cy="1249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89000"/>
              </a:lnSpc>
              <a:buClr>
                <a:srgbClr val="000000"/>
              </a:buClr>
              <a:buSzPct val="45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en-GB" dirty="0">
                <a:solidFill>
                  <a:schemeClr val="tx1"/>
                </a:solidFill>
                <a:latin typeface="Courier New" pitchFamily="48" charset="0"/>
                <a:cs typeface="Courier New" pitchFamily="48" charset="0"/>
              </a:rPr>
              <a:t> </a:t>
            </a:r>
            <a:r>
              <a:rPr lang="en-GB" dirty="0">
                <a:latin typeface="Courier New" pitchFamily="48" charset="0"/>
                <a:cs typeface="Courier New" pitchFamily="48" charset="0"/>
              </a:rPr>
              <a:t> </a:t>
            </a:r>
          </a:p>
          <a:p>
            <a:pPr>
              <a:lnSpc>
                <a:spcPct val="89000"/>
              </a:lnSpc>
              <a:buClr>
                <a:srgbClr val="000000"/>
              </a:buClr>
              <a:buSzPct val="45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en-GB" dirty="0">
                <a:solidFill>
                  <a:schemeClr val="tx1"/>
                </a:solidFill>
                <a:latin typeface="Courier New" pitchFamily="48" charset="0"/>
                <a:cs typeface="Courier New" pitchFamily="48" charset="0"/>
              </a:rPr>
              <a:t> </a:t>
            </a:r>
          </a:p>
          <a:p>
            <a:pPr>
              <a:lnSpc>
                <a:spcPct val="89000"/>
              </a:lnSpc>
              <a:buClr>
                <a:srgbClr val="000000"/>
              </a:buClr>
              <a:buSzPct val="45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en-GB" dirty="0">
                <a:solidFill>
                  <a:schemeClr val="tx1"/>
                </a:solidFill>
                <a:latin typeface="Courier New" pitchFamily="48" charset="0"/>
                <a:cs typeface="Courier New" pitchFamily="48" charset="0"/>
              </a:rPr>
              <a:t> </a:t>
            </a:r>
          </a:p>
          <a:p>
            <a:pPr>
              <a:lnSpc>
                <a:spcPct val="95000"/>
              </a:lnSpc>
              <a:buClr>
                <a:srgbClr val="000000"/>
              </a:buClr>
              <a:buSzPct val="45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en-GB" dirty="0">
                <a:solidFill>
                  <a:schemeClr val="tx1"/>
                </a:solidFill>
                <a:ea typeface="HG Mincho Light J" charset="0"/>
                <a:cs typeface="HG Mincho Light J" charset="0"/>
              </a:rPr>
              <a:t> </a:t>
            </a:r>
          </a:p>
          <a:p>
            <a:pPr>
              <a:lnSpc>
                <a:spcPct val="89000"/>
              </a:lnSpc>
              <a:buClr>
                <a:srgbClr val="000000"/>
              </a:buClr>
              <a:buSzPct val="45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en-GB" dirty="0">
              <a:solidFill>
                <a:schemeClr val="tx1"/>
              </a:solidFill>
              <a:ea typeface="HG Mincho Light J" charset="0"/>
              <a:cs typeface="HG Mincho Light J" charset="0"/>
            </a:endParaRPr>
          </a:p>
        </p:txBody>
      </p:sp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5349605" y="2127459"/>
            <a:ext cx="2916020" cy="2368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lnSpc>
                <a:spcPct val="95000"/>
              </a:lnSpc>
              <a:buClr>
                <a:srgbClr val="000000"/>
              </a:buClr>
              <a:buSzPct val="45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</a:rPr>
              <a:t>The predicted isolation (the continuous line) and back-reflectances (co-polar: long-dash line;  cross-polar: short-dash line) for a circulator designed to give optimum performance at 100 GHz. The points are measured isolations</a:t>
            </a:r>
            <a:endParaRPr lang="en-GB" dirty="0">
              <a:solidFill>
                <a:schemeClr val="tx1"/>
              </a:solidFill>
              <a:latin typeface="+mn-lt"/>
              <a:ea typeface="HG Mincho Light J" charset="0"/>
              <a:cs typeface="HG Mincho Light J" charset="0"/>
            </a:endParaRPr>
          </a:p>
        </p:txBody>
      </p:sp>
      <p:sp>
        <p:nvSpPr>
          <p:cNvPr id="124930" name="Rectangle 2"/>
          <p:cNvSpPr>
            <a:spLocks noChangeArrowheads="1"/>
          </p:cNvSpPr>
          <p:nvPr/>
        </p:nvSpPr>
        <p:spPr bwMode="auto">
          <a:xfrm>
            <a:off x="0" y="27004"/>
            <a:ext cx="167575" cy="360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82945" tIns="41473" rIns="82945" bIns="41473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pic>
        <p:nvPicPr>
          <p:cNvPr id="124929" name="Picture 1" descr="Isolator_insertion_loss_bold_few points_inc_reflecti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018" y="2003240"/>
            <a:ext cx="4830367" cy="298113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039560" y="192454"/>
            <a:ext cx="373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94 GHz Isolation – </a:t>
            </a:r>
            <a:br>
              <a:rPr lang="en-GB" sz="2400" dirty="0"/>
            </a:br>
            <a:r>
              <a:rPr lang="en-GB" sz="2400" dirty="0"/>
              <a:t>Theory and Experiment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ext Box 1"/>
          <p:cNvSpPr txBox="1">
            <a:spLocks noChangeArrowheads="1"/>
          </p:cNvSpPr>
          <p:nvPr/>
        </p:nvSpPr>
        <p:spPr bwMode="auto">
          <a:xfrm>
            <a:off x="2030400" y="2721886"/>
            <a:ext cx="5231520" cy="526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95000"/>
              </a:lnSpc>
              <a:buClr>
                <a:srgbClr val="000000"/>
              </a:buClr>
              <a:buSzPct val="45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en-GB" dirty="0">
                <a:solidFill>
                  <a:schemeClr val="tx1"/>
                </a:solidFill>
                <a:ea typeface="HG Mincho Light J" charset="0"/>
                <a:cs typeface="HG Mincho Light J" charset="0"/>
              </a:rPr>
              <a:t> </a:t>
            </a:r>
          </a:p>
          <a:p>
            <a:pPr>
              <a:lnSpc>
                <a:spcPct val="95000"/>
              </a:lnSpc>
              <a:buClr>
                <a:srgbClr val="000000"/>
              </a:buClr>
              <a:buSzPct val="45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en-GB" dirty="0">
              <a:solidFill>
                <a:schemeClr val="tx1"/>
              </a:solidFill>
              <a:ea typeface="HG Mincho Light J" charset="0"/>
              <a:cs typeface="HG Mincho Light J" charset="0"/>
            </a:endParaRPr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2090880" y="2445377"/>
            <a:ext cx="4406400" cy="1249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89000"/>
              </a:lnSpc>
              <a:buClr>
                <a:srgbClr val="000000"/>
              </a:buClr>
              <a:buSzPct val="45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en-GB" dirty="0">
                <a:solidFill>
                  <a:schemeClr val="tx1"/>
                </a:solidFill>
                <a:latin typeface="Courier New" pitchFamily="48" charset="0"/>
                <a:cs typeface="Courier New" pitchFamily="48" charset="0"/>
              </a:rPr>
              <a:t> </a:t>
            </a:r>
            <a:r>
              <a:rPr lang="en-GB" dirty="0">
                <a:latin typeface="Courier New" pitchFamily="48" charset="0"/>
                <a:cs typeface="Courier New" pitchFamily="48" charset="0"/>
              </a:rPr>
              <a:t> </a:t>
            </a:r>
          </a:p>
          <a:p>
            <a:pPr>
              <a:lnSpc>
                <a:spcPct val="89000"/>
              </a:lnSpc>
              <a:buClr>
                <a:srgbClr val="000000"/>
              </a:buClr>
              <a:buSzPct val="45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en-GB" dirty="0">
                <a:solidFill>
                  <a:schemeClr val="tx1"/>
                </a:solidFill>
                <a:latin typeface="Courier New" pitchFamily="48" charset="0"/>
                <a:cs typeface="Courier New" pitchFamily="48" charset="0"/>
              </a:rPr>
              <a:t> </a:t>
            </a:r>
          </a:p>
          <a:p>
            <a:pPr>
              <a:lnSpc>
                <a:spcPct val="89000"/>
              </a:lnSpc>
              <a:buClr>
                <a:srgbClr val="000000"/>
              </a:buClr>
              <a:buSzPct val="45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en-GB" dirty="0">
                <a:solidFill>
                  <a:schemeClr val="tx1"/>
                </a:solidFill>
                <a:latin typeface="Courier New" pitchFamily="48" charset="0"/>
                <a:cs typeface="Courier New" pitchFamily="48" charset="0"/>
              </a:rPr>
              <a:t> </a:t>
            </a:r>
          </a:p>
          <a:p>
            <a:pPr>
              <a:lnSpc>
                <a:spcPct val="95000"/>
              </a:lnSpc>
              <a:buClr>
                <a:srgbClr val="000000"/>
              </a:buClr>
              <a:buSzPct val="45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en-GB" dirty="0">
                <a:solidFill>
                  <a:schemeClr val="tx1"/>
                </a:solidFill>
                <a:ea typeface="HG Mincho Light J" charset="0"/>
                <a:cs typeface="HG Mincho Light J" charset="0"/>
              </a:rPr>
              <a:t> </a:t>
            </a:r>
          </a:p>
          <a:p>
            <a:pPr>
              <a:lnSpc>
                <a:spcPct val="89000"/>
              </a:lnSpc>
              <a:buClr>
                <a:srgbClr val="000000"/>
              </a:buClr>
              <a:buSzPct val="45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en-GB" dirty="0">
              <a:solidFill>
                <a:schemeClr val="tx1"/>
              </a:solidFill>
              <a:ea typeface="HG Mincho Light J" charset="0"/>
              <a:cs typeface="HG Mincho Light J" charset="0"/>
            </a:endParaRPr>
          </a:p>
        </p:txBody>
      </p:sp>
      <p:sp>
        <p:nvSpPr>
          <p:cNvPr id="124930" name="Rectangle 2"/>
          <p:cNvSpPr>
            <a:spLocks noChangeArrowheads="1"/>
          </p:cNvSpPr>
          <p:nvPr/>
        </p:nvSpPr>
        <p:spPr bwMode="auto">
          <a:xfrm>
            <a:off x="0" y="27004"/>
            <a:ext cx="167575" cy="360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82945" tIns="41473" rIns="82945" bIns="41473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124933" name="Rectangle 5"/>
          <p:cNvSpPr>
            <a:spLocks noChangeArrowheads="1"/>
          </p:cNvSpPr>
          <p:nvPr/>
        </p:nvSpPr>
        <p:spPr bwMode="auto">
          <a:xfrm>
            <a:off x="0" y="27004"/>
            <a:ext cx="167575" cy="360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82945" tIns="41473" rIns="82945" bIns="41473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148482" name="Rectangle 2"/>
          <p:cNvSpPr>
            <a:spLocks noChangeArrowheads="1"/>
          </p:cNvSpPr>
          <p:nvPr/>
        </p:nvSpPr>
        <p:spPr bwMode="auto">
          <a:xfrm>
            <a:off x="0" y="27004"/>
            <a:ext cx="167575" cy="360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82945" tIns="41473" rIns="82945" bIns="41473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pic>
        <p:nvPicPr>
          <p:cNvPr id="148481" name="Picture 1" descr="240_wideband_insertion_loss_prediction_Goy_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4372" y="1938433"/>
            <a:ext cx="5778955" cy="3564399"/>
          </a:xfrm>
          <a:prstGeom prst="rect">
            <a:avLst/>
          </a:prstGeom>
          <a:noFill/>
        </p:spPr>
      </p:pic>
      <p:sp>
        <p:nvSpPr>
          <p:cNvPr id="148483" name="Rectangle 3"/>
          <p:cNvSpPr>
            <a:spLocks noChangeArrowheads="1"/>
          </p:cNvSpPr>
          <p:nvPr/>
        </p:nvSpPr>
        <p:spPr bwMode="auto">
          <a:xfrm>
            <a:off x="6451214" y="2286000"/>
            <a:ext cx="2203215" cy="2596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2945" tIns="41473" rIns="82945" bIns="41473" numCol="1" anchor="ctr" anchorCtr="0" compatLnSpc="1">
            <a:prstTxWarp prst="textNoShape">
              <a:avLst/>
            </a:prstTxWarp>
            <a:spAutoFit/>
          </a:bodyPr>
          <a:lstStyle/>
          <a:p>
            <a:pPr defTabSz="829452" eaLnBrk="0" hangingPunct="0"/>
            <a:r>
              <a:rPr lang="en-US" dirty="0">
                <a:latin typeface="+mn-lt"/>
                <a:ea typeface="Times New Roman" pitchFamily="18" charset="0"/>
              </a:rPr>
              <a:t>The isolation of a circulator designed for optimum </a:t>
            </a:r>
            <a:br>
              <a:rPr lang="en-US" dirty="0">
                <a:latin typeface="+mn-lt"/>
                <a:ea typeface="Times New Roman" pitchFamily="18" charset="0"/>
              </a:rPr>
            </a:br>
            <a:r>
              <a:rPr lang="en-US" dirty="0">
                <a:latin typeface="+mn-lt"/>
                <a:ea typeface="Times New Roman" pitchFamily="18" charset="0"/>
              </a:rPr>
              <a:t>performance at 240 GHz. The line is the predicted  </a:t>
            </a:r>
            <a:br>
              <a:rPr lang="en-US" dirty="0">
                <a:latin typeface="+mn-lt"/>
                <a:ea typeface="Times New Roman" pitchFamily="18" charset="0"/>
              </a:rPr>
            </a:br>
            <a:r>
              <a:rPr lang="en-US" dirty="0">
                <a:latin typeface="+mn-lt"/>
                <a:ea typeface="Times New Roman" pitchFamily="18" charset="0"/>
              </a:rPr>
              <a:t>performance and the points are the measured values</a:t>
            </a:r>
            <a:r>
              <a:rPr lang="en-US" sz="700" dirty="0">
                <a:latin typeface="+mn-lt"/>
                <a:ea typeface="Times New Roman" pitchFamily="18" charset="0"/>
              </a:rPr>
              <a:t>. </a:t>
            </a:r>
            <a:endParaRPr lang="en-US" sz="2200" dirty="0"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8000" y="235803"/>
            <a:ext cx="373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Isolator - Wideband </a:t>
            </a:r>
            <a:br>
              <a:rPr lang="en-GB" sz="2400" dirty="0"/>
            </a:br>
            <a:r>
              <a:rPr lang="en-GB" sz="2400" dirty="0"/>
              <a:t>performance &gt;100 GHz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/>
          <p:nvPr/>
        </p:nvPicPr>
        <p:blipFill>
          <a:blip r:embed="rId3"/>
          <a:stretch>
            <a:fillRect/>
          </a:stretch>
        </p:blipFill>
        <p:spPr>
          <a:xfrm>
            <a:off x="609600" y="1600200"/>
            <a:ext cx="2789237" cy="23622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8200" y="2781300"/>
            <a:ext cx="3744432" cy="2971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4390072"/>
            <a:ext cx="3581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100 &amp; 200 GHz ESR Bridge for Neutron Scattering Experiments</a:t>
            </a:r>
          </a:p>
          <a:p>
            <a:endParaRPr lang="en-GB" dirty="0"/>
          </a:p>
          <a:p>
            <a:r>
              <a:rPr lang="en-GB" dirty="0"/>
              <a:t>Collin Broholm – Johns Hopkins</a:t>
            </a:r>
          </a:p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744432" y="1882886"/>
            <a:ext cx="487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All of these appear in our HF EPR Bridges – and many other Instruments besides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81300" y="235803"/>
            <a:ext cx="4152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HF EPR enabled by </a:t>
            </a:r>
          </a:p>
          <a:p>
            <a:pPr algn="ctr"/>
            <a:r>
              <a:rPr lang="en-GB" sz="2400" dirty="0"/>
              <a:t>Quasi-Optical Components</a:t>
            </a:r>
            <a:endParaRPr lang="en-GB" sz="2400" dirty="0">
              <a:solidFill>
                <a:srgbClr val="CC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61E98D9-960D-4EC2-BF24-4D063E0BB9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600200"/>
            <a:ext cx="5410200" cy="391376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01F4A32-E7AD-48C6-ABD8-909EDE023908}"/>
              </a:ext>
            </a:extLst>
          </p:cNvPr>
          <p:cNvSpPr txBox="1"/>
          <p:nvPr/>
        </p:nvSpPr>
        <p:spPr>
          <a:xfrm>
            <a:off x="6248400" y="1828800"/>
            <a:ext cx="251460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Initial work between TK and </a:t>
            </a:r>
            <a:r>
              <a:rPr lang="en-GB" sz="2800" dirty="0" err="1"/>
              <a:t>Nenovision</a:t>
            </a:r>
            <a:endParaRPr lang="en-GB" sz="2800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3248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2176298" y="1459386"/>
            <a:ext cx="3809616" cy="417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38"/>
              </a:spcAft>
            </a:pPr>
            <a:r>
              <a:rPr lang="en-GB" sz="800" b="1" dirty="0"/>
              <a:t>Quasi-optical ESR bridges and probes</a:t>
            </a:r>
          </a:p>
          <a:p>
            <a:pPr algn="just">
              <a:spcAft>
                <a:spcPts val="415"/>
              </a:spcAft>
            </a:pPr>
            <a:r>
              <a:rPr lang="en-GB" sz="800" dirty="0"/>
              <a:t>For over 20 years TK has been working with leading experimental scientists to design and build high field EPR and DNP bridges.</a:t>
            </a:r>
          </a:p>
          <a:p>
            <a:pPr algn="just">
              <a:spcAft>
                <a:spcPts val="415"/>
              </a:spcAft>
            </a:pPr>
            <a:r>
              <a:rPr lang="en-GB" sz="800" dirty="0"/>
              <a:t>Predominately working at W-band and above, and drawing upon expertise at the University of St Andrews, we have installations in universities and national labs around the world.</a:t>
            </a:r>
          </a:p>
          <a:p>
            <a:pPr algn="just">
              <a:spcAft>
                <a:spcPts val="415"/>
              </a:spcAft>
            </a:pPr>
            <a:r>
              <a:rPr lang="en-GB" sz="800" dirty="0"/>
              <a:t>Examples of our systems and products are shown here, including low loss quasi-optics and HE11 probes, and cooled broad-band detector technologies.</a:t>
            </a:r>
          </a:p>
          <a:p>
            <a:pPr algn="just">
              <a:spcAft>
                <a:spcPts val="415"/>
              </a:spcAft>
            </a:pPr>
            <a:r>
              <a:rPr lang="en-GB" sz="800" dirty="0"/>
              <a:t>Our customers include groups at CNRS Grenoble, St Andrews, Stuttgart, EPFL Lausanne, Heidelberg, Pisa, Saclay, Nottingham, Warwick, </a:t>
            </a:r>
            <a:r>
              <a:rPr lang="en-US" sz="800" dirty="0"/>
              <a:t>Mulheim, Berlin Frankfurt, MIT, NHMFL, Cornell, Yale, UF Gainesville, Northeastern, Northwestern, John Hopkins, </a:t>
            </a:r>
            <a:r>
              <a:rPr lang="en-GB" sz="800" dirty="0"/>
              <a:t>PNNL, UCSB and Weizmann Institute of Science.</a:t>
            </a:r>
          </a:p>
          <a:p>
            <a:pPr algn="just">
              <a:spcBef>
                <a:spcPts val="415"/>
              </a:spcBef>
              <a:spcAft>
                <a:spcPts val="138"/>
              </a:spcAft>
            </a:pPr>
            <a:r>
              <a:rPr lang="en-GB" sz="800" b="1" dirty="0"/>
              <a:t>ESR bridges</a:t>
            </a:r>
          </a:p>
          <a:p>
            <a:pPr algn="just"/>
            <a:r>
              <a:rPr lang="en-GB" sz="800" dirty="0"/>
              <a:t>TK and QMC manufacture quasi-optical QO benches, free-space isolators, refocussing mirrors, feed horns, corrugated waveguides and tapers, wire grid polarisers, RF absorber loads, lenses, free-space filters and detector systems.  We regularly collaborate with Virginia Diodes Inc. who supply other detectors and sources.</a:t>
            </a:r>
          </a:p>
          <a:p>
            <a:pPr algn="just">
              <a:spcBef>
                <a:spcPts val="415"/>
              </a:spcBef>
              <a:spcAft>
                <a:spcPts val="138"/>
              </a:spcAft>
            </a:pPr>
            <a:r>
              <a:rPr lang="en-GB" sz="800" b="1" dirty="0"/>
              <a:t>ESR probes</a:t>
            </a:r>
          </a:p>
          <a:p>
            <a:pPr algn="just"/>
            <a:r>
              <a:rPr lang="en-GB" sz="800" dirty="0"/>
              <a:t>Based on HE11 corrugated circular German/nickel silver waveguides with cryostat heads and corrugated tapers, these are used to provide efficient transmission along magnet bores and through cryostats.</a:t>
            </a:r>
          </a:p>
          <a:p>
            <a:pPr algn="just">
              <a:spcBef>
                <a:spcPts val="415"/>
              </a:spcBef>
              <a:spcAft>
                <a:spcPts val="138"/>
              </a:spcAft>
            </a:pPr>
            <a:r>
              <a:rPr lang="en-GB" sz="800" b="1" dirty="0"/>
              <a:t>Detector systems</a:t>
            </a:r>
          </a:p>
          <a:p>
            <a:pPr algn="just"/>
            <a:r>
              <a:rPr lang="en-US" sz="800" dirty="0"/>
              <a:t>Our sister company QMC Instruments offers a range of high-sensitivity (1 </a:t>
            </a:r>
            <a:r>
              <a:rPr lang="en-US" sz="800" dirty="0" err="1"/>
              <a:t>pW</a:t>
            </a:r>
            <a:r>
              <a:rPr lang="en-US" sz="800" dirty="0"/>
              <a:t>/Hz</a:t>
            </a:r>
            <a:r>
              <a:rPr lang="en-US" sz="800" baseline="30000" dirty="0"/>
              <a:t>½</a:t>
            </a:r>
            <a:r>
              <a:rPr lang="en-US" sz="800" dirty="0"/>
              <a:t>) detectors that operate at 4 K and below, including systems packaged with our own cryostats, optics, filters and amplifiers.</a:t>
            </a:r>
            <a:endParaRPr lang="en-GB" sz="800" dirty="0"/>
          </a:p>
          <a:p>
            <a:pPr marL="125289" indent="-59347" algn="just">
              <a:buFont typeface="Arial" panose="020B0604020202020204" pitchFamily="34" charset="0"/>
              <a:buChar char="•"/>
            </a:pPr>
            <a:r>
              <a:rPr lang="en-US" sz="800" dirty="0"/>
              <a:t>Superconducting bolometer</a:t>
            </a:r>
            <a:endParaRPr lang="en-GB" sz="800" dirty="0"/>
          </a:p>
          <a:p>
            <a:pPr marL="125289" indent="-59347" algn="just">
              <a:buFont typeface="Arial" panose="020B0604020202020204" pitchFamily="34" charset="0"/>
              <a:buChar char="•"/>
            </a:pPr>
            <a:r>
              <a:rPr lang="en-US" sz="800" dirty="0" err="1"/>
              <a:t>InSb</a:t>
            </a:r>
            <a:r>
              <a:rPr lang="en-US" sz="800" dirty="0"/>
              <a:t> HEB (hot electron bolometer)</a:t>
            </a:r>
          </a:p>
          <a:p>
            <a:pPr marL="125289" indent="-59347" algn="just">
              <a:buFont typeface="Arial" panose="020B0604020202020204" pitchFamily="34" charset="0"/>
              <a:buChar char="•"/>
            </a:pPr>
            <a:r>
              <a:rPr lang="en-US" sz="800" dirty="0"/>
              <a:t>Magnetically enhanced </a:t>
            </a:r>
            <a:r>
              <a:rPr lang="en-US" sz="800" dirty="0" err="1"/>
              <a:t>InSb</a:t>
            </a:r>
            <a:r>
              <a:rPr lang="en-US" sz="800" dirty="0"/>
              <a:t> HEB</a:t>
            </a:r>
          </a:p>
          <a:p>
            <a:pPr marL="125289" indent="-59347" algn="just">
              <a:buFont typeface="Arial" panose="020B0604020202020204" pitchFamily="34" charset="0"/>
              <a:buChar char="•"/>
            </a:pPr>
            <a:r>
              <a:rPr lang="en-US" sz="692" dirty="0"/>
              <a:t>Doped germanium photoconductor</a:t>
            </a:r>
            <a:endParaRPr lang="en-GB" sz="692" dirty="0"/>
          </a:p>
        </p:txBody>
      </p:sp>
      <p:grpSp>
        <p:nvGrpSpPr>
          <p:cNvPr id="52" name="Group 51"/>
          <p:cNvGrpSpPr/>
          <p:nvPr/>
        </p:nvGrpSpPr>
        <p:grpSpPr>
          <a:xfrm>
            <a:off x="7237788" y="5121841"/>
            <a:ext cx="760869" cy="748437"/>
            <a:chOff x="-1713378" y="6078335"/>
            <a:chExt cx="1099033" cy="1081075"/>
          </a:xfrm>
        </p:grpSpPr>
        <p:pic>
          <p:nvPicPr>
            <p:cNvPr id="32" name="Picture 31" descr="C:\Users\Kevin_Pike\AppData\Local\Microsoft\Windows\INetCache\Content.Word\Ge detector.jpg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822"/>
            <a:stretch/>
          </p:blipFill>
          <p:spPr bwMode="auto">
            <a:xfrm>
              <a:off x="-1694345" y="6078335"/>
              <a:ext cx="1080000" cy="1008195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36" name="Text Box 2"/>
            <p:cNvSpPr txBox="1">
              <a:spLocks noChangeArrowheads="1"/>
            </p:cNvSpPr>
            <p:nvPr/>
          </p:nvSpPr>
          <p:spPr bwMode="auto">
            <a:xfrm>
              <a:off x="-1713378" y="6963525"/>
              <a:ext cx="1099033" cy="19588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24923" tIns="24923" rIns="0" bIns="24923" anchor="t" anchorCtr="0">
              <a:spAutoFit/>
            </a:bodyPr>
            <a:lstStyle/>
            <a:p>
              <a:pPr marR="49676">
                <a:spcBef>
                  <a:spcPts val="346"/>
                </a:spcBef>
                <a:spcAft>
                  <a:spcPts val="0"/>
                </a:spcAft>
              </a:pPr>
              <a:r>
                <a:rPr lang="en-GB" sz="554" dirty="0"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Cryostat and bolometer</a:t>
              </a:r>
              <a:endParaRPr lang="en-GB" sz="623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660264" y="6111809"/>
              <a:ext cx="239397" cy="165166"/>
            </a:xfrm>
            <a:prstGeom prst="rect">
              <a:avLst/>
            </a:prstGeom>
          </p:spPr>
        </p:pic>
      </p:grpSp>
      <p:grpSp>
        <p:nvGrpSpPr>
          <p:cNvPr id="59" name="Group 58"/>
          <p:cNvGrpSpPr/>
          <p:nvPr/>
        </p:nvGrpSpPr>
        <p:grpSpPr>
          <a:xfrm>
            <a:off x="1157069" y="5883561"/>
            <a:ext cx="747874" cy="744482"/>
            <a:chOff x="5208619" y="7719140"/>
            <a:chExt cx="1080262" cy="1075363"/>
          </a:xfrm>
        </p:grpSpPr>
        <p:grpSp>
          <p:nvGrpSpPr>
            <p:cNvPr id="53" name="Group 52"/>
            <p:cNvGrpSpPr/>
            <p:nvPr/>
          </p:nvGrpSpPr>
          <p:grpSpPr>
            <a:xfrm>
              <a:off x="5208619" y="7719140"/>
              <a:ext cx="1080262" cy="1075363"/>
              <a:chOff x="5208619" y="7719140"/>
              <a:chExt cx="1080262" cy="1075363"/>
            </a:xfrm>
          </p:grpSpPr>
          <p:pic>
            <p:nvPicPr>
              <p:cNvPr id="13" name="Picture 12" descr="C:\Users\Kevin_Pike\AppData\Local\Microsoft\Windows\INetCache\Content.Word\Indium Antimonide (InSb) hot electron bolometers (HEBs).jpg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08881" y="7719140"/>
                <a:ext cx="1080000" cy="755414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4" name="Text Box 2"/>
              <p:cNvSpPr txBox="1">
                <a:spLocks noChangeArrowheads="1"/>
              </p:cNvSpPr>
              <p:nvPr/>
            </p:nvSpPr>
            <p:spPr bwMode="auto">
              <a:xfrm>
                <a:off x="5208619" y="8475437"/>
                <a:ext cx="1080262" cy="319066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24923" tIns="24923" rIns="0" bIns="24923" anchor="t" anchorCtr="0">
                <a:spAutoFit/>
              </a:bodyPr>
              <a:lstStyle/>
              <a:p>
                <a:pPr marR="49676">
                  <a:spcBef>
                    <a:spcPts val="346"/>
                  </a:spcBef>
                  <a:spcAft>
                    <a:spcPts val="0"/>
                  </a:spcAft>
                </a:pPr>
                <a:r>
                  <a:rPr lang="en-GB" sz="554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InSb hot electron bolometer</a:t>
                </a:r>
                <a:endParaRPr lang="en-GB" sz="623" dirty="0"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0597" y="7747728"/>
              <a:ext cx="239397" cy="165166"/>
            </a:xfrm>
            <a:prstGeom prst="rect">
              <a:avLst/>
            </a:prstGeom>
          </p:spPr>
        </p:pic>
      </p:grpSp>
      <p:grpSp>
        <p:nvGrpSpPr>
          <p:cNvPr id="54" name="Group 53"/>
          <p:cNvGrpSpPr/>
          <p:nvPr/>
        </p:nvGrpSpPr>
        <p:grpSpPr>
          <a:xfrm>
            <a:off x="6187175" y="3263091"/>
            <a:ext cx="996923" cy="1304038"/>
            <a:chOff x="554410" y="5797637"/>
            <a:chExt cx="1440000" cy="1883611"/>
          </a:xfrm>
        </p:grpSpPr>
        <p:grpSp>
          <p:nvGrpSpPr>
            <p:cNvPr id="49" name="Group 48"/>
            <p:cNvGrpSpPr/>
            <p:nvPr/>
          </p:nvGrpSpPr>
          <p:grpSpPr>
            <a:xfrm>
              <a:off x="554410" y="5797637"/>
              <a:ext cx="1440000" cy="1883611"/>
              <a:chOff x="554410" y="5797637"/>
              <a:chExt cx="1440000" cy="1883611"/>
            </a:xfrm>
          </p:grpSpPr>
          <p:pic>
            <p:nvPicPr>
              <p:cNvPr id="38" name="Picture 37" descr="C:\Users\Kevin_Pike\AppData\Local\Microsoft\Windows\INetCache\Content.Word\cryostats.jpg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4410" y="5797637"/>
                <a:ext cx="1440000" cy="179607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4" name="Text Box 2"/>
              <p:cNvSpPr txBox="1">
                <a:spLocks noChangeArrowheads="1"/>
              </p:cNvSpPr>
              <p:nvPr/>
            </p:nvSpPr>
            <p:spPr bwMode="auto">
              <a:xfrm>
                <a:off x="576263" y="7239000"/>
                <a:ext cx="833437" cy="44224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24923" tIns="24923" rIns="0" bIns="24923" anchor="t" anchorCtr="0">
                <a:spAutoFit/>
              </a:bodyPr>
              <a:lstStyle/>
              <a:p>
                <a:pPr marR="49676"/>
                <a:r>
                  <a:rPr lang="en-GB" sz="554" dirty="0"/>
                  <a:t>LHe and dry detector systems</a:t>
                </a:r>
              </a:p>
            </p:txBody>
          </p:sp>
        </p:grp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778" y="5840346"/>
              <a:ext cx="349843" cy="241366"/>
            </a:xfrm>
            <a:prstGeom prst="rect">
              <a:avLst/>
            </a:prstGeom>
          </p:spPr>
        </p:pic>
      </p:grpSp>
      <p:grpSp>
        <p:nvGrpSpPr>
          <p:cNvPr id="57" name="Group 56"/>
          <p:cNvGrpSpPr/>
          <p:nvPr/>
        </p:nvGrpSpPr>
        <p:grpSpPr>
          <a:xfrm>
            <a:off x="354046" y="1313443"/>
            <a:ext cx="996923" cy="1160383"/>
            <a:chOff x="557202" y="1495696"/>
            <a:chExt cx="1440000" cy="1676108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7202" y="1495696"/>
              <a:ext cx="1440000" cy="1572624"/>
            </a:xfrm>
            <a:prstGeom prst="rect">
              <a:avLst/>
            </a:prstGeom>
          </p:spPr>
        </p:pic>
        <p:sp>
          <p:nvSpPr>
            <p:cNvPr id="55" name="Text Box 2"/>
            <p:cNvSpPr txBox="1">
              <a:spLocks noChangeArrowheads="1"/>
            </p:cNvSpPr>
            <p:nvPr/>
          </p:nvSpPr>
          <p:spPr bwMode="auto">
            <a:xfrm>
              <a:off x="582611" y="2852738"/>
              <a:ext cx="979625" cy="31906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24923" tIns="24923" rIns="24923" bIns="24923" anchor="t" anchorCtr="0">
              <a:spAutoFit/>
            </a:bodyPr>
            <a:lstStyle/>
            <a:p>
              <a:pPr marR="49676" algn="ctr"/>
              <a:r>
                <a:rPr lang="en-GB" sz="554" dirty="0"/>
                <a:t>HiPER spectrometer</a:t>
              </a: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762000" y="2606829"/>
            <a:ext cx="996923" cy="1469690"/>
            <a:chOff x="560688" y="3376495"/>
            <a:chExt cx="1440000" cy="2122886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27" r="6713" b="9471"/>
            <a:stretch/>
          </p:blipFill>
          <p:spPr>
            <a:xfrm>
              <a:off x="560688" y="3376495"/>
              <a:ext cx="1440000" cy="1900355"/>
            </a:xfrm>
            <a:prstGeom prst="rect">
              <a:avLst/>
            </a:prstGeom>
          </p:spPr>
        </p:pic>
        <p:sp>
          <p:nvSpPr>
            <p:cNvPr id="56" name="Text Box 2"/>
            <p:cNvSpPr txBox="1">
              <a:spLocks noChangeArrowheads="1"/>
            </p:cNvSpPr>
            <p:nvPr/>
          </p:nvSpPr>
          <p:spPr bwMode="auto">
            <a:xfrm>
              <a:off x="584199" y="4933950"/>
              <a:ext cx="673101" cy="565431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24923" tIns="24923" rIns="0" bIns="24923" anchor="t" anchorCtr="0">
              <a:spAutoFit/>
            </a:bodyPr>
            <a:lstStyle/>
            <a:p>
              <a:pPr marR="49676"/>
              <a:r>
                <a:rPr lang="en-GB" sz="554" dirty="0"/>
                <a:t>Stuttgart ESR spectrometer</a:t>
              </a:r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962979" y="4160283"/>
            <a:ext cx="996923" cy="1386966"/>
            <a:chOff x="561657" y="5053965"/>
            <a:chExt cx="1440000" cy="2003395"/>
          </a:xfrm>
        </p:grpSpPr>
        <p:pic>
          <p:nvPicPr>
            <p:cNvPr id="22" name="Picture 21" descr="C:\Users\Kevin_Pike\AppData\Local\Microsoft\Windows\INetCache\Content.Word\IMG_2595 rotated.jpg"/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657" y="5053965"/>
              <a:ext cx="1440000" cy="192045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0" name="Text Box 2"/>
            <p:cNvSpPr txBox="1">
              <a:spLocks noChangeArrowheads="1"/>
            </p:cNvSpPr>
            <p:nvPr/>
          </p:nvSpPr>
          <p:spPr bwMode="auto">
            <a:xfrm>
              <a:off x="584200" y="6615112"/>
              <a:ext cx="806451" cy="44224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24923" tIns="24923" rIns="0" bIns="24923" anchor="t" anchorCtr="0">
              <a:spAutoFit/>
            </a:bodyPr>
            <a:lstStyle/>
            <a:p>
              <a:pPr marR="49676"/>
              <a:r>
                <a:rPr lang="en-GB" sz="554" dirty="0"/>
                <a:t>FSU NHMFL DNP QO bench</a:t>
              </a: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7543800" y="1313443"/>
            <a:ext cx="747692" cy="1177188"/>
            <a:chOff x="5235092" y="1576946"/>
            <a:chExt cx="1080000" cy="1700383"/>
          </a:xfrm>
        </p:grpSpPr>
        <p:pic>
          <p:nvPicPr>
            <p:cNvPr id="23" name="Picture 22" descr="C:\Users\Kevin_Pike\AppData\Local\Microsoft\Windows\INetCache\Content.Word\Weizmann mirrors.jpg"/>
            <p:cNvPicPr>
              <a:picLocks noChangeAspect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5092" y="1576946"/>
              <a:ext cx="1080000" cy="13797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2" name="Text Box 2"/>
            <p:cNvSpPr txBox="1">
              <a:spLocks noChangeArrowheads="1"/>
            </p:cNvSpPr>
            <p:nvPr/>
          </p:nvSpPr>
          <p:spPr bwMode="auto">
            <a:xfrm>
              <a:off x="5235092" y="2958263"/>
              <a:ext cx="1080000" cy="31906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24923" tIns="24923" rIns="0" bIns="24923" anchor="t" anchorCtr="0">
              <a:spAutoFit/>
            </a:bodyPr>
            <a:lstStyle/>
            <a:p>
              <a:pPr marR="49676">
                <a:spcBef>
                  <a:spcPts val="346"/>
                </a:spcBef>
                <a:spcAft>
                  <a:spcPts val="0"/>
                </a:spcAft>
              </a:pPr>
              <a:r>
                <a:rPr lang="en-GB" sz="554" dirty="0"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Weizmann ESR probe head mirrors</a:t>
              </a:r>
              <a:endParaRPr lang="en-GB" sz="623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6" name="Group 75"/>
          <p:cNvGrpSpPr/>
          <p:nvPr/>
        </p:nvGrpSpPr>
        <p:grpSpPr>
          <a:xfrm>
            <a:off x="4798930" y="5268853"/>
            <a:ext cx="2012313" cy="454061"/>
            <a:chOff x="2145270" y="4509961"/>
            <a:chExt cx="2906674" cy="655866"/>
          </a:xfrm>
        </p:grpSpPr>
        <p:grpSp>
          <p:nvGrpSpPr>
            <p:cNvPr id="16" name="Group 15"/>
            <p:cNvGrpSpPr>
              <a:grpSpLocks noChangeAspect="1"/>
            </p:cNvGrpSpPr>
            <p:nvPr/>
          </p:nvGrpSpPr>
          <p:grpSpPr>
            <a:xfrm>
              <a:off x="2145270" y="4509961"/>
              <a:ext cx="2906674" cy="651519"/>
              <a:chOff x="0" y="193184"/>
              <a:chExt cx="5723255" cy="1283780"/>
            </a:xfrm>
          </p:grpSpPr>
          <p:pic>
            <p:nvPicPr>
              <p:cNvPr id="17" name="Picture 16" descr="C:\Users\Kevin_Pike\AppData\Local\Microsoft\Windows\INetCache\Content.Word\ESR-PROBE-001.png"/>
              <p:cNvPicPr>
                <a:picLocks noChangeAspect="1"/>
              </p:cNvPicPr>
              <p:nvPr/>
            </p:nvPicPr>
            <p:blipFill rotWithShape="1">
              <a:blip r:embed="rId15" cstate="print">
                <a:extLst>
                  <a:ext uri="{BEBA8EAE-BF5A-486C-A8C5-ECC9F3942E4B}">
                    <a14:imgProps xmlns:a14="http://schemas.microsoft.com/office/drawing/2010/main">
                      <a14:imgLayer r:embed="rId16">
                        <a14:imgEffect>
                          <a14:brightnessContrast brigh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388"/>
              <a:stretch/>
            </p:blipFill>
            <p:spPr bwMode="auto">
              <a:xfrm>
                <a:off x="0" y="612469"/>
                <a:ext cx="5723255" cy="86449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" name="Picture 17" descr="C:\Users\Kevin_Pike\AppData\Local\Microsoft\Windows\INetCache\Content.Word\ESR-PROBE-002.png"/>
              <p:cNvPicPr>
                <a:picLocks noChangeAspect="1"/>
              </p:cNvPicPr>
              <p:nvPr/>
            </p:nvPicPr>
            <p:blipFill rotWithShape="1">
              <a:blip r:embed="rId17" cstate="print">
                <a:extLst>
                  <a:ext uri="{BEBA8EAE-BF5A-486C-A8C5-ECC9F3942E4B}">
                    <a14:imgProps xmlns:a14="http://schemas.microsoft.com/office/drawing/2010/main">
                      <a14:imgLayer r:embed="rId18">
                        <a14:imgEffect>
                          <a14:brightnessContrast brigh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9963"/>
              <a:stretch/>
            </p:blipFill>
            <p:spPr bwMode="auto">
              <a:xfrm>
                <a:off x="2691438" y="260154"/>
                <a:ext cx="2204085" cy="516255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pic>
            <p:nvPicPr>
              <p:cNvPr id="19" name="Picture 18" descr="C:\Users\Kevin_Pike\AppData\Local\Microsoft\Windows\INetCache\Content.Word\ESR-PROBE-003.png"/>
              <p:cNvPicPr>
                <a:picLocks noChangeAspect="1"/>
              </p:cNvPicPr>
              <p:nvPr/>
            </p:nvPicPr>
            <p:blipFill rotWithShape="1">
              <a:blip r:embed="rId19" cstate="print">
                <a:extLst>
                  <a:ext uri="{BEBA8EAE-BF5A-486C-A8C5-ECC9F3942E4B}">
                    <a14:imgProps xmlns:a14="http://schemas.microsoft.com/office/drawing/2010/main">
                      <a14:imgLayer r:embed="rId20">
                        <a14:imgEffect>
                          <a14:brightnessContrast brigh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0996" b="1764"/>
              <a:stretch/>
            </p:blipFill>
            <p:spPr bwMode="auto">
              <a:xfrm>
                <a:off x="466670" y="193184"/>
                <a:ext cx="1983105" cy="677639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</p:grpSp>
        <p:sp>
          <p:nvSpPr>
            <p:cNvPr id="64" name="Text Box 2"/>
            <p:cNvSpPr txBox="1">
              <a:spLocks noChangeArrowheads="1"/>
            </p:cNvSpPr>
            <p:nvPr/>
          </p:nvSpPr>
          <p:spPr bwMode="auto">
            <a:xfrm>
              <a:off x="4023513" y="4969942"/>
              <a:ext cx="959968" cy="19588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24923" tIns="24923" rIns="0" bIns="24923" anchor="t" anchorCtr="0">
              <a:spAutoFit/>
            </a:bodyPr>
            <a:lstStyle/>
            <a:p>
              <a:pPr marR="49676">
                <a:spcBef>
                  <a:spcPts val="346"/>
                </a:spcBef>
                <a:spcAft>
                  <a:spcPts val="0"/>
                </a:spcAft>
              </a:pPr>
              <a:r>
                <a:rPr lang="en-GB" sz="554" dirty="0"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Stuttgart ESR probe</a:t>
              </a:r>
              <a:endParaRPr lang="en-GB" sz="623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6469025" y="1857813"/>
            <a:ext cx="747692" cy="931106"/>
            <a:chOff x="5234940" y="3305174"/>
            <a:chExt cx="1080000" cy="1344931"/>
          </a:xfrm>
        </p:grpSpPr>
        <p:pic>
          <p:nvPicPr>
            <p:cNvPr id="65" name="Picture 64" descr="C:\Users\Kevin_Pike\AppData\Local\Microsoft\Windows\INetCache\Content.Word\MITRE-PROBE-EXAMPLE.PNG"/>
            <p:cNvPicPr>
              <a:picLocks noChangeAspect="1"/>
            </p:cNvPicPr>
            <p:nvPr/>
          </p:nvPicPr>
          <p:blipFill rotWithShape="1">
            <a:blip r:embed="rId21" cstate="print"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202" t="60675" r="70597" b="3784"/>
            <a:stretch/>
          </p:blipFill>
          <p:spPr bwMode="auto">
            <a:xfrm>
              <a:off x="5234940" y="3305174"/>
              <a:ext cx="1080000" cy="134493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66" name="Text Box 2"/>
            <p:cNvSpPr txBox="1">
              <a:spLocks noChangeArrowheads="1"/>
            </p:cNvSpPr>
            <p:nvPr/>
          </p:nvSpPr>
          <p:spPr bwMode="auto">
            <a:xfrm>
              <a:off x="5547512" y="3346882"/>
              <a:ext cx="731367" cy="31906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24923" tIns="24923" rIns="0" bIns="24923" anchor="t" anchorCtr="0">
              <a:spAutoFit/>
            </a:bodyPr>
            <a:lstStyle/>
            <a:p>
              <a:pPr marR="49676">
                <a:spcBef>
                  <a:spcPts val="346"/>
                </a:spcBef>
                <a:spcAft>
                  <a:spcPts val="0"/>
                </a:spcAft>
              </a:pPr>
              <a:r>
                <a:rPr lang="en-GB" sz="554" dirty="0"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Weizmann ESR probe head</a:t>
              </a:r>
              <a:endParaRPr lang="en-GB" sz="623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7607037" y="3005063"/>
            <a:ext cx="927363" cy="917396"/>
            <a:chOff x="5217863" y="4973003"/>
            <a:chExt cx="1080000" cy="828769"/>
          </a:xfrm>
        </p:grpSpPr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23" cstate="print">
              <a:extLst>
                <a:ext uri="{BEBA8EAE-BF5A-486C-A8C5-ECC9F3942E4B}">
                  <a14:imgProps xmlns:a14="http://schemas.microsoft.com/office/drawing/2010/main">
                    <a14:imgLayer r:embed="rId24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7863" y="4973003"/>
              <a:ext cx="1080000" cy="746930"/>
            </a:xfrm>
            <a:prstGeom prst="rect">
              <a:avLst/>
            </a:prstGeom>
            <a:noFill/>
          </p:spPr>
        </p:pic>
        <p:sp>
          <p:nvSpPr>
            <p:cNvPr id="70" name="Text Box 2"/>
            <p:cNvSpPr txBox="1">
              <a:spLocks noChangeArrowheads="1"/>
            </p:cNvSpPr>
            <p:nvPr/>
          </p:nvSpPr>
          <p:spPr bwMode="auto">
            <a:xfrm>
              <a:off x="5217863" y="5482706"/>
              <a:ext cx="1080000" cy="31906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24923" tIns="24923" rIns="0" bIns="24923" anchor="t" anchorCtr="0">
              <a:spAutoFit/>
            </a:bodyPr>
            <a:lstStyle/>
            <a:p>
              <a:pPr marR="49676">
                <a:spcBef>
                  <a:spcPts val="346"/>
                </a:spcBef>
                <a:spcAft>
                  <a:spcPts val="0"/>
                </a:spcAft>
              </a:pPr>
              <a:r>
                <a:rPr lang="en-GB" sz="554" dirty="0"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Ultra-Gaussian feed horn &amp; VDI multipliers</a:t>
              </a:r>
              <a:endParaRPr lang="en-GB" sz="623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7679642" y="4206413"/>
            <a:ext cx="747692" cy="735323"/>
            <a:chOff x="5207951" y="5717539"/>
            <a:chExt cx="1080000" cy="1062133"/>
          </a:xfrm>
        </p:grpSpPr>
        <p:pic>
          <p:nvPicPr>
            <p:cNvPr id="71" name="Picture 70" descr="C:\Users\Kevin_Pike\AppData\Local\Microsoft\Windows\INetCache\Content.Word\IMG_0094 cropped.jpg"/>
            <p:cNvPicPr/>
            <p:nvPr/>
          </p:nvPicPr>
          <p:blipFill>
            <a:blip r:embed="rId25" cstate="print">
              <a:extLst>
                <a:ext uri="{BEBA8EAE-BF5A-486C-A8C5-ECC9F3942E4B}">
                  <a14:imgProps xmlns:a14="http://schemas.microsoft.com/office/drawing/2010/main">
                    <a14:imgLayer r:embed="rId26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07951" y="5717539"/>
              <a:ext cx="1080000" cy="79184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2" name="Text Box 2"/>
            <p:cNvSpPr txBox="1">
              <a:spLocks noChangeArrowheads="1"/>
            </p:cNvSpPr>
            <p:nvPr/>
          </p:nvSpPr>
          <p:spPr bwMode="auto">
            <a:xfrm>
              <a:off x="5207951" y="6460606"/>
              <a:ext cx="1080000" cy="31906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24923" tIns="24923" rIns="0" bIns="24923" anchor="t" anchorCtr="0">
              <a:spAutoFit/>
            </a:bodyPr>
            <a:lstStyle/>
            <a:p>
              <a:pPr marR="49676">
                <a:spcBef>
                  <a:spcPts val="346"/>
                </a:spcBef>
                <a:spcAft>
                  <a:spcPts val="0"/>
                </a:spcAft>
              </a:pPr>
              <a:r>
                <a:rPr lang="en-GB" sz="554" dirty="0"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Corrugated waveguide with mitre bend</a:t>
              </a:r>
              <a:endParaRPr lang="en-GB" sz="623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7FF8314-55EA-41D4-B176-DAA24A11A4A4}"/>
              </a:ext>
            </a:extLst>
          </p:cNvPr>
          <p:cNvSpPr txBox="1"/>
          <p:nvPr/>
        </p:nvSpPr>
        <p:spPr>
          <a:xfrm>
            <a:off x="2590800" y="282055"/>
            <a:ext cx="495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About Thomas Keating</a:t>
            </a:r>
          </a:p>
        </p:txBody>
      </p:sp>
    </p:spTree>
    <p:extLst>
      <p:ext uri="{BB962C8B-B14F-4D97-AF65-F5344CB8AC3E}">
        <p14:creationId xmlns:p14="http://schemas.microsoft.com/office/powerpoint/2010/main" val="1956234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B20774B-DF4D-46B9-9519-175711C6B5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143000"/>
            <a:ext cx="3276600" cy="4832984"/>
          </a:xfrm>
          <a:prstGeom prst="rect">
            <a:avLst/>
          </a:prstGeom>
        </p:spPr>
      </p:pic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216000" y="6238735"/>
            <a:ext cx="8821440" cy="515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93000"/>
              </a:lnSpc>
              <a:buClr>
                <a:srgbClr val="000000"/>
              </a:buClr>
              <a:buSzPct val="45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536446" algn="l"/>
              </a:tabLst>
            </a:pPr>
            <a:endParaRPr lang="en-GB" dirty="0">
              <a:latin typeface="Arial" charset="0"/>
              <a:cs typeface="Arial" charset="0"/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buSzPct val="45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536446" algn="l"/>
              </a:tabLst>
            </a:pPr>
            <a:endParaRPr lang="en-GB" dirty="0">
              <a:latin typeface="Arial" charset="0"/>
              <a:cs typeface="Arial" charset="0"/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3810000" y="1905000"/>
            <a:ext cx="5105400" cy="3320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33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en-GB" sz="2000" b="1" dirty="0">
              <a:latin typeface="+mn-lt"/>
              <a:ea typeface="HG Mincho Light J" charset="0"/>
              <a:cs typeface="HG Mincho Light J" charset="0"/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en-GB" sz="2000" b="1" dirty="0">
                <a:ea typeface="HG Mincho Light J" charset="0"/>
                <a:cs typeface="HG Mincho Light J" charset="0"/>
              </a:rPr>
              <a:t>Colleagues from TK</a:t>
            </a:r>
          </a:p>
          <a:p>
            <a:pPr algn="ctr">
              <a:lnSpc>
                <a:spcPct val="93000"/>
              </a:lnSpc>
              <a:buClr>
                <a:srgbClr val="000000"/>
              </a:buCl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en-GB" sz="2000" b="1" dirty="0">
              <a:ea typeface="HG Mincho Light J" charset="0"/>
              <a:cs typeface="HG Mincho Light J" charset="0"/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en-GB" sz="2000" b="1" dirty="0">
                <a:ea typeface="HG Mincho Light J" charset="0"/>
                <a:cs typeface="HG Mincho Light J" charset="0"/>
              </a:rPr>
              <a:t>Dr Kevin Pike – Project Scientist</a:t>
            </a:r>
          </a:p>
          <a:p>
            <a:pPr algn="ctr">
              <a:lnSpc>
                <a:spcPct val="93000"/>
              </a:lnSpc>
              <a:buClr>
                <a:srgbClr val="000000"/>
              </a:buCl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en-GB" sz="2000" b="1" dirty="0">
              <a:ea typeface="HG Mincho Light J" charset="0"/>
              <a:cs typeface="HG Mincho Light J" charset="0"/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en-GB" sz="2000" b="1" dirty="0">
                <a:ea typeface="HG Mincho Light J" charset="0"/>
                <a:cs typeface="HG Mincho Light J" charset="0"/>
              </a:rPr>
              <a:t>George </a:t>
            </a:r>
            <a:r>
              <a:rPr lang="en-GB" sz="2000" b="1" dirty="0" err="1">
                <a:ea typeface="HG Mincho Light J" charset="0"/>
                <a:cs typeface="HG Mincho Light J" charset="0"/>
              </a:rPr>
              <a:t>Sebek</a:t>
            </a:r>
            <a:r>
              <a:rPr lang="en-GB" sz="2000" b="1" dirty="0">
                <a:ea typeface="HG Mincho Light J" charset="0"/>
                <a:cs typeface="HG Mincho Light J" charset="0"/>
              </a:rPr>
              <a:t> – Designer</a:t>
            </a:r>
          </a:p>
          <a:p>
            <a:pPr algn="ctr">
              <a:lnSpc>
                <a:spcPct val="93000"/>
              </a:lnSpc>
              <a:buClr>
                <a:srgbClr val="000000"/>
              </a:buCl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en-GB" sz="2000" b="1" dirty="0">
              <a:ea typeface="HG Mincho Light J" charset="0"/>
              <a:cs typeface="HG Mincho Light J" charset="0"/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en-GB" sz="2000" b="1" dirty="0">
                <a:ea typeface="HG Mincho Light J" charset="0"/>
                <a:cs typeface="HG Mincho Light J" charset="0"/>
              </a:rPr>
              <a:t>David Roberts – Commercial Manager</a:t>
            </a:r>
          </a:p>
          <a:p>
            <a:pPr algn="ctr">
              <a:lnSpc>
                <a:spcPct val="93000"/>
              </a:lnSpc>
              <a:buClr>
                <a:srgbClr val="000000"/>
              </a:buCl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en-GB" sz="2000" b="1" dirty="0">
              <a:ea typeface="HG Mincho Light J" charset="0"/>
              <a:cs typeface="HG Mincho Light J" charset="0"/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en-GB" sz="2000" b="1" dirty="0">
                <a:ea typeface="HG Mincho Light J" charset="0"/>
                <a:cs typeface="HG Mincho Light J" charset="0"/>
              </a:rPr>
              <a:t>Alisa </a:t>
            </a:r>
            <a:r>
              <a:rPr lang="en-GB" sz="2000" b="1" dirty="0" err="1">
                <a:ea typeface="HG Mincho Light J" charset="0"/>
                <a:cs typeface="HG Mincho Light J" charset="0"/>
              </a:rPr>
              <a:t>Leavesley</a:t>
            </a:r>
            <a:r>
              <a:rPr lang="en-GB" sz="2000" b="1" dirty="0">
                <a:ea typeface="HG Mincho Light J" charset="0"/>
                <a:cs typeface="HG Mincho Light J" charset="0"/>
              </a:rPr>
              <a:t> – UCSB Chemistry</a:t>
            </a:r>
          </a:p>
          <a:p>
            <a:pPr algn="ctr">
              <a:lnSpc>
                <a:spcPct val="93000"/>
              </a:lnSpc>
              <a:buClr>
                <a:srgbClr val="000000"/>
              </a:buCl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en-GB" sz="1600" dirty="0">
              <a:ea typeface="HG Mincho Light J" charset="0"/>
              <a:cs typeface="HG Mincho Light J" charset="0"/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en-GB" sz="1600" dirty="0">
                <a:ea typeface="HG Mincho Light J" charset="0"/>
                <a:cs typeface="HG Mincho Light J" charset="0"/>
              </a:rPr>
              <a:t> 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216000" y="6238735"/>
            <a:ext cx="8821440" cy="515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93000"/>
              </a:lnSpc>
              <a:buClr>
                <a:srgbClr val="000000"/>
              </a:buClr>
              <a:buSzPct val="45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536446" algn="l"/>
              </a:tabLst>
            </a:pPr>
            <a:endParaRPr lang="en-GB" dirty="0">
              <a:latin typeface="Arial" charset="0"/>
              <a:cs typeface="Arial" charset="0"/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buSzPct val="45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536446" algn="l"/>
              </a:tabLst>
            </a:pPr>
            <a:endParaRPr lang="en-GB" dirty="0">
              <a:latin typeface="Arial" charset="0"/>
              <a:cs typeface="Arial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295400"/>
            <a:ext cx="4268760" cy="4100586"/>
          </a:xfrm>
          <a:prstGeom prst="rect">
            <a:avLst/>
          </a:prstGeom>
          <a:noFill/>
        </p:spPr>
      </p:pic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5029200" y="1676400"/>
            <a:ext cx="3733800" cy="3549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33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en-GB" sz="1600" dirty="0">
              <a:latin typeface="+mn-lt"/>
              <a:ea typeface="HG Mincho Light J" charset="0"/>
              <a:cs typeface="HG Mincho Light J" charset="0"/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buSzPct val="33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en-US" sz="2400" dirty="0">
                <a:latin typeface="+mn-lt"/>
                <a:ea typeface="HG Mincho Light J" charset="0"/>
                <a:cs typeface="HG Mincho Light J" charset="0"/>
              </a:rPr>
              <a:t>HF EPR enabled by Quasi-Optical Components</a:t>
            </a:r>
          </a:p>
          <a:p>
            <a:pPr algn="ctr">
              <a:lnSpc>
                <a:spcPct val="93000"/>
              </a:lnSpc>
              <a:buClr>
                <a:srgbClr val="000000"/>
              </a:buClr>
              <a:buSzPct val="33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en-US" sz="2400" dirty="0">
              <a:latin typeface="+mn-lt"/>
              <a:ea typeface="HG Mincho Light J" charset="0"/>
              <a:cs typeface="HG Mincho Light J" charset="0"/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buSzPct val="33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en-US" sz="2400" dirty="0">
                <a:latin typeface="+mn-lt"/>
                <a:ea typeface="HG Mincho Light J" charset="0"/>
                <a:cs typeface="HG Mincho Light J" charset="0"/>
              </a:rPr>
              <a:t>Subtitle:</a:t>
            </a:r>
          </a:p>
          <a:p>
            <a:pPr algn="ctr">
              <a:lnSpc>
                <a:spcPct val="93000"/>
              </a:lnSpc>
              <a:buClr>
                <a:srgbClr val="000000"/>
              </a:buClr>
              <a:buSzPct val="33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en-US" sz="2400" dirty="0">
              <a:latin typeface="+mn-lt"/>
              <a:ea typeface="HG Mincho Light J" charset="0"/>
              <a:cs typeface="HG Mincho Light J" charset="0"/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buSzPct val="33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en-US" sz="2400" i="1" dirty="0">
                <a:latin typeface="+mn-lt"/>
                <a:ea typeface="HG Mincho Light J" charset="0"/>
                <a:cs typeface="HG Mincho Light J" charset="0"/>
              </a:rPr>
              <a:t>Cross Fertilization of Instrument Design</a:t>
            </a:r>
          </a:p>
          <a:p>
            <a:pPr algn="ctr">
              <a:lnSpc>
                <a:spcPct val="93000"/>
              </a:lnSpc>
              <a:buClr>
                <a:srgbClr val="000000"/>
              </a:buClr>
              <a:buSzPct val="33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en-GB" sz="2400" dirty="0">
              <a:latin typeface="+mn-lt"/>
              <a:ea typeface="HG Mincho Light J" charset="0"/>
              <a:cs typeface="HG Mincho Light J" charset="0"/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buSzPct val="33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en-US" sz="2400" dirty="0">
                <a:latin typeface="+mn-lt"/>
                <a:ea typeface="HG Mincho Light J" charset="0"/>
                <a:cs typeface="HG Mincho Light J" charset="0"/>
              </a:rPr>
              <a:t>Richard Wylde FREng</a:t>
            </a:r>
            <a:endParaRPr lang="en-GB" sz="2400" dirty="0">
              <a:latin typeface="+mn-lt"/>
              <a:ea typeface="HG Mincho Light J" charset="0"/>
              <a:cs typeface="HG Mincho Light J" charset="0"/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en-GB" sz="1600" dirty="0">
                <a:ea typeface="HG Mincho Light J" charset="0"/>
                <a:cs typeface="HG Mincho Light J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2130191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216000" y="6238735"/>
            <a:ext cx="8821440" cy="515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93000"/>
              </a:lnSpc>
              <a:buClr>
                <a:srgbClr val="000000"/>
              </a:buClr>
              <a:buSzPct val="45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536446" algn="l"/>
              </a:tabLst>
            </a:pPr>
            <a:endParaRPr lang="en-GB" dirty="0">
              <a:latin typeface="Arial" charset="0"/>
              <a:cs typeface="Arial" charset="0"/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buSzPct val="45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536446" algn="l"/>
              </a:tabLst>
            </a:pPr>
            <a:endParaRPr lang="en-GB" dirty="0">
              <a:latin typeface="Arial" charset="0"/>
              <a:cs typeface="Arial" charset="0"/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6553200" y="3739938"/>
            <a:ext cx="2209800" cy="137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33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en-GB" sz="1600" dirty="0">
                <a:latin typeface="+mn-lt"/>
                <a:ea typeface="HG Mincho Light J" charset="0"/>
                <a:cs typeface="HG Mincho Light J" charset="0"/>
              </a:rPr>
              <a:t> </a:t>
            </a:r>
          </a:p>
          <a:p>
            <a:pPr algn="ctr">
              <a:lnSpc>
                <a:spcPct val="93000"/>
              </a:lnSpc>
              <a:buClr>
                <a:srgbClr val="000000"/>
              </a:buCl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en-GB" sz="1600" dirty="0">
                <a:ea typeface="HG Mincho Light J" charset="0"/>
                <a:cs typeface="HG Mincho Light J" charset="0"/>
              </a:rPr>
              <a:t>ESA’s Planck </a:t>
            </a:r>
          </a:p>
          <a:p>
            <a:pPr algn="ctr">
              <a:lnSpc>
                <a:spcPct val="93000"/>
              </a:lnSpc>
              <a:buClr>
                <a:srgbClr val="000000"/>
              </a:buCl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en-GB" sz="1600" dirty="0">
              <a:ea typeface="HG Mincho Light J" charset="0"/>
              <a:cs typeface="HG Mincho Light J" charset="0"/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en-GB" sz="1600" dirty="0">
                <a:ea typeface="HG Mincho Light J" charset="0"/>
                <a:cs typeface="HG Mincho Light J" charset="0"/>
              </a:rPr>
              <a:t>CMB Missions</a:t>
            </a:r>
          </a:p>
          <a:p>
            <a:pPr algn="ctr">
              <a:lnSpc>
                <a:spcPct val="93000"/>
              </a:lnSpc>
              <a:buClr>
                <a:srgbClr val="000000"/>
              </a:buCl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en-GB" sz="1600" dirty="0">
              <a:ea typeface="HG Mincho Light J" charset="0"/>
              <a:cs typeface="HG Mincho Light J" charset="0"/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en-GB" sz="1600" dirty="0">
              <a:ea typeface="HG Mincho Light J" charset="0"/>
              <a:cs typeface="HG Mincho Light J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38400" y="235803"/>
            <a:ext cx="4152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HF EPR enabled by </a:t>
            </a:r>
          </a:p>
          <a:p>
            <a:pPr algn="ctr"/>
            <a:r>
              <a:rPr lang="en-GB" sz="2400" dirty="0"/>
              <a:t>Quasi-Optical Components</a:t>
            </a:r>
            <a:endParaRPr lang="en-GB" sz="2400" dirty="0">
              <a:solidFill>
                <a:srgbClr val="CC0000"/>
              </a:solidFill>
            </a:endParaRPr>
          </a:p>
        </p:txBody>
      </p:sp>
      <p:pic>
        <p:nvPicPr>
          <p:cNvPr id="154626" name="Picture 2" descr="http://www.cosmos.esa.int/documents/387566/425793/2015_353GHz_B-field/6965c458-b93b-4d08-8395-899157011727?t=14230861904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682538"/>
            <a:ext cx="6553198" cy="32766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09600" y="5117068"/>
            <a:ext cx="6248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i="1" dirty="0"/>
              <a:t>Magnetic field lines traced by dust emission at 353 GHz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1600200"/>
            <a:ext cx="5861049" cy="4225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2438400" y="457200"/>
            <a:ext cx="4495800" cy="434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89991" tIns="44996" rIns="89991" bIns="44996">
            <a:spAutoFit/>
          </a:bodyPr>
          <a:lstStyle/>
          <a:p>
            <a:pPr algn="ctr">
              <a:lnSpc>
                <a:spcPct val="93000"/>
              </a:lnSpc>
              <a:tabLst>
                <a:tab pos="0" algn="l"/>
                <a:tab pos="447628" algn="l"/>
                <a:tab pos="896845" algn="l"/>
                <a:tab pos="1346060" algn="l"/>
                <a:tab pos="1795277" algn="l"/>
                <a:tab pos="2244492" algn="l"/>
                <a:tab pos="2693709" algn="l"/>
                <a:tab pos="3142924" algn="l"/>
                <a:tab pos="3592140" algn="l"/>
                <a:tab pos="4041356" algn="l"/>
                <a:tab pos="4490572" algn="l"/>
                <a:tab pos="4939788" algn="l"/>
                <a:tab pos="5389004" algn="l"/>
                <a:tab pos="5838220" algn="l"/>
                <a:tab pos="6287436" algn="l"/>
                <a:tab pos="6736652" algn="l"/>
                <a:tab pos="7185868" algn="l"/>
                <a:tab pos="7635083" algn="l"/>
                <a:tab pos="8084300" algn="l"/>
                <a:tab pos="8533515" algn="l"/>
                <a:tab pos="8982732" algn="l"/>
              </a:tabLst>
            </a:pPr>
            <a:r>
              <a:rPr lang="en-GB" sz="2400" dirty="0">
                <a:ea typeface="ＭＳ Ｐゴシック" charset="0"/>
                <a:cs typeface="ＭＳ Ｐゴシック" charset="0"/>
              </a:rPr>
              <a:t>The Optics of HiPER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6845300" y="6400800"/>
            <a:ext cx="1905000" cy="457200"/>
          </a:xfrm>
          <a:prstGeom prst="rect">
            <a:avLst/>
          </a:prstGeom>
        </p:spPr>
        <p:txBody>
          <a:bodyPr/>
          <a:lstStyle/>
          <a:p>
            <a:fld id="{5AF6E4DA-D99D-48FA-9E51-3FE874A757AF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293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357771"/>
            <a:ext cx="3551595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048439" y="420469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Ultra-Gaussian Horns allow the simple Gaussian Beam </a:t>
            </a:r>
          </a:p>
          <a:p>
            <a:r>
              <a:rPr lang="en-GB" dirty="0"/>
              <a:t>mode approach to be used to design low loss systems </a:t>
            </a:r>
          </a:p>
        </p:txBody>
      </p:sp>
      <p:pic>
        <p:nvPicPr>
          <p:cNvPr id="29389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4114800"/>
            <a:ext cx="65913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1393424"/>
            <a:ext cx="5054329" cy="2209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2339976" y="5400676"/>
            <a:ext cx="1439863" cy="34850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9991" tIns="44996" rIns="89991" bIns="44996">
            <a:spAutoFit/>
          </a:bodyPr>
          <a:lstStyle/>
          <a:p>
            <a:pPr>
              <a:lnSpc>
                <a:spcPct val="93000"/>
              </a:lnSpc>
              <a:tabLst>
                <a:tab pos="0" algn="l"/>
                <a:tab pos="447628" algn="l"/>
                <a:tab pos="896845" algn="l"/>
                <a:tab pos="1346060" algn="l"/>
                <a:tab pos="1795277" algn="l"/>
                <a:tab pos="2244492" algn="l"/>
                <a:tab pos="2693709" algn="l"/>
                <a:tab pos="3142924" algn="l"/>
                <a:tab pos="3592140" algn="l"/>
                <a:tab pos="4041356" algn="l"/>
                <a:tab pos="4490572" algn="l"/>
                <a:tab pos="4939788" algn="l"/>
                <a:tab pos="5389004" algn="l"/>
                <a:tab pos="5838220" algn="l"/>
                <a:tab pos="6287436" algn="l"/>
                <a:tab pos="6736652" algn="l"/>
                <a:tab pos="7185868" algn="l"/>
                <a:tab pos="7635083" algn="l"/>
                <a:tab pos="8084300" algn="l"/>
                <a:tab pos="8533515" algn="l"/>
                <a:tab pos="8982732" algn="l"/>
              </a:tabLst>
            </a:pPr>
            <a:r>
              <a:rPr lang="en-GB" dirty="0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 </a:t>
            </a:r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723778"/>
            <a:ext cx="4714842" cy="28511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457200" y="1600201"/>
            <a:ext cx="7848600" cy="1122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3000"/>
              </a:lnSpc>
              <a:tabLst>
                <a:tab pos="0" algn="l"/>
                <a:tab pos="447628" algn="l"/>
                <a:tab pos="896845" algn="l"/>
                <a:tab pos="1346060" algn="l"/>
                <a:tab pos="1795277" algn="l"/>
                <a:tab pos="2244492" algn="l"/>
                <a:tab pos="2693709" algn="l"/>
                <a:tab pos="3142924" algn="l"/>
                <a:tab pos="3592140" algn="l"/>
                <a:tab pos="4041356" algn="l"/>
                <a:tab pos="4490572" algn="l"/>
                <a:tab pos="4939788" algn="l"/>
                <a:tab pos="5389004" algn="l"/>
                <a:tab pos="5838220" algn="l"/>
                <a:tab pos="6287436" algn="l"/>
                <a:tab pos="6736652" algn="l"/>
                <a:tab pos="7185868" algn="l"/>
                <a:tab pos="7635083" algn="l"/>
                <a:tab pos="8084300" algn="l"/>
                <a:tab pos="8533515" algn="l"/>
                <a:tab pos="8982732" algn="l"/>
              </a:tabLst>
            </a:pPr>
            <a:r>
              <a:rPr lang="en-GB" dirty="0">
                <a:ea typeface="ＭＳ Ｐゴシック" charset="0"/>
                <a:cs typeface="ＭＳ Ｐゴシック" charset="0"/>
              </a:rPr>
              <a:t>Terminations are very important in low loss systems: Witch’s Hat load</a:t>
            </a:r>
          </a:p>
          <a:p>
            <a:pPr>
              <a:lnSpc>
                <a:spcPct val="93000"/>
              </a:lnSpc>
              <a:tabLst>
                <a:tab pos="0" algn="l"/>
                <a:tab pos="447628" algn="l"/>
                <a:tab pos="896845" algn="l"/>
                <a:tab pos="1346060" algn="l"/>
                <a:tab pos="1795277" algn="l"/>
                <a:tab pos="2244492" algn="l"/>
                <a:tab pos="2693709" algn="l"/>
                <a:tab pos="3142924" algn="l"/>
                <a:tab pos="3592140" algn="l"/>
                <a:tab pos="4041356" algn="l"/>
                <a:tab pos="4490572" algn="l"/>
                <a:tab pos="4939788" algn="l"/>
                <a:tab pos="5389004" algn="l"/>
                <a:tab pos="5838220" algn="l"/>
                <a:tab pos="6287436" algn="l"/>
                <a:tab pos="6736652" algn="l"/>
                <a:tab pos="7185868" algn="l"/>
                <a:tab pos="7635083" algn="l"/>
                <a:tab pos="8084300" algn="l"/>
                <a:tab pos="8533515" algn="l"/>
                <a:tab pos="8982732" algn="l"/>
              </a:tabLst>
            </a:pPr>
            <a:endParaRPr lang="en-GB" dirty="0">
              <a:ea typeface="ＭＳ Ｐゴシック" charset="0"/>
              <a:cs typeface="ＭＳ Ｐゴシック" charset="0"/>
            </a:endParaRPr>
          </a:p>
          <a:p>
            <a:pPr>
              <a:lnSpc>
                <a:spcPct val="93000"/>
              </a:lnSpc>
              <a:tabLst>
                <a:tab pos="0" algn="l"/>
                <a:tab pos="447628" algn="l"/>
                <a:tab pos="896845" algn="l"/>
                <a:tab pos="1346060" algn="l"/>
                <a:tab pos="1795277" algn="l"/>
                <a:tab pos="2244492" algn="l"/>
                <a:tab pos="2693709" algn="l"/>
                <a:tab pos="3142924" algn="l"/>
                <a:tab pos="3592140" algn="l"/>
                <a:tab pos="4041356" algn="l"/>
                <a:tab pos="4490572" algn="l"/>
                <a:tab pos="4939788" algn="l"/>
                <a:tab pos="5389004" algn="l"/>
                <a:tab pos="5838220" algn="l"/>
                <a:tab pos="6287436" algn="l"/>
                <a:tab pos="6736652" algn="l"/>
                <a:tab pos="7185868" algn="l"/>
                <a:tab pos="7635083" algn="l"/>
                <a:tab pos="8084300" algn="l"/>
                <a:tab pos="8533515" algn="l"/>
                <a:tab pos="8982732" algn="l"/>
              </a:tabLst>
            </a:pPr>
            <a:r>
              <a:rPr lang="en-GB" dirty="0">
                <a:ea typeface="ＭＳ Ｐゴシック" charset="0"/>
                <a:cs typeface="ＭＳ Ｐゴシック" charset="0"/>
              </a:rPr>
              <a:t>Injection formed by absorbing plastic and specially built injection mould to give S11 performance at -80dB level</a:t>
            </a:r>
            <a:r>
              <a:rPr lang="en-GB" dirty="0">
                <a:solidFill>
                  <a:srgbClr val="2300DC"/>
                </a:solidFill>
                <a:ea typeface="ＭＳ Ｐゴシック" charset="0"/>
                <a:cs typeface="ＭＳ Ｐゴシック" charset="0"/>
              </a:rPr>
              <a:t>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75972" y="2667000"/>
            <a:ext cx="3357691" cy="315595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2438400" y="457200"/>
            <a:ext cx="4495800" cy="434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89991" tIns="44996" rIns="89991" bIns="44996">
            <a:spAutoFit/>
          </a:bodyPr>
          <a:lstStyle/>
          <a:p>
            <a:pPr algn="ctr">
              <a:lnSpc>
                <a:spcPct val="93000"/>
              </a:lnSpc>
              <a:tabLst>
                <a:tab pos="0" algn="l"/>
                <a:tab pos="447628" algn="l"/>
                <a:tab pos="896845" algn="l"/>
                <a:tab pos="1346060" algn="l"/>
                <a:tab pos="1795277" algn="l"/>
                <a:tab pos="2244492" algn="l"/>
                <a:tab pos="2693709" algn="l"/>
                <a:tab pos="3142924" algn="l"/>
                <a:tab pos="3592140" algn="l"/>
                <a:tab pos="4041356" algn="l"/>
                <a:tab pos="4490572" algn="l"/>
                <a:tab pos="4939788" algn="l"/>
                <a:tab pos="5389004" algn="l"/>
                <a:tab pos="5838220" algn="l"/>
                <a:tab pos="6287436" algn="l"/>
                <a:tab pos="6736652" algn="l"/>
                <a:tab pos="7185868" algn="l"/>
                <a:tab pos="7635083" algn="l"/>
                <a:tab pos="8084300" algn="l"/>
                <a:tab pos="8533515" algn="l"/>
                <a:tab pos="8982732" algn="l"/>
              </a:tabLst>
            </a:pPr>
            <a:r>
              <a:rPr lang="en-GB" sz="2400" dirty="0">
                <a:ea typeface="ＭＳ Ｐゴシック" charset="0"/>
                <a:cs typeface="ＭＳ Ｐゴシック" charset="0"/>
              </a:rPr>
              <a:t>Termination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488161" y="1295400"/>
            <a:ext cx="8278560" cy="1578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lnSpc>
                <a:spcPct val="95000"/>
              </a:lnSpc>
              <a:buClr>
                <a:srgbClr val="000000"/>
              </a:buClr>
              <a:buSzPct val="45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en-GB" dirty="0">
                <a:solidFill>
                  <a:schemeClr val="tx1"/>
                </a:solidFill>
                <a:ea typeface="HG Mincho Light J" charset="0"/>
                <a:cs typeface="HG Mincho Light J" charset="0"/>
              </a:rPr>
              <a:t>Standing waves within instruments must be low enough not to compete with the very small signals: QO isolators can be used to suppress these.</a:t>
            </a:r>
          </a:p>
          <a:p>
            <a:pPr>
              <a:lnSpc>
                <a:spcPct val="95000"/>
              </a:lnSpc>
              <a:buClr>
                <a:srgbClr val="000000"/>
              </a:buClr>
              <a:buSzPct val="45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en-GB" dirty="0">
              <a:solidFill>
                <a:schemeClr val="tx1"/>
              </a:solidFill>
              <a:ea typeface="HG Mincho Light J" charset="0"/>
              <a:cs typeface="HG Mincho Light J" charset="0"/>
            </a:endParaRPr>
          </a:p>
          <a:p>
            <a:pPr>
              <a:lnSpc>
                <a:spcPct val="95000"/>
              </a:lnSpc>
              <a:buClr>
                <a:srgbClr val="000000"/>
              </a:buClr>
              <a:buSzPct val="45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en-GB" dirty="0">
                <a:solidFill>
                  <a:schemeClr val="tx1"/>
                </a:solidFill>
                <a:ea typeface="HG Mincho Light J" charset="0"/>
                <a:cs typeface="HG Mincho Light J" charset="0"/>
              </a:rPr>
              <a:t>Quasi-optical isolators use impedance matched hard ferrite to provide non-reciprocal Faraday rotation of the polarization of the beam and polarizing wire grids to extract the signal.</a:t>
            </a:r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68881" y="3054699"/>
            <a:ext cx="3717120" cy="2736501"/>
          </a:xfrm>
          <a:prstGeom prst="rect">
            <a:avLst/>
          </a:prstGeom>
          <a:noFill/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438400" y="457200"/>
            <a:ext cx="4495800" cy="434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89991" tIns="44996" rIns="89991" bIns="44996">
            <a:spAutoFit/>
          </a:bodyPr>
          <a:lstStyle/>
          <a:p>
            <a:pPr algn="ctr">
              <a:lnSpc>
                <a:spcPct val="93000"/>
              </a:lnSpc>
              <a:tabLst>
                <a:tab pos="0" algn="l"/>
                <a:tab pos="447628" algn="l"/>
                <a:tab pos="896845" algn="l"/>
                <a:tab pos="1346060" algn="l"/>
                <a:tab pos="1795277" algn="l"/>
                <a:tab pos="2244492" algn="l"/>
                <a:tab pos="2693709" algn="l"/>
                <a:tab pos="3142924" algn="l"/>
                <a:tab pos="3592140" algn="l"/>
                <a:tab pos="4041356" algn="l"/>
                <a:tab pos="4490572" algn="l"/>
                <a:tab pos="4939788" algn="l"/>
                <a:tab pos="5389004" algn="l"/>
                <a:tab pos="5838220" algn="l"/>
                <a:tab pos="6287436" algn="l"/>
                <a:tab pos="6736652" algn="l"/>
                <a:tab pos="7185868" algn="l"/>
                <a:tab pos="7635083" algn="l"/>
                <a:tab pos="8084300" algn="l"/>
                <a:tab pos="8533515" algn="l"/>
                <a:tab pos="8982732" algn="l"/>
              </a:tabLst>
            </a:pPr>
            <a:r>
              <a:rPr lang="en-GB" sz="2400" dirty="0">
                <a:ea typeface="ＭＳ Ｐゴシック" charset="0"/>
                <a:cs typeface="ＭＳ Ｐゴシック" charset="0"/>
              </a:rPr>
              <a:t>Isolation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1507</TotalTime>
  <Words>784</Words>
  <Application>Microsoft Office PowerPoint</Application>
  <PresentationFormat>On-screen Show (4:3)</PresentationFormat>
  <Paragraphs>108</Paragraphs>
  <Slides>15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ＭＳ Ｐゴシック</vt:lpstr>
      <vt:lpstr>Arial</vt:lpstr>
      <vt:lpstr>Calibri</vt:lpstr>
      <vt:lpstr>Courier New</vt:lpstr>
      <vt:lpstr>HG Mincho Light J</vt:lpstr>
      <vt:lpstr>Times New Roman</vt:lpstr>
      <vt:lpstr>Blank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Trex Enterprises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Administrator</dc:creator>
  <cp:lastModifiedBy>Richard Wylde</cp:lastModifiedBy>
  <cp:revision>161</cp:revision>
  <dcterms:created xsi:type="dcterms:W3CDTF">2007-02-16T19:45:38Z</dcterms:created>
  <dcterms:modified xsi:type="dcterms:W3CDTF">2018-01-29T08:36:05Z</dcterms:modified>
</cp:coreProperties>
</file>