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311" r:id="rId2"/>
    <p:sldId id="322" r:id="rId3"/>
    <p:sldId id="310" r:id="rId4"/>
    <p:sldId id="304" r:id="rId5"/>
    <p:sldId id="312" r:id="rId6"/>
    <p:sldId id="330" r:id="rId7"/>
    <p:sldId id="319" r:id="rId8"/>
    <p:sldId id="325" r:id="rId9"/>
    <p:sldId id="329" r:id="rId10"/>
    <p:sldId id="326" r:id="rId11"/>
    <p:sldId id="331" r:id="rId12"/>
    <p:sldId id="332" r:id="rId13"/>
    <p:sldId id="327" r:id="rId14"/>
    <p:sldId id="334" r:id="rId15"/>
    <p:sldId id="333" r:id="rId16"/>
    <p:sldId id="328" r:id="rId17"/>
    <p:sldId id="335" r:id="rId18"/>
    <p:sldId id="336" r:id="rId19"/>
    <p:sldId id="337" r:id="rId20"/>
    <p:sldId id="324" r:id="rId21"/>
  </p:sldIdLst>
  <p:sldSz cx="9144000" cy="6858000" type="screen4x3"/>
  <p:notesSz cx="6858000" cy="9144000"/>
  <p:defaultTextStyle>
    <a:defPPr>
      <a:defRPr lang="en-US"/>
    </a:defPPr>
    <a:lvl1pPr marL="0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7939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55878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83818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11757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39696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67635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95574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423514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EFF"/>
    <a:srgbClr val="323232"/>
    <a:srgbClr val="004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39" autoAdjust="0"/>
    <p:restoredTop sz="90262" autoAdjust="0"/>
  </p:normalViewPr>
  <p:slideViewPr>
    <p:cSldViewPr snapToGrid="0">
      <p:cViewPr varScale="1">
        <p:scale>
          <a:sx n="101" d="100"/>
          <a:sy n="101" d="100"/>
        </p:scale>
        <p:origin x="930" y="15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38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68313" y="243069"/>
            <a:ext cx="5903912" cy="458788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en-US" b="1" smtClean="0"/>
              <a:t>Titel der Präsentation</a:t>
            </a:r>
            <a:endParaRPr lang="en-US" b="1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483506" y="8777812"/>
            <a:ext cx="648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pPr algn="l"/>
            <a:fld id="{D939AFC4-1159-40E9-994D-A19F608D9FC4}" type="datetime1">
              <a:rPr lang="de-DE" sz="800" smtClean="0"/>
              <a:pPr algn="l"/>
              <a:t>29.01.2018</a:t>
            </a:fld>
            <a:endParaRPr lang="en-US" sz="8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68313" y="8777813"/>
            <a:ext cx="4500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/>
            </a:lvl1pPr>
          </a:lstStyle>
          <a:p>
            <a:r>
              <a:rPr lang="en-US" sz="800" smtClean="0"/>
              <a:t>Universität Stuttgart</a:t>
            </a:r>
            <a:endParaRPr lang="en-US" sz="80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6270195" y="8777813"/>
            <a:ext cx="360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pPr algn="l"/>
            <a:fld id="{EE9A79A6-2547-4C8F-B0ED-316280A1A122}" type="slidenum">
              <a:rPr lang="en-US" sz="800" smtClean="0"/>
              <a:pPr algn="l"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561533372"/>
      </p:ext>
    </p:extLst>
  </p:cSld>
  <p:clrMap bg1="lt1" tx1="dk1" bg2="lt2" tx2="dk2" accent1="accent1" accent2="accent2" accent3="accent3" accent4="accent4" accent5="accent5" accent6="accent6" hlink="hlink" folHlink="folHlink"/>
  <p:hf/>
  <p:extLst mod="1"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4014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68000" y="244800"/>
            <a:ext cx="5904000" cy="458788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 b="1"/>
            </a:lvl1pPr>
          </a:lstStyle>
          <a:p>
            <a:r>
              <a:rPr lang="en-US" dirty="0" err="1" smtClean="0"/>
              <a:t>Titel</a:t>
            </a:r>
            <a:r>
              <a:rPr lang="en-US" dirty="0" smtClean="0"/>
              <a:t> der </a:t>
            </a:r>
            <a:r>
              <a:rPr lang="en-US" dirty="0" err="1" smtClean="0"/>
              <a:t>Präsentation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482800" y="8776800"/>
            <a:ext cx="648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/>
            </a:lvl1pPr>
          </a:lstStyle>
          <a:p>
            <a:fld id="{963508CB-B49C-411D-815C-CB0F1C19C0B3}" type="datetime1">
              <a:rPr lang="de-DE" smtClean="0"/>
              <a:pPr/>
              <a:t>29.01.2018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68313" y="1009650"/>
            <a:ext cx="4114800" cy="30861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68313" y="4400550"/>
            <a:ext cx="5903912" cy="360045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468000" y="8776800"/>
            <a:ext cx="4500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/>
            </a:lvl1pPr>
          </a:lstStyle>
          <a:p>
            <a:r>
              <a:rPr lang="en-US" dirty="0" err="1" smtClean="0"/>
              <a:t>Universität</a:t>
            </a:r>
            <a:r>
              <a:rPr lang="en-US" dirty="0" smtClean="0"/>
              <a:t> Stuttgart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271200" y="8776800"/>
            <a:ext cx="360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/>
            </a:lvl1pPr>
          </a:lstStyle>
          <a:p>
            <a:fld id="{05DD1DF0-DD4E-4B0C-B0FD-D16D9D2A97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98570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217170" indent="-217170" algn="l" defTabSz="855878" rtl="0" eaLnBrk="1" latinLnBrk="0" hangingPunct="1">
      <a:lnSpc>
        <a:spcPct val="120000"/>
      </a:lnSpc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30530" indent="-213360" algn="l" defTabSz="855878" rtl="0" eaLnBrk="1" latinLnBrk="0" hangingPunct="1">
      <a:lnSpc>
        <a:spcPct val="120000"/>
      </a:lnSpc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45796" indent="-215266" algn="l" defTabSz="855878" rtl="0" eaLnBrk="1" latinLnBrk="0" hangingPunct="1">
      <a:lnSpc>
        <a:spcPct val="120000"/>
      </a:lnSpc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862966" indent="-217170" algn="l" defTabSz="855878" rtl="0" eaLnBrk="1" latinLnBrk="0" hangingPunct="1">
      <a:lnSpc>
        <a:spcPct val="120000"/>
      </a:lnSpc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076326" indent="-213360" algn="l" defTabSz="855878" rtl="0" eaLnBrk="1" latinLnBrk="0" hangingPunct="1">
      <a:lnSpc>
        <a:spcPct val="120000"/>
      </a:lnSpc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39696" algn="l" defTabSz="855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67635" algn="l" defTabSz="855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95574" algn="l" defTabSz="855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23514" algn="l" defTabSz="855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  <p:extLst mod="1"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4014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Titel der Präsentation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63508CB-B49C-411D-815C-CB0F1C19C0B3}" type="datetime1">
              <a:rPr lang="de-DE" smtClean="0"/>
              <a:pPr/>
              <a:t>29.01.2018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Universität Stuttgart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5DD1DF0-DD4E-4B0C-B0FD-D16D9D2A975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19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Titel der Präsentation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63508CB-B49C-411D-815C-CB0F1C19C0B3}" type="datetime1">
              <a:rPr lang="de-DE" smtClean="0"/>
              <a:pPr/>
              <a:t>29.01.2018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Universität Stuttgart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5DD1DF0-DD4E-4B0C-B0FD-D16D9D2A975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0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Titel der Präsentation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63508CB-B49C-411D-815C-CB0F1C19C0B3}" type="datetime1">
              <a:rPr lang="de-DE" smtClean="0"/>
              <a:pPr/>
              <a:t>29.01.2018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Universität Stuttgart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5DD1DF0-DD4E-4B0C-B0FD-D16D9D2A975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28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6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Titel der Präsentation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63508CB-B49C-411D-815C-CB0F1C19C0B3}" type="datetime1">
              <a:rPr lang="de-DE" smtClean="0"/>
              <a:pPr/>
              <a:t>29.01.2018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Universität Stuttgart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5DD1DF0-DD4E-4B0C-B0FD-D16D9D2A975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2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340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87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0" y="1657351"/>
            <a:ext cx="9144000" cy="5202810"/>
          </a:xfrm>
          <a:solidFill>
            <a:schemeClr val="bg1">
              <a:lumMod val="85000"/>
            </a:schemeClr>
          </a:solidFill>
        </p:spPr>
        <p:txBody>
          <a:bodyPr lIns="86400"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8970" y="1439632"/>
            <a:ext cx="4320000" cy="4320000"/>
          </a:xfrm>
          <a:prstGeom prst="ellipse">
            <a:avLst/>
          </a:prstGeom>
          <a:solidFill>
            <a:schemeClr val="tx1"/>
          </a:solidFill>
        </p:spPr>
        <p:txBody>
          <a:bodyPr wrap="square" lIns="0" tIns="0" rIns="0" bIns="1512000" anchor="b" anchorCtr="0">
            <a:noAutofit/>
          </a:bodyPr>
          <a:lstStyle>
            <a:lvl1pPr marL="0" indent="0" algn="l">
              <a:lnSpc>
                <a:spcPct val="90000"/>
              </a:lnSpc>
              <a:defRPr sz="29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durch Klicken </a:t>
            </a:r>
            <a:br>
              <a:rPr lang="de-DE" dirty="0" smtClean="0"/>
            </a:br>
            <a:r>
              <a:rPr lang="de-DE" dirty="0" smtClean="0"/>
              <a:t>hinzufügen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0141" y="4345920"/>
            <a:ext cx="3240688" cy="51408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342874" indent="0" algn="ctr">
              <a:buNone/>
              <a:defRPr sz="1500"/>
            </a:lvl2pPr>
            <a:lvl3pPr marL="685745" indent="0" algn="ctr">
              <a:buNone/>
              <a:defRPr sz="1400"/>
            </a:lvl3pPr>
            <a:lvl4pPr marL="1028618" indent="0" algn="ctr">
              <a:buNone/>
              <a:defRPr sz="1200"/>
            </a:lvl4pPr>
            <a:lvl5pPr marL="1371490" indent="0" algn="ctr">
              <a:buNone/>
              <a:defRPr sz="1200"/>
            </a:lvl5pPr>
            <a:lvl6pPr marL="1714363" indent="0" algn="ctr">
              <a:buNone/>
              <a:defRPr sz="1200"/>
            </a:lvl6pPr>
            <a:lvl7pPr marL="2057234" indent="0" algn="ctr">
              <a:buNone/>
              <a:defRPr sz="1200"/>
            </a:lvl7pPr>
            <a:lvl8pPr marL="2400108" indent="0" algn="ctr">
              <a:buNone/>
              <a:defRPr sz="1200"/>
            </a:lvl8pPr>
            <a:lvl9pPr marL="2742982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7163554" y="4890240"/>
            <a:ext cx="1522304" cy="1522304"/>
          </a:xfrm>
          <a:prstGeom prst="ellipse">
            <a:avLst/>
          </a:prstGeom>
          <a:solidFill>
            <a:schemeClr val="bg1"/>
          </a:solidFill>
        </p:spPr>
        <p:txBody>
          <a:bodyPr wrap="none" lIns="0" tIns="0" rIns="0" bIns="0" anchor="ctr"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Vorname </a:t>
            </a:r>
            <a:br>
              <a:rPr lang="de-DE" dirty="0" smtClean="0"/>
            </a:br>
            <a:r>
              <a:rPr lang="de-DE" dirty="0" smtClean="0"/>
              <a:t>Name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3" t="1" b="-1"/>
          <a:stretch/>
        </p:blipFill>
        <p:spPr>
          <a:xfrm>
            <a:off x="1097281" y="787692"/>
            <a:ext cx="1954165" cy="2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32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3" y="1657350"/>
            <a:ext cx="4176860" cy="44500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4895688" y="1657350"/>
            <a:ext cx="3780000" cy="445008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73393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6"/>
          </p:nvPr>
        </p:nvSpPr>
        <p:spPr>
          <a:xfrm>
            <a:off x="3240000" y="1657349"/>
            <a:ext cx="3240000" cy="259710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7"/>
          </p:nvPr>
        </p:nvSpPr>
        <p:spPr>
          <a:xfrm>
            <a:off x="3240000" y="4258036"/>
            <a:ext cx="3240000" cy="259996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2" name="Bildplatzhalter 7"/>
          <p:cNvSpPr>
            <a:spLocks noGrp="1"/>
          </p:cNvSpPr>
          <p:nvPr>
            <p:ph type="pic" sz="quarter" idx="18"/>
          </p:nvPr>
        </p:nvSpPr>
        <p:spPr>
          <a:xfrm>
            <a:off x="6480000" y="1657351"/>
            <a:ext cx="2664000" cy="52006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9"/>
          </p:nvPr>
        </p:nvSpPr>
        <p:spPr>
          <a:xfrm>
            <a:off x="0" y="1657349"/>
            <a:ext cx="3240000" cy="259710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20"/>
          </p:nvPr>
        </p:nvSpPr>
        <p:spPr>
          <a:xfrm>
            <a:off x="0" y="4258036"/>
            <a:ext cx="3240000" cy="259996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52323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runden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82225" y="1338447"/>
            <a:ext cx="1229531" cy="12295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1926510" y="1461930"/>
            <a:ext cx="5936400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1" name="Bildplatzhalter 7"/>
          <p:cNvSpPr>
            <a:spLocks noGrp="1"/>
          </p:cNvSpPr>
          <p:nvPr>
            <p:ph type="pic" sz="quarter" idx="17"/>
          </p:nvPr>
        </p:nvSpPr>
        <p:spPr>
          <a:xfrm>
            <a:off x="482225" y="3066823"/>
            <a:ext cx="1229531" cy="12295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18"/>
          </p:nvPr>
        </p:nvSpPr>
        <p:spPr>
          <a:xfrm>
            <a:off x="1926510" y="3190306"/>
            <a:ext cx="5936400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3" name="Bildplatzhalter 7"/>
          <p:cNvSpPr>
            <a:spLocks noGrp="1"/>
          </p:cNvSpPr>
          <p:nvPr>
            <p:ph type="pic" sz="quarter" idx="19"/>
          </p:nvPr>
        </p:nvSpPr>
        <p:spPr>
          <a:xfrm>
            <a:off x="482225" y="4795199"/>
            <a:ext cx="1229531" cy="12295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0"/>
          </p:nvPr>
        </p:nvSpPr>
        <p:spPr>
          <a:xfrm>
            <a:off x="1926510" y="4918683"/>
            <a:ext cx="5936400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0442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eckigen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76250" y="1338448"/>
            <a:ext cx="1728000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21"/>
          </p:nvPr>
        </p:nvSpPr>
        <p:spPr>
          <a:xfrm>
            <a:off x="476250" y="3073519"/>
            <a:ext cx="1728000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3"/>
          </p:nvPr>
        </p:nvSpPr>
        <p:spPr>
          <a:xfrm>
            <a:off x="476250" y="4808591"/>
            <a:ext cx="1728000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2419006" y="1495167"/>
            <a:ext cx="5335394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platzhalter 10"/>
          <p:cNvSpPr>
            <a:spLocks noGrp="1"/>
          </p:cNvSpPr>
          <p:nvPr>
            <p:ph type="body" sz="quarter" idx="22"/>
          </p:nvPr>
        </p:nvSpPr>
        <p:spPr>
          <a:xfrm>
            <a:off x="2419006" y="3230238"/>
            <a:ext cx="5335394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24"/>
          </p:nvPr>
        </p:nvSpPr>
        <p:spPr>
          <a:xfrm>
            <a:off x="2419006" y="4965310"/>
            <a:ext cx="5335394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1955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482225" y="2778941"/>
            <a:ext cx="281404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Bildplatzhalter 7"/>
          <p:cNvSpPr>
            <a:spLocks noGrp="1" noChangeAspect="1"/>
          </p:cNvSpPr>
          <p:nvPr>
            <p:ph type="pic" sz="quarter" idx="14"/>
          </p:nvPr>
        </p:nvSpPr>
        <p:spPr>
          <a:xfrm>
            <a:off x="1169244" y="204437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20000" y="3857760"/>
            <a:ext cx="234029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320000"/>
            <a:ext cx="234029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21" name="Rechteck 20"/>
          <p:cNvSpPr/>
          <p:nvPr userDrawn="1"/>
        </p:nvSpPr>
        <p:spPr>
          <a:xfrm>
            <a:off x="3896477" y="2778941"/>
            <a:ext cx="281404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22" name="Bildplatzhalter 7"/>
          <p:cNvSpPr>
            <a:spLocks noGrp="1" noChangeAspect="1"/>
          </p:cNvSpPr>
          <p:nvPr>
            <p:ph type="pic" sz="quarter" idx="17"/>
          </p:nvPr>
        </p:nvSpPr>
        <p:spPr>
          <a:xfrm>
            <a:off x="4583495" y="204437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4134251" y="3857760"/>
            <a:ext cx="234029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134251" y="4320000"/>
            <a:ext cx="234029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38362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482226" y="2778941"/>
            <a:ext cx="2520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Bildplatzhalter 7"/>
          <p:cNvSpPr>
            <a:spLocks noGrp="1" noChangeAspect="1"/>
          </p:cNvSpPr>
          <p:nvPr>
            <p:ph type="pic" sz="quarter" idx="14"/>
          </p:nvPr>
        </p:nvSpPr>
        <p:spPr>
          <a:xfrm>
            <a:off x="1022226" y="204336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20000" y="3857760"/>
            <a:ext cx="216000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320000"/>
            <a:ext cx="216000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3318958" y="2778941"/>
            <a:ext cx="2520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14" name="Bildplatzhalter 7"/>
          <p:cNvSpPr>
            <a:spLocks noGrp="1" noChangeAspect="1"/>
          </p:cNvSpPr>
          <p:nvPr>
            <p:ph type="pic" sz="quarter" idx="17"/>
          </p:nvPr>
        </p:nvSpPr>
        <p:spPr>
          <a:xfrm>
            <a:off x="3858958" y="204336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556732" y="3857760"/>
            <a:ext cx="216000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556732" y="4320000"/>
            <a:ext cx="216000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17" name="Rechteck 16"/>
          <p:cNvSpPr/>
          <p:nvPr userDrawn="1"/>
        </p:nvSpPr>
        <p:spPr>
          <a:xfrm>
            <a:off x="6155688" y="2778941"/>
            <a:ext cx="2520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18" name="Bildplatzhalter 7"/>
          <p:cNvSpPr>
            <a:spLocks noGrp="1" noChangeAspect="1"/>
          </p:cNvSpPr>
          <p:nvPr>
            <p:ph type="pic" sz="quarter" idx="20"/>
          </p:nvPr>
        </p:nvSpPr>
        <p:spPr>
          <a:xfrm>
            <a:off x="6695688" y="204336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393462" y="3857760"/>
            <a:ext cx="216000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393462" y="4320000"/>
            <a:ext cx="216000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7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97809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482226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799026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20000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24" name="Rechteck 23"/>
          <p:cNvSpPr/>
          <p:nvPr userDrawn="1"/>
        </p:nvSpPr>
        <p:spPr>
          <a:xfrm>
            <a:off x="2545453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25" name="Bildplatzhalter 7"/>
          <p:cNvSpPr>
            <a:spLocks noGrp="1"/>
          </p:cNvSpPr>
          <p:nvPr>
            <p:ph type="pic" sz="quarter" idx="17"/>
          </p:nvPr>
        </p:nvSpPr>
        <p:spPr>
          <a:xfrm>
            <a:off x="2862253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6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779437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7" name="Textplatzhalt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779437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28" name="Rechteck 27"/>
          <p:cNvSpPr/>
          <p:nvPr userDrawn="1"/>
        </p:nvSpPr>
        <p:spPr>
          <a:xfrm>
            <a:off x="4608680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29" name="Bildplatzhalter 7"/>
          <p:cNvSpPr>
            <a:spLocks noGrp="1"/>
          </p:cNvSpPr>
          <p:nvPr>
            <p:ph type="pic" sz="quarter" idx="20"/>
          </p:nvPr>
        </p:nvSpPr>
        <p:spPr>
          <a:xfrm>
            <a:off x="4925480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30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844560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844560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32" name="Rechteck 31"/>
          <p:cNvSpPr/>
          <p:nvPr userDrawn="1"/>
        </p:nvSpPr>
        <p:spPr>
          <a:xfrm>
            <a:off x="6671909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33" name="Bildplatzhalter 7"/>
          <p:cNvSpPr>
            <a:spLocks noGrp="1"/>
          </p:cNvSpPr>
          <p:nvPr>
            <p:ph type="pic" sz="quarter" idx="23"/>
          </p:nvPr>
        </p:nvSpPr>
        <p:spPr>
          <a:xfrm>
            <a:off x="6988709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34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909683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35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909683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84972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696512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0249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6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70880" y="2579000"/>
            <a:ext cx="1731019" cy="173101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475200" y="1784160"/>
            <a:ext cx="2160000" cy="38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295" algn="l"/>
              </a:tabLst>
            </a:pPr>
            <a:r>
              <a:rPr lang="de-DE" sz="2400" b="1" smtClean="0"/>
              <a:t>Thank</a:t>
            </a:r>
            <a:r>
              <a:rPr lang="de-DE" sz="2400" b="1" baseline="0" smtClean="0"/>
              <a:t> you!</a:t>
            </a:r>
            <a:endParaRPr lang="de-DE" sz="2400" b="1" dirty="0" smtClean="0"/>
          </a:p>
        </p:txBody>
      </p:sp>
      <p:sp>
        <p:nvSpPr>
          <p:cNvPr id="18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2456880" y="500256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</a:t>
            </a:r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2456880" y="2790720"/>
            <a:ext cx="3948065" cy="259200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456880" y="3309120"/>
            <a:ext cx="2654234" cy="970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de-DE" smtClean="0"/>
              <a:t>e-mail</a:t>
            </a:r>
            <a:r>
              <a:rPr lang="de-DE" dirty="0" smtClean="0"/>
              <a:t>	</a:t>
            </a:r>
          </a:p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de-DE" smtClean="0"/>
              <a:t>phone </a:t>
            </a:r>
            <a:r>
              <a:rPr lang="de-DE" dirty="0" smtClean="0"/>
              <a:t>	+49 (0) 711 685-</a:t>
            </a:r>
          </a:p>
          <a:p>
            <a:pPr marL="0" marR="0" lvl="0" indent="0" algn="l" defTabSz="822960" rtl="0" eaLnBrk="1" fontAlgn="auto" latinLnBrk="0" hangingPunct="1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>
                <a:tab pos="649606" algn="l"/>
              </a:tabLst>
              <a:defRPr/>
            </a:pPr>
            <a:r>
              <a:rPr lang="de-DE" smtClean="0"/>
              <a:t>fax </a:t>
            </a:r>
            <a:r>
              <a:rPr lang="de-DE" dirty="0" smtClean="0"/>
              <a:t>	+49 (0) 711 685-</a:t>
            </a:r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4447098" y="3602272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4447098" y="3898988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3" name="Textfeld 22"/>
          <p:cNvSpPr txBox="1"/>
          <p:nvPr userDrawn="1"/>
        </p:nvSpPr>
        <p:spPr>
          <a:xfrm>
            <a:off x="2456880" y="4432320"/>
            <a:ext cx="3000014" cy="2624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de-DE" dirty="0" smtClean="0"/>
              <a:t>Universität Stuttgart</a:t>
            </a:r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2456880" y="469475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Abteilung oder Institutsname</a:t>
            </a:r>
          </a:p>
        </p:txBody>
      </p:sp>
      <p:sp>
        <p:nvSpPr>
          <p:cNvPr id="25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3108054" y="3308540"/>
            <a:ext cx="3296891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 eingeben</a:t>
            </a: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3" t="1" b="-1"/>
          <a:stretch/>
        </p:blipFill>
        <p:spPr>
          <a:xfrm>
            <a:off x="1097281" y="787692"/>
            <a:ext cx="1954165" cy="2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696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Institu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7" name="Bildplatzhalter 6"/>
          <p:cNvSpPr>
            <a:spLocks noGrp="1"/>
          </p:cNvSpPr>
          <p:nvPr>
            <p:ph type="pic" sz="quarter" idx="14" hasCustomPrompt="1"/>
          </p:nvPr>
        </p:nvSpPr>
        <p:spPr>
          <a:xfrm>
            <a:off x="7253291" y="6307456"/>
            <a:ext cx="1422400" cy="365760"/>
          </a:xfrm>
        </p:spPr>
        <p:txBody>
          <a:bodyPr/>
          <a:lstStyle>
            <a:lvl1pPr marL="0" indent="0">
              <a:buFontTx/>
              <a:buNone/>
              <a:defRPr sz="1100" baseline="0"/>
            </a:lvl1pPr>
          </a:lstStyle>
          <a:p>
            <a:r>
              <a:rPr lang="de-DE" dirty="0" err="1" smtClean="0"/>
              <a:t>Sublogo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0" y="1657351"/>
            <a:ext cx="9144000" cy="4450086"/>
          </a:xfrm>
          <a:solidFill>
            <a:schemeClr val="bg1">
              <a:lumMod val="85000"/>
            </a:schemeClr>
          </a:solidFill>
        </p:spPr>
        <p:txBody>
          <a:bodyPr lIns="86400"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123792" y="777600"/>
            <a:ext cx="3561913" cy="580108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/>
            </a:lvl1pPr>
          </a:lstStyle>
          <a:p>
            <a:pPr lvl="0"/>
            <a:r>
              <a:rPr lang="de-DE" dirty="0" smtClean="0"/>
              <a:t>Institutsname max. 2-zeilig, bitte hier klicken und überschreiben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71659" y="1205285"/>
            <a:ext cx="4130126" cy="4130126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1512000" anchor="b" anchorCtr="0">
            <a:noAutofit/>
          </a:bodyPr>
          <a:lstStyle>
            <a:lvl1pPr marL="0" indent="0" algn="l">
              <a:lnSpc>
                <a:spcPct val="90000"/>
              </a:lnSpc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durch Klicken </a:t>
            </a:r>
            <a:br>
              <a:rPr lang="de-DE" dirty="0" smtClean="0"/>
            </a:br>
            <a:r>
              <a:rPr lang="de-DE" dirty="0" smtClean="0"/>
              <a:t>hinzufügen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9669" y="3898274"/>
            <a:ext cx="3096635" cy="540094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342874" indent="0" algn="ctr">
              <a:buNone/>
              <a:defRPr sz="1500"/>
            </a:lvl2pPr>
            <a:lvl3pPr marL="685745" indent="0" algn="ctr">
              <a:buNone/>
              <a:defRPr sz="1400"/>
            </a:lvl3pPr>
            <a:lvl4pPr marL="1028618" indent="0" algn="ctr">
              <a:buNone/>
              <a:defRPr sz="1200"/>
            </a:lvl4pPr>
            <a:lvl5pPr marL="1371490" indent="0" algn="ctr">
              <a:buNone/>
              <a:defRPr sz="1200"/>
            </a:lvl5pPr>
            <a:lvl6pPr marL="1714363" indent="0" algn="ctr">
              <a:buNone/>
              <a:defRPr sz="1200"/>
            </a:lvl6pPr>
            <a:lvl7pPr marL="2057234" indent="0" algn="ctr">
              <a:buNone/>
              <a:defRPr sz="1200"/>
            </a:lvl7pPr>
            <a:lvl8pPr marL="2400108" indent="0" algn="ctr">
              <a:buNone/>
              <a:defRPr sz="1200"/>
            </a:lvl8pPr>
            <a:lvl9pPr marL="2742982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8425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lauem Ver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k object 1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de-DE" sz="1400" dirty="0"/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17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70880" y="2579000"/>
            <a:ext cx="1731019" cy="1731019"/>
          </a:xfrm>
          <a:prstGeom prst="ellipse">
            <a:avLst/>
          </a:prstGeom>
          <a:solidFill>
            <a:schemeClr val="bg1"/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8" name="Textfeld 17"/>
          <p:cNvSpPr txBox="1"/>
          <p:nvPr userDrawn="1"/>
        </p:nvSpPr>
        <p:spPr>
          <a:xfrm>
            <a:off x="475200" y="1784160"/>
            <a:ext cx="2160000" cy="38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295" algn="l"/>
              </a:tabLst>
            </a:pPr>
            <a:r>
              <a:rPr lang="de-DE" sz="2400" b="1" smtClean="0">
                <a:solidFill>
                  <a:schemeClr val="bg1"/>
                </a:solidFill>
              </a:rPr>
              <a:t>Thank you!</a:t>
            </a:r>
            <a:endParaRPr lang="de-DE" sz="2400" b="1" dirty="0" smtClean="0">
              <a:solidFill>
                <a:schemeClr val="bg1"/>
              </a:solidFill>
            </a:endParaRPr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2456880" y="500256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</a:t>
            </a:r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2456880" y="2790720"/>
            <a:ext cx="3948065" cy="259200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2" name="Textfeld 21"/>
          <p:cNvSpPr txBox="1"/>
          <p:nvPr userDrawn="1"/>
        </p:nvSpPr>
        <p:spPr>
          <a:xfrm>
            <a:off x="2456880" y="3309120"/>
            <a:ext cx="2654234" cy="970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fr-FR" smtClean="0">
                <a:solidFill>
                  <a:schemeClr val="bg1"/>
                </a:solidFill>
              </a:rPr>
              <a:t>e-mail	</a:t>
            </a:r>
          </a:p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fr-FR" smtClean="0">
                <a:solidFill>
                  <a:schemeClr val="bg1"/>
                </a:solidFill>
              </a:rPr>
              <a:t>phone 	+49 (0) 711 685-</a:t>
            </a:r>
          </a:p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fr-FR" smtClean="0">
                <a:solidFill>
                  <a:schemeClr val="bg1"/>
                </a:solidFill>
              </a:rPr>
              <a:t>fax 	+49 (0) 711 685-</a:t>
            </a:r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4447098" y="3602272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4447098" y="3898988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5" name="Textfeld 24"/>
          <p:cNvSpPr txBox="1"/>
          <p:nvPr userDrawn="1"/>
        </p:nvSpPr>
        <p:spPr>
          <a:xfrm>
            <a:off x="2456880" y="4432320"/>
            <a:ext cx="3000014" cy="2624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de-DE" dirty="0" smtClean="0">
                <a:solidFill>
                  <a:schemeClr val="bg1"/>
                </a:solidFill>
              </a:rPr>
              <a:t>Universität Stuttgart</a:t>
            </a:r>
          </a:p>
        </p:txBody>
      </p:sp>
      <p:sp>
        <p:nvSpPr>
          <p:cNvPr id="26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2456880" y="469475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Abteilung oder Institutsname</a:t>
            </a:r>
          </a:p>
        </p:txBody>
      </p:sp>
      <p:sp>
        <p:nvSpPr>
          <p:cNvPr id="27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3108054" y="3308540"/>
            <a:ext cx="3296891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 eingeben</a:t>
            </a:r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 rotWithShape="1"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3" t="1" b="-1"/>
          <a:stretch/>
        </p:blipFill>
        <p:spPr>
          <a:xfrm>
            <a:off x="1097281" y="787692"/>
            <a:ext cx="1954165" cy="2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20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4BD0-982F-4E3C-9C51-C5D312AC4108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083E-F94F-46B9-86C9-6D63F992C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90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3560D-9390-2C4F-BBDA-E08FB45E7927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659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198" y="1657350"/>
            <a:ext cx="8636923" cy="4844118"/>
          </a:xfrm>
        </p:spPr>
        <p:txBody>
          <a:bodyPr/>
          <a:lstStyle>
            <a:lvl1pPr>
              <a:defRPr sz="1800">
                <a:latin typeface="Univers LT Pro 55" panose="020B0603020202020204" pitchFamily="34" charset="0"/>
              </a:defRPr>
            </a:lvl1pPr>
            <a:lvl2pPr>
              <a:defRPr sz="1800">
                <a:latin typeface="Univers LT Pro 55" panose="020B0603020202020204" pitchFamily="34" charset="0"/>
              </a:defRPr>
            </a:lvl2pPr>
            <a:lvl3pPr>
              <a:defRPr sz="1800">
                <a:latin typeface="Univers LT Pro 55" panose="020B0603020202020204" pitchFamily="34" charset="0"/>
              </a:defRPr>
            </a:lvl3pPr>
            <a:lvl4pPr>
              <a:defRPr sz="1800">
                <a:latin typeface="Univers LT Pro 55" panose="020B0603020202020204" pitchFamily="34" charset="0"/>
              </a:defRPr>
            </a:lvl4pPr>
            <a:lvl5pPr>
              <a:defRPr sz="1800">
                <a:latin typeface="Univers LT Pro 55" panose="020B060302020202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="0" baseline="0">
                <a:latin typeface="Univers LT Pro 55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450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de-DE" sz="1400" dirty="0"/>
          </a:p>
        </p:txBody>
      </p:sp>
      <p:sp>
        <p:nvSpPr>
          <p:cNvPr id="6" name="bk object 17"/>
          <p:cNvSpPr/>
          <p:nvPr userDrawn="1"/>
        </p:nvSpPr>
        <p:spPr>
          <a:xfrm>
            <a:off x="1279953" y="1"/>
            <a:ext cx="6544309" cy="3926204"/>
          </a:xfrm>
          <a:custGeom>
            <a:avLst/>
            <a:gdLst/>
            <a:ahLst/>
            <a:cxnLst/>
            <a:rect l="l" t="t" r="r" b="b"/>
            <a:pathLst>
              <a:path w="6544309" h="3926204">
                <a:moveTo>
                  <a:pt x="68016" y="0"/>
                </a:moveTo>
                <a:lnTo>
                  <a:pt x="42823" y="123182"/>
                </a:lnTo>
                <a:lnTo>
                  <a:pt x="10846" y="385553"/>
                </a:lnTo>
                <a:lnTo>
                  <a:pt x="0" y="653897"/>
                </a:lnTo>
                <a:lnTo>
                  <a:pt x="10846" y="922242"/>
                </a:lnTo>
                <a:lnTo>
                  <a:pt x="42823" y="1184612"/>
                </a:lnTo>
                <a:lnTo>
                  <a:pt x="95089" y="1440166"/>
                </a:lnTo>
                <a:lnTo>
                  <a:pt x="166802" y="1688062"/>
                </a:lnTo>
                <a:lnTo>
                  <a:pt x="257120" y="1927457"/>
                </a:lnTo>
                <a:lnTo>
                  <a:pt x="365200" y="2157510"/>
                </a:lnTo>
                <a:lnTo>
                  <a:pt x="490201" y="2377378"/>
                </a:lnTo>
                <a:lnTo>
                  <a:pt x="631281" y="2586220"/>
                </a:lnTo>
                <a:lnTo>
                  <a:pt x="787597" y="2783193"/>
                </a:lnTo>
                <a:lnTo>
                  <a:pt x="958308" y="2967456"/>
                </a:lnTo>
                <a:lnTo>
                  <a:pt x="1142571" y="3138167"/>
                </a:lnTo>
                <a:lnTo>
                  <a:pt x="1339545" y="3294482"/>
                </a:lnTo>
                <a:lnTo>
                  <a:pt x="1548387" y="3435561"/>
                </a:lnTo>
                <a:lnTo>
                  <a:pt x="1768256" y="3560562"/>
                </a:lnTo>
                <a:lnTo>
                  <a:pt x="1998308" y="3668642"/>
                </a:lnTo>
                <a:lnTo>
                  <a:pt x="2237703" y="3758959"/>
                </a:lnTo>
                <a:lnTo>
                  <a:pt x="2485598" y="3830671"/>
                </a:lnTo>
                <a:lnTo>
                  <a:pt x="2741151" y="3882937"/>
                </a:lnTo>
                <a:lnTo>
                  <a:pt x="3003520" y="3914914"/>
                </a:lnTo>
                <a:lnTo>
                  <a:pt x="3271862" y="3925760"/>
                </a:lnTo>
                <a:lnTo>
                  <a:pt x="3540207" y="3914914"/>
                </a:lnTo>
                <a:lnTo>
                  <a:pt x="3802577" y="3882937"/>
                </a:lnTo>
                <a:lnTo>
                  <a:pt x="4058131" y="3830671"/>
                </a:lnTo>
                <a:lnTo>
                  <a:pt x="4306027" y="3758959"/>
                </a:lnTo>
                <a:lnTo>
                  <a:pt x="4545422" y="3668642"/>
                </a:lnTo>
                <a:lnTo>
                  <a:pt x="4775475" y="3560562"/>
                </a:lnTo>
                <a:lnTo>
                  <a:pt x="4995343" y="3435561"/>
                </a:lnTo>
                <a:lnTo>
                  <a:pt x="5204185" y="3294482"/>
                </a:lnTo>
                <a:lnTo>
                  <a:pt x="5401159" y="3138167"/>
                </a:lnTo>
                <a:lnTo>
                  <a:pt x="5585421" y="2967456"/>
                </a:lnTo>
                <a:lnTo>
                  <a:pt x="5756132" y="2783193"/>
                </a:lnTo>
                <a:lnTo>
                  <a:pt x="5912448" y="2586220"/>
                </a:lnTo>
                <a:lnTo>
                  <a:pt x="6053527" y="2377378"/>
                </a:lnTo>
                <a:lnTo>
                  <a:pt x="6178527" y="2157510"/>
                </a:lnTo>
                <a:lnTo>
                  <a:pt x="6286607" y="1927457"/>
                </a:lnTo>
                <a:lnTo>
                  <a:pt x="6376924" y="1688062"/>
                </a:lnTo>
                <a:lnTo>
                  <a:pt x="6448637" y="1440166"/>
                </a:lnTo>
                <a:lnTo>
                  <a:pt x="6500902" y="1184612"/>
                </a:lnTo>
                <a:lnTo>
                  <a:pt x="6532879" y="922242"/>
                </a:lnTo>
                <a:lnTo>
                  <a:pt x="6543725" y="653897"/>
                </a:lnTo>
                <a:lnTo>
                  <a:pt x="6532879" y="385553"/>
                </a:lnTo>
                <a:lnTo>
                  <a:pt x="6500902" y="123182"/>
                </a:lnTo>
                <a:lnTo>
                  <a:pt x="6475709" y="0"/>
                </a:lnTo>
                <a:lnTo>
                  <a:pt x="68016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2800" y="1080000"/>
            <a:ext cx="4118110" cy="1632960"/>
          </a:xfrm>
        </p:spPr>
        <p:txBody>
          <a:bodyPr anchor="t" anchorCtr="0"/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422800" y="755793"/>
            <a:ext cx="4118110" cy="265919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tx1"/>
                </a:solidFill>
              </a:defRPr>
            </a:lvl1pPr>
            <a:lvl2pPr marL="34287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6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2710761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Unterkap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2801" y="2700000"/>
            <a:ext cx="5526581" cy="1080000"/>
          </a:xfrm>
        </p:spPr>
        <p:txBody>
          <a:bodyPr anchor="t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422801" y="2332804"/>
            <a:ext cx="3026729" cy="265919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 marL="34287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6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Unterkapitel</a:t>
            </a:r>
          </a:p>
        </p:txBody>
      </p:sp>
    </p:spTree>
    <p:extLst>
      <p:ext uri="{BB962C8B-B14F-4D97-AF65-F5344CB8AC3E}">
        <p14:creationId xmlns:p14="http://schemas.microsoft.com/office/powerpoint/2010/main" val="3178261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 userDrawn="1"/>
        </p:nvSpPr>
        <p:spPr>
          <a:xfrm>
            <a:off x="272126" y="-136026"/>
            <a:ext cx="8128650" cy="5415992"/>
          </a:xfrm>
          <a:custGeom>
            <a:avLst/>
            <a:gdLst/>
            <a:ahLst/>
            <a:cxnLst/>
            <a:rect l="l" t="t" r="r" b="b"/>
            <a:pathLst>
              <a:path w="7198359" h="4796155">
                <a:moveTo>
                  <a:pt x="6992384" y="0"/>
                </a:moveTo>
                <a:lnTo>
                  <a:pt x="205721" y="0"/>
                </a:lnTo>
                <a:lnTo>
                  <a:pt x="183482" y="58947"/>
                </a:lnTo>
                <a:lnTo>
                  <a:pt x="104598" y="331632"/>
                </a:lnTo>
                <a:lnTo>
                  <a:pt x="47105" y="612741"/>
                </a:lnTo>
                <a:lnTo>
                  <a:pt x="11930" y="901348"/>
                </a:lnTo>
                <a:lnTo>
                  <a:pt x="0" y="1196526"/>
                </a:lnTo>
                <a:lnTo>
                  <a:pt x="11930" y="1491704"/>
                </a:lnTo>
                <a:lnTo>
                  <a:pt x="47105" y="1780311"/>
                </a:lnTo>
                <a:lnTo>
                  <a:pt x="104598" y="2061420"/>
                </a:lnTo>
                <a:lnTo>
                  <a:pt x="183482" y="2334105"/>
                </a:lnTo>
                <a:lnTo>
                  <a:pt x="282831" y="2597440"/>
                </a:lnTo>
                <a:lnTo>
                  <a:pt x="401719" y="2850498"/>
                </a:lnTo>
                <a:lnTo>
                  <a:pt x="539220" y="3092354"/>
                </a:lnTo>
                <a:lnTo>
                  <a:pt x="694408" y="3322080"/>
                </a:lnTo>
                <a:lnTo>
                  <a:pt x="866356" y="3538751"/>
                </a:lnTo>
                <a:lnTo>
                  <a:pt x="1054138" y="3741441"/>
                </a:lnTo>
                <a:lnTo>
                  <a:pt x="1256827" y="3929223"/>
                </a:lnTo>
                <a:lnTo>
                  <a:pt x="1473498" y="4101171"/>
                </a:lnTo>
                <a:lnTo>
                  <a:pt x="1703225" y="4256358"/>
                </a:lnTo>
                <a:lnTo>
                  <a:pt x="1945080" y="4393859"/>
                </a:lnTo>
                <a:lnTo>
                  <a:pt x="2198139" y="4512748"/>
                </a:lnTo>
                <a:lnTo>
                  <a:pt x="2461473" y="4612097"/>
                </a:lnTo>
                <a:lnTo>
                  <a:pt x="2734158" y="4690981"/>
                </a:lnTo>
                <a:lnTo>
                  <a:pt x="3015267" y="4748474"/>
                </a:lnTo>
                <a:lnTo>
                  <a:pt x="3303874" y="4783648"/>
                </a:lnTo>
                <a:lnTo>
                  <a:pt x="3599053" y="4795579"/>
                </a:lnTo>
                <a:lnTo>
                  <a:pt x="3894231" y="4783648"/>
                </a:lnTo>
                <a:lnTo>
                  <a:pt x="4182838" y="4748474"/>
                </a:lnTo>
                <a:lnTo>
                  <a:pt x="4463947" y="4690981"/>
                </a:lnTo>
                <a:lnTo>
                  <a:pt x="4736632" y="4612097"/>
                </a:lnTo>
                <a:lnTo>
                  <a:pt x="4999966" y="4512748"/>
                </a:lnTo>
                <a:lnTo>
                  <a:pt x="5253025" y="4393859"/>
                </a:lnTo>
                <a:lnTo>
                  <a:pt x="5494880" y="4256358"/>
                </a:lnTo>
                <a:lnTo>
                  <a:pt x="5724607" y="4101171"/>
                </a:lnTo>
                <a:lnTo>
                  <a:pt x="5941278" y="3929223"/>
                </a:lnTo>
                <a:lnTo>
                  <a:pt x="6143967" y="3741441"/>
                </a:lnTo>
                <a:lnTo>
                  <a:pt x="6331749" y="3538751"/>
                </a:lnTo>
                <a:lnTo>
                  <a:pt x="6503697" y="3322080"/>
                </a:lnTo>
                <a:lnTo>
                  <a:pt x="6658885" y="3092354"/>
                </a:lnTo>
                <a:lnTo>
                  <a:pt x="6796386" y="2850498"/>
                </a:lnTo>
                <a:lnTo>
                  <a:pt x="6915274" y="2597440"/>
                </a:lnTo>
                <a:lnTo>
                  <a:pt x="7014623" y="2334105"/>
                </a:lnTo>
                <a:lnTo>
                  <a:pt x="7093507" y="2061420"/>
                </a:lnTo>
                <a:lnTo>
                  <a:pt x="7151000" y="1780311"/>
                </a:lnTo>
                <a:lnTo>
                  <a:pt x="7186175" y="1491704"/>
                </a:lnTo>
                <a:lnTo>
                  <a:pt x="7198106" y="1196526"/>
                </a:lnTo>
                <a:lnTo>
                  <a:pt x="7186175" y="901348"/>
                </a:lnTo>
                <a:lnTo>
                  <a:pt x="7151000" y="612741"/>
                </a:lnTo>
                <a:lnTo>
                  <a:pt x="7093507" y="331632"/>
                </a:lnTo>
                <a:lnTo>
                  <a:pt x="7014623" y="58947"/>
                </a:lnTo>
                <a:lnTo>
                  <a:pt x="6992384" y="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lIns="0" tIns="0" rIns="0" bIns="0" rtlCol="0"/>
          <a:lstStyle/>
          <a:p>
            <a:pPr>
              <a:lnSpc>
                <a:spcPct val="120000"/>
              </a:lnSpc>
            </a:pPr>
            <a:endParaRPr lang="de-DE" dirty="0"/>
          </a:p>
        </p:txBody>
      </p:sp>
      <p:sp>
        <p:nvSpPr>
          <p:cNvPr id="13" name="object 3"/>
          <p:cNvSpPr/>
          <p:nvPr userDrawn="1"/>
        </p:nvSpPr>
        <p:spPr>
          <a:xfrm>
            <a:off x="5723469" y="3644104"/>
            <a:ext cx="2170261" cy="2170261"/>
          </a:xfrm>
          <a:custGeom>
            <a:avLst/>
            <a:gdLst/>
            <a:ahLst/>
            <a:cxnLst/>
            <a:rect l="l" t="t" r="r" b="b"/>
            <a:pathLst>
              <a:path w="2049145" h="2049145">
                <a:moveTo>
                  <a:pt x="1024432" y="0"/>
                </a:moveTo>
                <a:lnTo>
                  <a:pt x="940414" y="3395"/>
                </a:lnTo>
                <a:lnTo>
                  <a:pt x="858266" y="13407"/>
                </a:lnTo>
                <a:lnTo>
                  <a:pt x="778251" y="29772"/>
                </a:lnTo>
                <a:lnTo>
                  <a:pt x="700635" y="52225"/>
                </a:lnTo>
                <a:lnTo>
                  <a:pt x="625679" y="80504"/>
                </a:lnTo>
                <a:lnTo>
                  <a:pt x="553649" y="114344"/>
                </a:lnTo>
                <a:lnTo>
                  <a:pt x="484808" y="153482"/>
                </a:lnTo>
                <a:lnTo>
                  <a:pt x="419418" y="197654"/>
                </a:lnTo>
                <a:lnTo>
                  <a:pt x="357745" y="246597"/>
                </a:lnTo>
                <a:lnTo>
                  <a:pt x="300051" y="300047"/>
                </a:lnTo>
                <a:lnTo>
                  <a:pt x="246601" y="357740"/>
                </a:lnTo>
                <a:lnTo>
                  <a:pt x="197657" y="419413"/>
                </a:lnTo>
                <a:lnTo>
                  <a:pt x="153485" y="484802"/>
                </a:lnTo>
                <a:lnTo>
                  <a:pt x="114346" y="553644"/>
                </a:lnTo>
                <a:lnTo>
                  <a:pt x="80505" y="625674"/>
                </a:lnTo>
                <a:lnTo>
                  <a:pt x="52226" y="700630"/>
                </a:lnTo>
                <a:lnTo>
                  <a:pt x="29773" y="778247"/>
                </a:lnTo>
                <a:lnTo>
                  <a:pt x="13408" y="858262"/>
                </a:lnTo>
                <a:lnTo>
                  <a:pt x="3396" y="940412"/>
                </a:lnTo>
                <a:lnTo>
                  <a:pt x="0" y="1024432"/>
                </a:lnTo>
                <a:lnTo>
                  <a:pt x="3396" y="1108453"/>
                </a:lnTo>
                <a:lnTo>
                  <a:pt x="13408" y="1190602"/>
                </a:lnTo>
                <a:lnTo>
                  <a:pt x="29773" y="1270617"/>
                </a:lnTo>
                <a:lnTo>
                  <a:pt x="52226" y="1348235"/>
                </a:lnTo>
                <a:lnTo>
                  <a:pt x="80505" y="1423190"/>
                </a:lnTo>
                <a:lnTo>
                  <a:pt x="114346" y="1495221"/>
                </a:lnTo>
                <a:lnTo>
                  <a:pt x="153485" y="1564063"/>
                </a:lnTo>
                <a:lnTo>
                  <a:pt x="197657" y="1629452"/>
                </a:lnTo>
                <a:lnTo>
                  <a:pt x="246601" y="1691125"/>
                </a:lnTo>
                <a:lnTo>
                  <a:pt x="300051" y="1748818"/>
                </a:lnTo>
                <a:lnTo>
                  <a:pt x="357745" y="1802268"/>
                </a:lnTo>
                <a:lnTo>
                  <a:pt x="419418" y="1851211"/>
                </a:lnTo>
                <a:lnTo>
                  <a:pt x="484808" y="1895383"/>
                </a:lnTo>
                <a:lnTo>
                  <a:pt x="553649" y="1934521"/>
                </a:lnTo>
                <a:lnTo>
                  <a:pt x="625679" y="1968361"/>
                </a:lnTo>
                <a:lnTo>
                  <a:pt x="700635" y="1996639"/>
                </a:lnTo>
                <a:lnTo>
                  <a:pt x="778251" y="2019093"/>
                </a:lnTo>
                <a:lnTo>
                  <a:pt x="858266" y="2035457"/>
                </a:lnTo>
                <a:lnTo>
                  <a:pt x="940414" y="2045469"/>
                </a:lnTo>
                <a:lnTo>
                  <a:pt x="1024432" y="2048865"/>
                </a:lnTo>
                <a:lnTo>
                  <a:pt x="1108453" y="2045469"/>
                </a:lnTo>
                <a:lnTo>
                  <a:pt x="1190602" y="2035457"/>
                </a:lnTo>
                <a:lnTo>
                  <a:pt x="1270617" y="2019093"/>
                </a:lnTo>
                <a:lnTo>
                  <a:pt x="1348235" y="1996639"/>
                </a:lnTo>
                <a:lnTo>
                  <a:pt x="1423190" y="1968361"/>
                </a:lnTo>
                <a:lnTo>
                  <a:pt x="1495221" y="1934521"/>
                </a:lnTo>
                <a:lnTo>
                  <a:pt x="1564063" y="1895383"/>
                </a:lnTo>
                <a:lnTo>
                  <a:pt x="1629452" y="1851211"/>
                </a:lnTo>
                <a:lnTo>
                  <a:pt x="1691125" y="1802268"/>
                </a:lnTo>
                <a:lnTo>
                  <a:pt x="1748818" y="1748818"/>
                </a:lnTo>
                <a:lnTo>
                  <a:pt x="1802268" y="1691125"/>
                </a:lnTo>
                <a:lnTo>
                  <a:pt x="1851211" y="1629452"/>
                </a:lnTo>
                <a:lnTo>
                  <a:pt x="1895383" y="1564063"/>
                </a:lnTo>
                <a:lnTo>
                  <a:pt x="1934521" y="1495221"/>
                </a:lnTo>
                <a:lnTo>
                  <a:pt x="1968361" y="1423190"/>
                </a:lnTo>
                <a:lnTo>
                  <a:pt x="1996639" y="1348235"/>
                </a:lnTo>
                <a:lnTo>
                  <a:pt x="2019093" y="1270617"/>
                </a:lnTo>
                <a:lnTo>
                  <a:pt x="2035457" y="1190602"/>
                </a:lnTo>
                <a:lnTo>
                  <a:pt x="2045469" y="1108453"/>
                </a:lnTo>
                <a:lnTo>
                  <a:pt x="2048865" y="1024432"/>
                </a:lnTo>
                <a:lnTo>
                  <a:pt x="2045469" y="940412"/>
                </a:lnTo>
                <a:lnTo>
                  <a:pt x="2035457" y="858262"/>
                </a:lnTo>
                <a:lnTo>
                  <a:pt x="2019093" y="778247"/>
                </a:lnTo>
                <a:lnTo>
                  <a:pt x="1996639" y="700630"/>
                </a:lnTo>
                <a:lnTo>
                  <a:pt x="1968361" y="625674"/>
                </a:lnTo>
                <a:lnTo>
                  <a:pt x="1934521" y="553644"/>
                </a:lnTo>
                <a:lnTo>
                  <a:pt x="1895383" y="484802"/>
                </a:lnTo>
                <a:lnTo>
                  <a:pt x="1851211" y="419413"/>
                </a:lnTo>
                <a:lnTo>
                  <a:pt x="1802268" y="357740"/>
                </a:lnTo>
                <a:lnTo>
                  <a:pt x="1748818" y="300047"/>
                </a:lnTo>
                <a:lnTo>
                  <a:pt x="1691125" y="246597"/>
                </a:lnTo>
                <a:lnTo>
                  <a:pt x="1629452" y="197654"/>
                </a:lnTo>
                <a:lnTo>
                  <a:pt x="1564063" y="153482"/>
                </a:lnTo>
                <a:lnTo>
                  <a:pt x="1495221" y="114344"/>
                </a:lnTo>
                <a:lnTo>
                  <a:pt x="1423190" y="80504"/>
                </a:lnTo>
                <a:lnTo>
                  <a:pt x="1348235" y="52225"/>
                </a:lnTo>
                <a:lnTo>
                  <a:pt x="1270617" y="29772"/>
                </a:lnTo>
                <a:lnTo>
                  <a:pt x="1190602" y="13407"/>
                </a:lnTo>
                <a:lnTo>
                  <a:pt x="1108453" y="3395"/>
                </a:lnTo>
                <a:lnTo>
                  <a:pt x="10244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de-DE" dirty="0"/>
          </a:p>
        </p:txBody>
      </p:sp>
      <p:sp>
        <p:nvSpPr>
          <p:cNvPr id="14" name="object 8"/>
          <p:cNvSpPr txBox="1"/>
          <p:nvPr userDrawn="1"/>
        </p:nvSpPr>
        <p:spPr>
          <a:xfrm>
            <a:off x="6031358" y="1702367"/>
            <a:ext cx="1554480" cy="3677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">
              <a:lnSpc>
                <a:spcPts val="28674"/>
              </a:lnSpc>
            </a:pPr>
            <a:r>
              <a:rPr lang="de-DE" sz="24000" b="1" dirty="0" smtClean="0">
                <a:solidFill>
                  <a:srgbClr val="BFBFBF"/>
                </a:solidFill>
                <a:latin typeface="Arial"/>
                <a:cs typeface="Arial"/>
              </a:rPr>
              <a:t>„</a:t>
            </a:r>
            <a:endParaRPr lang="de-DE" sz="24000" dirty="0">
              <a:latin typeface="Arial"/>
              <a:cs typeface="Arial"/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695602" y="1123200"/>
            <a:ext cx="5290750" cy="222273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600" b="1" baseline="0">
                <a:solidFill>
                  <a:schemeClr val="bg1"/>
                </a:solidFill>
              </a:defRPr>
            </a:lvl1pPr>
            <a:lvl2pPr>
              <a:defRPr sz="3400" b="1">
                <a:solidFill>
                  <a:schemeClr val="bg1"/>
                </a:solidFill>
              </a:defRPr>
            </a:lvl2pPr>
            <a:lvl3pPr>
              <a:defRPr sz="3400" b="1">
                <a:solidFill>
                  <a:schemeClr val="bg1"/>
                </a:solidFill>
              </a:defRPr>
            </a:lvl3pPr>
            <a:lvl4pPr>
              <a:defRPr sz="3400" b="1">
                <a:solidFill>
                  <a:schemeClr val="bg1"/>
                </a:solidFill>
              </a:defRPr>
            </a:lvl4pPr>
            <a:lvl5pPr>
              <a:defRPr sz="3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Zitat durch Klicken hinzufügen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1695601" y="3628800"/>
            <a:ext cx="4027866" cy="55679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University of Stuttgart</a:t>
            </a:r>
            <a:endParaRPr lang="en-US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376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657314"/>
            <a:ext cx="3960000" cy="4450117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688" y="1657350"/>
            <a:ext cx="3960000" cy="44494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Univers LT Pro 55" panose="020B0603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926624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682" y="1664354"/>
            <a:ext cx="3960000" cy="286978"/>
          </a:xfrm>
        </p:spPr>
        <p:txBody>
          <a:bodyPr anchor="b"/>
          <a:lstStyle>
            <a:lvl1pPr marL="0" indent="0">
              <a:buNone/>
              <a:defRPr sz="1700" b="0" cap="all" baseline="0">
                <a:solidFill>
                  <a:schemeClr val="accent1"/>
                </a:solidFill>
              </a:defRPr>
            </a:lvl1pPr>
            <a:lvl2pPr marL="342874" indent="0">
              <a:buNone/>
              <a:defRPr sz="1500" b="1"/>
            </a:lvl2pPr>
            <a:lvl3pPr marL="685745" indent="0">
              <a:buNone/>
              <a:defRPr sz="1400" b="1"/>
            </a:lvl3pPr>
            <a:lvl4pPr marL="1028618" indent="0">
              <a:buNone/>
              <a:defRPr sz="1200" b="1"/>
            </a:lvl4pPr>
            <a:lvl5pPr marL="1371490" indent="0">
              <a:buNone/>
              <a:defRPr sz="1200" b="1"/>
            </a:lvl5pPr>
            <a:lvl6pPr marL="1714363" indent="0">
              <a:buNone/>
              <a:defRPr sz="1200" b="1"/>
            </a:lvl6pPr>
            <a:lvl7pPr marL="2057234" indent="0">
              <a:buNone/>
              <a:defRPr sz="1200" b="1"/>
            </a:lvl7pPr>
            <a:lvl8pPr marL="2400108" indent="0">
              <a:buNone/>
              <a:defRPr sz="1200" b="1"/>
            </a:lvl8pPr>
            <a:lvl9pPr marL="2742982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000" y="2071665"/>
            <a:ext cx="3960000" cy="4035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4"/>
          </p:nvPr>
        </p:nvSpPr>
        <p:spPr>
          <a:xfrm>
            <a:off x="4715370" y="1664354"/>
            <a:ext cx="3960000" cy="286978"/>
          </a:xfrm>
        </p:spPr>
        <p:txBody>
          <a:bodyPr anchor="b"/>
          <a:lstStyle>
            <a:lvl1pPr marL="0" indent="0">
              <a:buNone/>
              <a:defRPr sz="1700" b="0" cap="all" baseline="0">
                <a:solidFill>
                  <a:schemeClr val="accent1"/>
                </a:solidFill>
              </a:defRPr>
            </a:lvl1pPr>
            <a:lvl2pPr marL="342874" indent="0">
              <a:buNone/>
              <a:defRPr sz="1500" b="1"/>
            </a:lvl2pPr>
            <a:lvl3pPr marL="685745" indent="0">
              <a:buNone/>
              <a:defRPr sz="1400" b="1"/>
            </a:lvl3pPr>
            <a:lvl4pPr marL="1028618" indent="0">
              <a:buNone/>
              <a:defRPr sz="1200" b="1"/>
            </a:lvl4pPr>
            <a:lvl5pPr marL="1371490" indent="0">
              <a:buNone/>
              <a:defRPr sz="1200" b="1"/>
            </a:lvl5pPr>
            <a:lvl6pPr marL="1714363" indent="0">
              <a:buNone/>
              <a:defRPr sz="1200" b="1"/>
            </a:lvl6pPr>
            <a:lvl7pPr marL="2057234" indent="0">
              <a:buNone/>
              <a:defRPr sz="1200" b="1"/>
            </a:lvl7pPr>
            <a:lvl8pPr marL="2400108" indent="0">
              <a:buNone/>
              <a:defRPr sz="1200" b="1"/>
            </a:lvl8pPr>
            <a:lvl9pPr marL="2742982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sz="half" idx="15"/>
          </p:nvPr>
        </p:nvSpPr>
        <p:spPr>
          <a:xfrm>
            <a:off x="4715688" y="2071665"/>
            <a:ext cx="3960000" cy="4035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042460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657350"/>
            <a:ext cx="4176000" cy="44500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4895688" y="1657349"/>
            <a:ext cx="3780000" cy="21816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895688" y="3925830"/>
            <a:ext cx="3780000" cy="21816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2841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316" y="475200"/>
            <a:ext cx="8207375" cy="33394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16" y="1657350"/>
            <a:ext cx="8207375" cy="4450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6842" y="6501606"/>
            <a:ext cx="720358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000" smtClean="0"/>
            </a:lvl1pPr>
          </a:lstStyle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2226" y="6501606"/>
            <a:ext cx="6048000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University of Stuttgart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97337" y="6501606"/>
            <a:ext cx="265063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9E82CC3C-1DC0-4FDA-9590-6CC506AB67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63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62" r:id="rId3"/>
    <p:sldLayoutId id="2147483663" r:id="rId4"/>
    <p:sldLayoutId id="2147483676" r:id="rId5"/>
    <p:sldLayoutId id="2147483680" r:id="rId6"/>
    <p:sldLayoutId id="2147483664" r:id="rId7"/>
    <p:sldLayoutId id="2147483665" r:id="rId8"/>
    <p:sldLayoutId id="2147483677" r:id="rId9"/>
    <p:sldLayoutId id="2147483678" r:id="rId10"/>
    <p:sldLayoutId id="2147483679" r:id="rId11"/>
    <p:sldLayoutId id="2147483684" r:id="rId12"/>
    <p:sldLayoutId id="2147483685" r:id="rId13"/>
    <p:sldLayoutId id="2147483682" r:id="rId14"/>
    <p:sldLayoutId id="2147483681" r:id="rId15"/>
    <p:sldLayoutId id="2147483683" r:id="rId16"/>
    <p:sldLayoutId id="2147483666" r:id="rId17"/>
    <p:sldLayoutId id="2147483667" r:id="rId18"/>
    <p:sldLayoutId id="2147483686" r:id="rId19"/>
    <p:sldLayoutId id="2147483687" r:id="rId20"/>
    <p:sldLayoutId id="2147483688" r:id="rId21"/>
    <p:sldLayoutId id="2147483690" r:id="rId22"/>
  </p:sldLayoutIdLst>
  <p:timing>
    <p:tnLst>
      <p:par>
        <p:cTn id="1" dur="indefinite" restart="never" nodeType="tmRoot"/>
      </p:par>
    </p:tnLst>
  </p:timing>
  <p:hf hdr="0"/>
  <p:txStyles>
    <p:titleStyle>
      <a:lvl1pPr algn="l" defTabSz="685745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6" indent="-171436" algn="l" defTabSz="685745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34" indent="-184135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32" indent="-176198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720667" indent="-184135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896866" indent="-176198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99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72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44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17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4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5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18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0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63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34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08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82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870" userDrawn="1">
          <p15:clr>
            <a:srgbClr val="F26B43"/>
          </p15:clr>
        </p15:guide>
        <p15:guide id="2" pos="246" userDrawn="1">
          <p15:clr>
            <a:srgbClr val="F26B43"/>
          </p15:clr>
        </p15:guide>
        <p15:guide id="3" orient="horz" pos="3206" userDrawn="1">
          <p15:clr>
            <a:srgbClr val="F26B43"/>
          </p15:clr>
        </p15:guide>
        <p15:guide id="4" pos="455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4.jpeg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12.jp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70604" y="2544024"/>
            <a:ext cx="8636923" cy="3741279"/>
          </a:xfrm>
        </p:spPr>
        <p:txBody>
          <a:bodyPr/>
          <a:lstStyle/>
          <a:p>
            <a:r>
              <a:rPr lang="de-DE" dirty="0" smtClean="0">
                <a:solidFill>
                  <a:srgbClr val="323232"/>
                </a:solidFill>
              </a:rPr>
              <a:t>Partners: 	</a:t>
            </a: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BUT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de-DE" b="1" dirty="0" smtClean="0">
                <a:solidFill>
                  <a:schemeClr val="bg1">
                    <a:lumMod val="50000"/>
                  </a:schemeClr>
                </a:solidFill>
              </a:rPr>
              <a:t>U</a:t>
            </a:r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niv. </a:t>
            </a:r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f </a:t>
            </a:r>
            <a:r>
              <a:rPr lang="de-DE" b="1" dirty="0" smtClean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cs-CZ" b="1" dirty="0" smtClean="0">
                <a:solidFill>
                  <a:schemeClr val="bg1">
                    <a:lumMod val="50000"/>
                  </a:schemeClr>
                </a:solidFill>
              </a:rPr>
              <a:t>tuttgart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(USTUTT)</a:t>
            </a:r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de-DE" b="1" dirty="0" smtClean="0">
                <a:solidFill>
                  <a:schemeClr val="bg1">
                    <a:lumMod val="50000"/>
                  </a:schemeClr>
                </a:solidFill>
              </a:rPr>
              <a:t>NANOGUNE</a:t>
            </a:r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Thomas </a:t>
            </a:r>
            <a:r>
              <a:rPr lang="de-DE" b="1" dirty="0" smtClean="0">
                <a:solidFill>
                  <a:schemeClr val="bg1">
                    <a:lumMod val="50000"/>
                  </a:schemeClr>
                </a:solidFill>
              </a:rPr>
              <a:t>Keating</a:t>
            </a:r>
            <a:endParaRPr lang="de-DE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dirty="0" smtClean="0">
                <a:solidFill>
                  <a:srgbClr val="323232"/>
                </a:solidFill>
              </a:rPr>
              <a:t>Period: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1/2018 – 12/2020  	</a:t>
            </a:r>
            <a:r>
              <a:rPr lang="de-DE" dirty="0" smtClean="0">
                <a:solidFill>
                  <a:srgbClr val="323232"/>
                </a:solidFill>
              </a:rPr>
              <a:t>	</a:t>
            </a:r>
            <a:endParaRPr lang="de-DE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dirty="0" smtClean="0"/>
              <a:t>Grant: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2,898,683.75 EUR</a:t>
            </a:r>
            <a:endParaRPr lang="cs-CZ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cs-CZ" dirty="0"/>
              <a:t>Funding scheme</a:t>
            </a:r>
            <a:r>
              <a:rPr lang="cs-CZ" dirty="0" smtClean="0"/>
              <a:t>: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RIA </a:t>
            </a:r>
          </a:p>
          <a:p>
            <a:r>
              <a:rPr lang="cs-CZ" dirty="0"/>
              <a:t>Proposal Nr: 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767227</a:t>
            </a:r>
            <a:endParaRPr lang="cs-CZ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cs-CZ" dirty="0"/>
              <a:t>Activity: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FETOPEN-RIA-2017-1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									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67691" y="1664430"/>
            <a:ext cx="8208000" cy="331470"/>
          </a:xfrm>
        </p:spPr>
        <p:txBody>
          <a:bodyPr/>
          <a:lstStyle/>
          <a:p>
            <a:pPr algn="ctr"/>
            <a:r>
              <a:rPr lang="de-DE" dirty="0" smtClean="0">
                <a:solidFill>
                  <a:srgbClr val="00BEFF"/>
                </a:solidFill>
              </a:rPr>
              <a:t>Horizon 2020 – FET-Open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6" y="834605"/>
            <a:ext cx="8207375" cy="333948"/>
          </a:xfrm>
        </p:spPr>
        <p:txBody>
          <a:bodyPr/>
          <a:lstStyle/>
          <a:p>
            <a:pPr algn="ctr"/>
            <a:r>
              <a:rPr lang="de-DE" dirty="0" smtClean="0">
                <a:solidFill>
                  <a:srgbClr val="004191"/>
                </a:solidFill>
              </a:rPr>
              <a:t>Plasmon</a:t>
            </a:r>
            <a:r>
              <a:rPr lang="cs-CZ" dirty="0" smtClean="0">
                <a:solidFill>
                  <a:srgbClr val="004191"/>
                </a:solidFill>
              </a:rPr>
              <a:t> </a:t>
            </a:r>
            <a:r>
              <a:rPr lang="cs-CZ" dirty="0">
                <a:solidFill>
                  <a:srgbClr val="004191"/>
                </a:solidFill>
              </a:rPr>
              <a:t>E</a:t>
            </a:r>
            <a:r>
              <a:rPr lang="de-DE" dirty="0" smtClean="0">
                <a:solidFill>
                  <a:srgbClr val="004191"/>
                </a:solidFill>
              </a:rPr>
              <a:t>nhanced </a:t>
            </a:r>
            <a:r>
              <a:rPr lang="cs-CZ" dirty="0" smtClean="0">
                <a:solidFill>
                  <a:srgbClr val="004191"/>
                </a:solidFill>
              </a:rPr>
              <a:t>Teraher</a:t>
            </a:r>
            <a:r>
              <a:rPr lang="en-GB" dirty="0" smtClean="0">
                <a:solidFill>
                  <a:srgbClr val="004191"/>
                </a:solidFill>
              </a:rPr>
              <a:t>t</a:t>
            </a:r>
            <a:r>
              <a:rPr lang="cs-CZ" dirty="0" smtClean="0">
                <a:solidFill>
                  <a:srgbClr val="004191"/>
                </a:solidFill>
              </a:rPr>
              <a:t>z </a:t>
            </a:r>
            <a:r>
              <a:rPr lang="de-DE" dirty="0" smtClean="0">
                <a:solidFill>
                  <a:srgbClr val="004191"/>
                </a:solidFill>
              </a:rPr>
              <a:t>Electron </a:t>
            </a:r>
            <a:r>
              <a:rPr lang="de-DE" dirty="0">
                <a:solidFill>
                  <a:srgbClr val="004191"/>
                </a:solidFill>
              </a:rPr>
              <a:t>Paramagnetic </a:t>
            </a:r>
            <a:r>
              <a:rPr lang="de-DE" dirty="0" smtClean="0">
                <a:solidFill>
                  <a:srgbClr val="004191"/>
                </a:solidFill>
              </a:rPr>
              <a:t>Resonance (PETER)  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64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82933" y="1027751"/>
            <a:ext cx="8208000" cy="331470"/>
          </a:xfrm>
        </p:spPr>
        <p:txBody>
          <a:bodyPr/>
          <a:lstStyle/>
          <a:p>
            <a:r>
              <a:rPr lang="de-DE" dirty="0" smtClean="0">
                <a:solidFill>
                  <a:srgbClr val="00BEFF"/>
                </a:solidFill>
              </a:rPr>
              <a:t>Work Packages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</a:t>
            </a:r>
            <a:r>
              <a:rPr lang="en-GB" dirty="0" smtClean="0">
                <a:solidFill>
                  <a:srgbClr val="004191"/>
                </a:solidFill>
              </a:rPr>
              <a:t>E</a:t>
            </a:r>
            <a:r>
              <a:rPr lang="de-DE" dirty="0" smtClean="0">
                <a:solidFill>
                  <a:srgbClr val="004191"/>
                </a:solidFill>
              </a:rPr>
              <a:t>nhanced </a:t>
            </a:r>
            <a:r>
              <a:rPr lang="cs-CZ" dirty="0" smtClean="0">
                <a:solidFill>
                  <a:srgbClr val="004191"/>
                </a:solidFill>
              </a:rPr>
              <a:t>THz </a:t>
            </a:r>
            <a:r>
              <a:rPr lang="de-DE" dirty="0" smtClean="0">
                <a:solidFill>
                  <a:srgbClr val="004191"/>
                </a:solidFill>
              </a:rPr>
              <a:t>Electron </a:t>
            </a:r>
            <a:r>
              <a:rPr lang="de-DE" dirty="0">
                <a:solidFill>
                  <a:srgbClr val="004191"/>
                </a:solidFill>
              </a:rPr>
              <a:t>Paramagnetic Resonance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451773"/>
              </p:ext>
            </p:extLst>
          </p:nvPr>
        </p:nvGraphicFramePr>
        <p:xfrm>
          <a:off x="816429" y="2220686"/>
          <a:ext cx="7859262" cy="2973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402"/>
                <a:gridCol w="2305091"/>
                <a:gridCol w="576476"/>
                <a:gridCol w="1267596"/>
                <a:gridCol w="1729428"/>
                <a:gridCol w="806579"/>
                <a:gridCol w="701690"/>
              </a:tblGrid>
              <a:tr h="148655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WP No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Work Package Title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Lead Part. No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Lead Participant Short Name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Person-Months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Start Month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End Month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5517"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PE THz EPR spectroscopy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NGU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123.5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M30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5517"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PE THz EPR microscopy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2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USTUTT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130.7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M5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M36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5517"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Management, CDE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BUT</a:t>
                      </a:r>
                      <a:endParaRPr lang="en-GB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59.4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M1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M36</a:t>
                      </a:r>
                      <a:endParaRPr lang="en-GB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70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TOPIC : Teaming Phase 1 </a:t>
            </a:r>
            <a:endParaRPr kumimoji="0" lang="en-US" sz="1100" b="1" i="0" u="none" strike="noStrike" cap="none" normalizeH="0" baseline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15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3626" y="3258275"/>
            <a:ext cx="28970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2000" dirty="0" smtClean="0">
                <a:solidFill>
                  <a:schemeClr val="accent1"/>
                </a:solidFill>
              </a:rPr>
              <a:t>Thank you!</a:t>
            </a:r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468316" y="475200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</a:t>
            </a:r>
            <a:r>
              <a:rPr lang="en-GB" dirty="0" smtClean="0">
                <a:solidFill>
                  <a:srgbClr val="004191"/>
                </a:solidFill>
              </a:rPr>
              <a:t>E</a:t>
            </a:r>
            <a:r>
              <a:rPr lang="de-DE" dirty="0" smtClean="0">
                <a:solidFill>
                  <a:srgbClr val="004191"/>
                </a:solidFill>
              </a:rPr>
              <a:t>nhanced </a:t>
            </a:r>
            <a:r>
              <a:rPr lang="cs-CZ" dirty="0" smtClean="0">
                <a:solidFill>
                  <a:srgbClr val="004191"/>
                </a:solidFill>
              </a:rPr>
              <a:t>THz </a:t>
            </a:r>
            <a:r>
              <a:rPr lang="de-DE" dirty="0" smtClean="0">
                <a:solidFill>
                  <a:srgbClr val="004191"/>
                </a:solidFill>
              </a:rPr>
              <a:t>Electron </a:t>
            </a:r>
            <a:r>
              <a:rPr lang="de-DE" dirty="0">
                <a:solidFill>
                  <a:srgbClr val="004191"/>
                </a:solidFill>
              </a:rPr>
              <a:t>Paramagnetic Resonance </a:t>
            </a:r>
          </a:p>
        </p:txBody>
      </p:sp>
    </p:spTree>
    <p:extLst>
      <p:ext uri="{BB962C8B-B14F-4D97-AF65-F5344CB8AC3E}">
        <p14:creationId xmlns:p14="http://schemas.microsoft.com/office/powerpoint/2010/main" val="320796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72503" y="328988"/>
            <a:ext cx="7886700" cy="502193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>
                <a:solidFill>
                  <a:schemeClr val="bg1"/>
                </a:solidFill>
              </a:rPr>
              <a:t>PETER - Gantt Chart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69051"/>
            <a:ext cx="8378190" cy="219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7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323232"/>
                </a:solidFill>
              </a:rPr>
              <a:t>Design </a:t>
            </a:r>
            <a:r>
              <a:rPr lang="de-DE" dirty="0" err="1" smtClean="0">
                <a:solidFill>
                  <a:srgbClr val="323232"/>
                </a:solidFill>
              </a:rPr>
              <a:t>and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Fabrication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of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Plasmonic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Structures</a:t>
            </a:r>
            <a:r>
              <a:rPr lang="de-DE" dirty="0" smtClean="0">
                <a:solidFill>
                  <a:srgbClr val="323232"/>
                </a:solidFill>
              </a:rPr>
              <a:t>. 	</a:t>
            </a:r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Lead </a:t>
            </a:r>
            <a:r>
              <a:rPr lang="de-DE" dirty="0" err="1" smtClean="0">
                <a:solidFill>
                  <a:schemeClr val="bg1">
                    <a:lumMod val="50000"/>
                  </a:schemeClr>
                </a:solidFill>
              </a:rPr>
              <a:t>NanoGune</a:t>
            </a:r>
            <a:endParaRPr lang="de-DE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u="sng" dirty="0" err="1" smtClean="0">
                <a:solidFill>
                  <a:srgbClr val="323232"/>
                </a:solidFill>
              </a:rPr>
              <a:t>Preliminary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work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by</a:t>
            </a:r>
            <a:r>
              <a:rPr lang="de-DE" u="sng" dirty="0" smtClean="0">
                <a:solidFill>
                  <a:srgbClr val="323232"/>
                </a:solidFill>
              </a:rPr>
              <a:t> CEITEC/BUT</a:t>
            </a:r>
            <a:r>
              <a:rPr lang="de-DE" dirty="0" smtClean="0">
                <a:solidFill>
                  <a:srgbClr val="323232"/>
                </a:solidFill>
              </a:rPr>
              <a:t>.</a:t>
            </a:r>
          </a:p>
          <a:p>
            <a:r>
              <a:rPr lang="de-DE" dirty="0" err="1" smtClean="0">
                <a:solidFill>
                  <a:srgbClr val="323232"/>
                </a:solidFill>
              </a:rPr>
              <a:t>Types</a:t>
            </a:r>
            <a:r>
              <a:rPr lang="de-DE" dirty="0" smtClean="0">
                <a:solidFill>
                  <a:srgbClr val="323232"/>
                </a:solidFill>
              </a:rPr>
              <a:t>: </a:t>
            </a:r>
            <a:r>
              <a:rPr lang="de-DE" dirty="0" err="1" smtClean="0">
                <a:solidFill>
                  <a:srgbClr val="323232"/>
                </a:solidFill>
              </a:rPr>
              <a:t>diabolo</a:t>
            </a:r>
            <a:r>
              <a:rPr lang="de-DE" dirty="0" smtClean="0">
                <a:solidFill>
                  <a:srgbClr val="323232"/>
                </a:solidFill>
              </a:rPr>
              <a:t>, </a:t>
            </a:r>
            <a:r>
              <a:rPr lang="de-DE" dirty="0" err="1" smtClean="0">
                <a:solidFill>
                  <a:srgbClr val="323232"/>
                </a:solidFill>
              </a:rPr>
              <a:t>split</a:t>
            </a:r>
            <a:r>
              <a:rPr lang="de-DE" dirty="0" smtClean="0">
                <a:solidFill>
                  <a:srgbClr val="323232"/>
                </a:solidFill>
              </a:rPr>
              <a:t>-ring, </a:t>
            </a:r>
            <a:r>
              <a:rPr lang="de-DE" dirty="0" err="1" smtClean="0">
                <a:solidFill>
                  <a:srgbClr val="323232"/>
                </a:solidFill>
              </a:rPr>
              <a:t>swiss</a:t>
            </a:r>
            <a:r>
              <a:rPr lang="de-DE" dirty="0" smtClean="0">
                <a:solidFill>
                  <a:srgbClr val="323232"/>
                </a:solidFill>
              </a:rPr>
              <a:t> roll.</a:t>
            </a:r>
          </a:p>
          <a:p>
            <a:r>
              <a:rPr lang="de-DE" dirty="0" smtClean="0">
                <a:solidFill>
                  <a:srgbClr val="323232"/>
                </a:solidFill>
              </a:rPr>
              <a:t>Au </a:t>
            </a:r>
            <a:r>
              <a:rPr lang="de-DE" dirty="0" err="1" smtClean="0">
                <a:solidFill>
                  <a:srgbClr val="323232"/>
                </a:solidFill>
              </a:rPr>
              <a:t>and</a:t>
            </a:r>
            <a:r>
              <a:rPr lang="de-DE" dirty="0" smtClean="0">
                <a:solidFill>
                  <a:srgbClr val="323232"/>
                </a:solidFill>
              </a:rPr>
              <a:t>/</a:t>
            </a:r>
            <a:r>
              <a:rPr lang="de-DE" dirty="0" err="1" smtClean="0">
                <a:solidFill>
                  <a:srgbClr val="323232"/>
                </a:solidFill>
              </a:rPr>
              <a:t>or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graphene</a:t>
            </a:r>
            <a:r>
              <a:rPr lang="de-DE" dirty="0" smtClean="0">
                <a:solidFill>
                  <a:srgbClr val="323232"/>
                </a:solidFill>
              </a:rPr>
              <a:t>. </a:t>
            </a:r>
            <a:r>
              <a:rPr lang="de-DE" dirty="0" err="1" smtClean="0">
                <a:solidFill>
                  <a:srgbClr val="C00000"/>
                </a:solidFill>
              </a:rPr>
              <a:t>Discussion</a:t>
            </a:r>
            <a:r>
              <a:rPr lang="de-DE" dirty="0" smtClean="0">
                <a:solidFill>
                  <a:srgbClr val="C00000"/>
                </a:solidFill>
              </a:rPr>
              <a:t> </a:t>
            </a:r>
            <a:r>
              <a:rPr lang="de-DE" dirty="0" err="1" smtClean="0">
                <a:solidFill>
                  <a:srgbClr val="C00000"/>
                </a:solidFill>
              </a:rPr>
              <a:t>point</a:t>
            </a:r>
            <a:endParaRPr lang="de-DE" dirty="0" smtClean="0">
              <a:solidFill>
                <a:srgbClr val="C00000"/>
              </a:solidFill>
            </a:endParaRPr>
          </a:p>
          <a:p>
            <a:endParaRPr lang="de-DE" dirty="0">
              <a:solidFill>
                <a:srgbClr val="323232"/>
              </a:solidFill>
            </a:endParaRPr>
          </a:p>
          <a:p>
            <a:r>
              <a:rPr lang="de-DE" dirty="0" err="1" smtClean="0">
                <a:solidFill>
                  <a:srgbClr val="323232"/>
                </a:solidFill>
              </a:rPr>
              <a:t>Testing</a:t>
            </a:r>
            <a:r>
              <a:rPr lang="de-DE" dirty="0" smtClean="0">
                <a:solidFill>
                  <a:srgbClr val="323232"/>
                </a:solidFill>
              </a:rPr>
              <a:t> at USTUTT</a:t>
            </a:r>
          </a:p>
          <a:p>
            <a:endParaRPr lang="de-DE" dirty="0" smtClean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68000" y="979433"/>
            <a:ext cx="8208000" cy="331470"/>
          </a:xfrm>
        </p:spPr>
        <p:txBody>
          <a:bodyPr/>
          <a:lstStyle/>
          <a:p>
            <a:r>
              <a:rPr lang="en-GB" dirty="0" smtClean="0">
                <a:solidFill>
                  <a:srgbClr val="00BEFF"/>
                </a:solidFill>
              </a:rPr>
              <a:t>PE </a:t>
            </a:r>
            <a:r>
              <a:rPr lang="en-GB" dirty="0">
                <a:solidFill>
                  <a:srgbClr val="00BEFF"/>
                </a:solidFill>
              </a:rPr>
              <a:t>THz EPR spectroscopy</a:t>
            </a:r>
          </a:p>
          <a:p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6" y="475200"/>
            <a:ext cx="8675684" cy="333948"/>
          </a:xfrm>
        </p:spPr>
        <p:txBody>
          <a:bodyPr/>
          <a:lstStyle/>
          <a:p>
            <a:r>
              <a:rPr lang="cs-CZ" dirty="0" smtClean="0">
                <a:solidFill>
                  <a:srgbClr val="004191"/>
                </a:solidFill>
              </a:rPr>
              <a:t>The role of BUT (together with NANOGUNE and USTUTT) </a:t>
            </a:r>
            <a:r>
              <a:rPr lang="de-DE" dirty="0" smtClean="0">
                <a:solidFill>
                  <a:srgbClr val="004191"/>
                </a:solidFill>
              </a:rPr>
              <a:t> 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497337" y="6477222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098" y="2255611"/>
            <a:ext cx="3371850" cy="264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Diabol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883" y="4255127"/>
            <a:ext cx="2082203" cy="2085493"/>
          </a:xfrm>
          <a:prstGeom prst="rect">
            <a:avLst/>
          </a:prstGeom>
        </p:spPr>
      </p:pic>
      <p:pic>
        <p:nvPicPr>
          <p:cNvPr id="8" name="Picture 7" descr="Fig Tip 3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7133424" y="2416724"/>
            <a:ext cx="87630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BEFF"/>
                </a:solidFill>
              </a:rPr>
              <a:t> </a:t>
            </a:r>
            <a:r>
              <a:rPr lang="en-GB" dirty="0">
                <a:solidFill>
                  <a:srgbClr val="00BEFF"/>
                </a:solidFill>
              </a:rPr>
              <a:t>PE THz EPR spectroscopy</a:t>
            </a:r>
          </a:p>
          <a:p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Enhanced </a:t>
            </a:r>
            <a:r>
              <a:rPr lang="de-DE" dirty="0">
                <a:solidFill>
                  <a:srgbClr val="004191"/>
                </a:solidFill>
              </a:rPr>
              <a:t>Electron Paramagnetic Resonance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013" y="1424509"/>
            <a:ext cx="3371850" cy="264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Diabol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240" y="4656347"/>
            <a:ext cx="2082203" cy="20854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464" y="1360712"/>
            <a:ext cx="3498227" cy="27130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277" y="4107105"/>
            <a:ext cx="3199493" cy="270735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529944" y="4169226"/>
            <a:ext cx="239485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sz="1600" dirty="0" smtClean="0"/>
              <a:t>Sample for spectroscopy (antenna arrays on Si) </a:t>
            </a:r>
          </a:p>
        </p:txBody>
      </p:sp>
    </p:spTree>
    <p:extLst>
      <p:ext uri="{BB962C8B-B14F-4D97-AF65-F5344CB8AC3E}">
        <p14:creationId xmlns:p14="http://schemas.microsoft.com/office/powerpoint/2010/main" val="22979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EFF"/>
                </a:solidFill>
              </a:rPr>
              <a:t>PE </a:t>
            </a:r>
            <a:r>
              <a:rPr lang="en-GB" dirty="0">
                <a:solidFill>
                  <a:srgbClr val="00BEFF"/>
                </a:solidFill>
              </a:rPr>
              <a:t>THz EPR spectroscopy</a:t>
            </a:r>
          </a:p>
          <a:p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Enhanced </a:t>
            </a:r>
            <a:r>
              <a:rPr lang="de-DE" dirty="0">
                <a:solidFill>
                  <a:srgbClr val="004191"/>
                </a:solidFill>
              </a:rPr>
              <a:t>Electron Paramagnetic Resonance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icture 6" descr="Diabo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84" y="2039616"/>
            <a:ext cx="2082203" cy="20854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256" y="2039616"/>
            <a:ext cx="4619902" cy="20914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22714" y="1492276"/>
            <a:ext cx="302622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1600" dirty="0" err="1" smtClean="0"/>
              <a:t>Diabolo</a:t>
            </a:r>
            <a:r>
              <a:rPr lang="en-GB" sz="1600" dirty="0" smtClean="0"/>
              <a:t> Antenna Resonance Tests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4786" y="3483428"/>
            <a:ext cx="208220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1200" dirty="0" smtClean="0"/>
              <a:t>Array Field: 1.3 x 1.3 mm</a:t>
            </a:r>
            <a:r>
              <a:rPr lang="en-GB" sz="1200" baseline="30000" dirty="0" smtClean="0"/>
              <a:t>2</a:t>
            </a:r>
            <a:endParaRPr lang="en-GB" sz="1200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00" y="1382485"/>
            <a:ext cx="3712114" cy="531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8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  <a:prstDash val="dash"/>
          </a:ln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Design and Optimization of Platform for PE THz EPR microscopy 	</a:t>
            </a:r>
            <a:endParaRPr lang="de-DE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b="1" u="sng" dirty="0" smtClean="0"/>
              <a:t>Design of an SPM unit</a:t>
            </a:r>
          </a:p>
          <a:p>
            <a:r>
              <a:rPr lang="de-DE" u="sng" dirty="0" smtClean="0"/>
              <a:t>Fabrication of cantilever tips</a:t>
            </a:r>
          </a:p>
          <a:p>
            <a:r>
              <a:rPr lang="de-DE" dirty="0" smtClean="0"/>
              <a:t>Assembly and optimization of the platform  </a:t>
            </a:r>
            <a:endParaRPr lang="de-DE" dirty="0"/>
          </a:p>
          <a:p>
            <a:r>
              <a:rPr lang="de-DE" dirty="0" smtClean="0"/>
              <a:t>Room temperature testing</a:t>
            </a:r>
          </a:p>
          <a:p>
            <a:r>
              <a:rPr lang="de-DE" dirty="0" smtClean="0"/>
              <a:t>Low temperature testing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80915" y="990315"/>
            <a:ext cx="8208000" cy="331470"/>
          </a:xfrm>
        </p:spPr>
        <p:txBody>
          <a:bodyPr/>
          <a:lstStyle/>
          <a:p>
            <a:r>
              <a:rPr lang="en-GB" dirty="0" smtClean="0">
                <a:solidFill>
                  <a:srgbClr val="00BEFF"/>
                </a:solidFill>
              </a:rPr>
              <a:t>PE </a:t>
            </a:r>
            <a:r>
              <a:rPr lang="en-GB" dirty="0">
                <a:solidFill>
                  <a:srgbClr val="00BEFF"/>
                </a:solidFill>
              </a:rPr>
              <a:t>THz EPR </a:t>
            </a:r>
            <a:r>
              <a:rPr lang="en-GB" dirty="0" smtClean="0">
                <a:solidFill>
                  <a:srgbClr val="00BEFF"/>
                </a:solidFill>
              </a:rPr>
              <a:t>microscopy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6" y="475200"/>
            <a:ext cx="849280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 </a:t>
            </a:r>
            <a:r>
              <a:rPr lang="cs-CZ" dirty="0">
                <a:solidFill>
                  <a:srgbClr val="004191"/>
                </a:solidFill>
              </a:rPr>
              <a:t>The role of BUT (together with </a:t>
            </a:r>
            <a:r>
              <a:rPr lang="cs-CZ" dirty="0" smtClean="0">
                <a:solidFill>
                  <a:srgbClr val="004191"/>
                </a:solidFill>
              </a:rPr>
              <a:t>Thomas Keating and NANOGUNE)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3954715" y="4852858"/>
            <a:ext cx="4616371" cy="1638300"/>
            <a:chOff x="1746349" y="4831119"/>
            <a:chExt cx="4616371" cy="1638300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534976">
              <a:off x="1746349" y="4831119"/>
              <a:ext cx="2219325" cy="163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Parallelogramm 6"/>
            <p:cNvSpPr/>
            <p:nvPr/>
          </p:nvSpPr>
          <p:spPr>
            <a:xfrm flipH="1">
              <a:off x="3743315" y="4994512"/>
              <a:ext cx="2619405" cy="1152128"/>
            </a:xfrm>
            <a:prstGeom prst="parallelogram">
              <a:avLst>
                <a:gd name="adj" fmla="val 12671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4610932" y="5406078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AFM</a:t>
              </a:r>
              <a:endParaRPr lang="de-DE" dirty="0"/>
            </a:p>
          </p:txBody>
        </p:sp>
      </p:grpSp>
      <p:pic>
        <p:nvPicPr>
          <p:cNvPr id="9" name="Picture 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9271" y="2209988"/>
            <a:ext cx="3371850" cy="264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Fig Tip 3.jpg"/>
          <p:cNvPicPr/>
          <p:nvPr/>
        </p:nvPicPr>
        <p:blipFill>
          <a:blip r:embed="rId5"/>
          <a:stretch>
            <a:fillRect/>
          </a:stretch>
        </p:blipFill>
        <p:spPr>
          <a:xfrm>
            <a:off x="7432221" y="2490788"/>
            <a:ext cx="876300" cy="657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68" y="4824724"/>
            <a:ext cx="2100691" cy="157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3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46539" y="956896"/>
            <a:ext cx="3961597" cy="427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75" b="1" dirty="0"/>
              <a:t>Project PETER </a:t>
            </a:r>
            <a:r>
              <a:rPr lang="cs-CZ" sz="1275" b="1" dirty="0" smtClean="0"/>
              <a:t>– </a:t>
            </a:r>
            <a:r>
              <a:rPr lang="cs-CZ" sz="1275" b="1" dirty="0"/>
              <a:t>MECHANICAL DESIGN – draft</a:t>
            </a:r>
          </a:p>
          <a:p>
            <a:endParaRPr lang="en-GB" sz="9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81" y="1559229"/>
            <a:ext cx="3211666" cy="387846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863" y="1205986"/>
            <a:ext cx="1580192" cy="430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6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TOPIC : Teaming Phase 1 </a:t>
            </a:r>
            <a:endParaRPr kumimoji="0" lang="en-US" sz="1100" b="1" i="0" u="none" strike="noStrike" cap="none" normalizeH="0" baseline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15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3626" y="3258275"/>
            <a:ext cx="28970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2000" dirty="0" smtClean="0">
                <a:solidFill>
                  <a:schemeClr val="accent1"/>
                </a:solidFill>
              </a:rPr>
              <a:t>Thank you!</a:t>
            </a:r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468316" y="475200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</a:t>
            </a:r>
            <a:r>
              <a:rPr lang="en-GB" dirty="0" smtClean="0">
                <a:solidFill>
                  <a:srgbClr val="004191"/>
                </a:solidFill>
              </a:rPr>
              <a:t>E</a:t>
            </a:r>
            <a:r>
              <a:rPr lang="de-DE" dirty="0" smtClean="0">
                <a:solidFill>
                  <a:srgbClr val="004191"/>
                </a:solidFill>
              </a:rPr>
              <a:t>nhanced </a:t>
            </a:r>
            <a:r>
              <a:rPr lang="cs-CZ" dirty="0" smtClean="0">
                <a:solidFill>
                  <a:srgbClr val="004191"/>
                </a:solidFill>
              </a:rPr>
              <a:t>THz </a:t>
            </a:r>
            <a:r>
              <a:rPr lang="de-DE" dirty="0" smtClean="0">
                <a:solidFill>
                  <a:srgbClr val="004191"/>
                </a:solidFill>
              </a:rPr>
              <a:t>Electron </a:t>
            </a:r>
            <a:r>
              <a:rPr lang="de-DE" dirty="0">
                <a:solidFill>
                  <a:srgbClr val="004191"/>
                </a:solidFill>
              </a:rPr>
              <a:t>Paramagnetic Resonance </a:t>
            </a:r>
          </a:p>
        </p:txBody>
      </p:sp>
    </p:spTree>
    <p:extLst>
      <p:ext uri="{BB962C8B-B14F-4D97-AF65-F5344CB8AC3E}">
        <p14:creationId xmlns:p14="http://schemas.microsoft.com/office/powerpoint/2010/main" val="323496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572503" y="328988"/>
            <a:ext cx="7886700" cy="502193"/>
          </a:xfrm>
          <a:prstGeom prst="rect">
            <a:avLst/>
          </a:prstGeom>
          <a:solidFill>
            <a:srgbClr val="0070C0"/>
          </a:solidFill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>
                <a:solidFill>
                  <a:schemeClr val="bg1"/>
                </a:solidFill>
              </a:rPr>
              <a:t>PETER - Gantt Chart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69051"/>
            <a:ext cx="8378190" cy="219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21868" y="263441"/>
            <a:ext cx="8208000" cy="331470"/>
          </a:xfrm>
        </p:spPr>
        <p:txBody>
          <a:bodyPr/>
          <a:lstStyle/>
          <a:p>
            <a:pPr algn="ctr"/>
            <a:r>
              <a:rPr lang="de-DE" dirty="0" smtClean="0">
                <a:solidFill>
                  <a:srgbClr val="00BEFF"/>
                </a:solidFill>
              </a:rPr>
              <a:t>Horizon 2020 – FET</a:t>
            </a:r>
            <a:r>
              <a:rPr lang="cs-CZ" dirty="0" smtClean="0">
                <a:solidFill>
                  <a:srgbClr val="00BEFF"/>
                </a:solidFill>
              </a:rPr>
              <a:t> (Future Emerging Technologie) </a:t>
            </a:r>
            <a:r>
              <a:rPr lang="de-DE" dirty="0" smtClean="0">
                <a:solidFill>
                  <a:srgbClr val="00BEFF"/>
                </a:solidFill>
              </a:rPr>
              <a:t>- Open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07077" y="1151302"/>
            <a:ext cx="8406187" cy="4844118"/>
          </a:xfrm>
        </p:spPr>
        <p:txBody>
          <a:bodyPr/>
          <a:lstStyle/>
          <a:p>
            <a:r>
              <a:rPr lang="en-GB" sz="1400" b="1" dirty="0" smtClean="0">
                <a:latin typeface="Verdana" panose="020B0604030504040204" pitchFamily="34" charset="0"/>
              </a:rPr>
              <a:t>Long-term </a:t>
            </a:r>
            <a:r>
              <a:rPr lang="en-GB" sz="1400" b="1" dirty="0">
                <a:latin typeface="Verdana" panose="020B0604030504040204" pitchFamily="34" charset="0"/>
              </a:rPr>
              <a:t>vision</a:t>
            </a:r>
            <a:r>
              <a:rPr lang="en-GB" sz="1400" dirty="0">
                <a:latin typeface="Verdana" panose="020B0604030504040204" pitchFamily="34" charset="0"/>
              </a:rPr>
              <a:t>: a new,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original or radical</a:t>
            </a:r>
            <a:r>
              <a:rPr lang="en-GB" sz="1400" dirty="0">
                <a:latin typeface="Verdana" panose="020B0604030504040204" pitchFamily="34" charset="0"/>
              </a:rPr>
              <a:t> long-term </a:t>
            </a:r>
            <a:r>
              <a:rPr lang="en-GB" sz="1400" dirty="0" smtClean="0">
                <a:latin typeface="Verdana" panose="020B0604030504040204" pitchFamily="34" charset="0"/>
              </a:rPr>
              <a:t>vision </a:t>
            </a:r>
            <a:r>
              <a:rPr lang="en-GB" sz="1400" dirty="0">
                <a:latin typeface="Verdana" panose="020B0604030504040204" pitchFamily="34" charset="0"/>
              </a:rPr>
              <a:t>of technology-enabled possibilities going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far beyond the state of the art </a:t>
            </a:r>
          </a:p>
          <a:p>
            <a:r>
              <a:rPr lang="en-GB" sz="1400" b="1" dirty="0" smtClean="0">
                <a:latin typeface="Verdana" panose="020B0604030504040204" pitchFamily="34" charset="0"/>
              </a:rPr>
              <a:t>Breakthrough </a:t>
            </a:r>
            <a:r>
              <a:rPr lang="en-GB" sz="1400" b="1" dirty="0">
                <a:latin typeface="Verdana" panose="020B0604030504040204" pitchFamily="34" charset="0"/>
              </a:rPr>
              <a:t>S&amp;T target</a:t>
            </a:r>
            <a:r>
              <a:rPr lang="en-GB" sz="1400" dirty="0">
                <a:latin typeface="Verdana" panose="020B0604030504040204" pitchFamily="34" charset="0"/>
              </a:rPr>
              <a:t>: scientifically ambitious and technologically concrete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breakthroughs,</a:t>
            </a:r>
            <a:r>
              <a:rPr lang="en-GB" sz="1400" dirty="0">
                <a:latin typeface="Verdana" panose="020B0604030504040204" pitchFamily="34" charset="0"/>
              </a:rPr>
              <a:t> plausibly attainable within the life-time of the project. </a:t>
            </a:r>
          </a:p>
          <a:p>
            <a:r>
              <a:rPr lang="en-GB" sz="1400" b="1" dirty="0" smtClean="0">
                <a:latin typeface="Verdana" panose="020B0604030504040204" pitchFamily="34" charset="0"/>
              </a:rPr>
              <a:t>Foundational</a:t>
            </a:r>
            <a:r>
              <a:rPr lang="en-GB" sz="1400" dirty="0">
                <a:latin typeface="Verdana" panose="020B0604030504040204" pitchFamily="34" charset="0"/>
              </a:rPr>
              <a:t>: the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breakthroughs must have the potential to become the basis for a new line of technology</a:t>
            </a:r>
            <a:r>
              <a:rPr lang="en-GB" sz="1400" dirty="0">
                <a:latin typeface="Verdana" panose="020B0604030504040204" pitchFamily="34" charset="0"/>
              </a:rPr>
              <a:t> not currently available. </a:t>
            </a:r>
          </a:p>
          <a:p>
            <a:r>
              <a:rPr lang="en-GB" sz="1400" b="1" dirty="0" smtClean="0">
                <a:latin typeface="Verdana" panose="020B0604030504040204" pitchFamily="34" charset="0"/>
              </a:rPr>
              <a:t>Novelty</a:t>
            </a:r>
            <a:r>
              <a:rPr lang="en-GB" sz="1400" dirty="0">
                <a:latin typeface="Verdana" panose="020B0604030504040204" pitchFamily="34" charset="0"/>
              </a:rPr>
              <a:t>: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new ideas and concepts</a:t>
            </a:r>
            <a:r>
              <a:rPr lang="en-GB" sz="1400" dirty="0">
                <a:latin typeface="Verdana" panose="020B0604030504040204" pitchFamily="34" charset="0"/>
              </a:rPr>
              <a:t>, rather than the application or incremental refinement of well established ones. </a:t>
            </a:r>
          </a:p>
          <a:p>
            <a:r>
              <a:rPr lang="en-GB" sz="1400" b="1" dirty="0" smtClean="0">
                <a:latin typeface="Verdana" panose="020B0604030504040204" pitchFamily="34" charset="0"/>
              </a:rPr>
              <a:t>High-risk</a:t>
            </a:r>
            <a:r>
              <a:rPr lang="en-GB" sz="1400" dirty="0">
                <a:latin typeface="Verdana" panose="020B0604030504040204" pitchFamily="34" charset="0"/>
              </a:rPr>
              <a:t>: the potential of a new technological direction depends on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a whole range of factors </a:t>
            </a:r>
            <a:r>
              <a:rPr lang="en-GB" sz="1400" dirty="0">
                <a:latin typeface="Verdana" panose="020B0604030504040204" pitchFamily="34" charset="0"/>
              </a:rPr>
              <a:t>that cannot be apprehended from a single disciplinary viewpoint. </a:t>
            </a:r>
          </a:p>
          <a:p>
            <a:r>
              <a:rPr lang="en-GB" sz="1400" b="1" dirty="0" smtClean="0">
                <a:latin typeface="Verdana" panose="020B0604030504040204" pitchFamily="34" charset="0"/>
              </a:rPr>
              <a:t>Interdisciplinary</a:t>
            </a:r>
            <a:r>
              <a:rPr lang="en-GB" sz="1400" dirty="0">
                <a:latin typeface="Verdana" panose="020B0604030504040204" pitchFamily="34" charset="0"/>
              </a:rPr>
              <a:t>: the proposed collaborations must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go beyond current mainstream collaboration </a:t>
            </a:r>
            <a:r>
              <a:rPr lang="en-GB" sz="1400" dirty="0">
                <a:latin typeface="Verdana" panose="020B0604030504040204" pitchFamily="34" charset="0"/>
              </a:rPr>
              <a:t>configurations in joint S&amp;T research, and must aim to advance different scientific and technological disciplines together and in synergy towards a breakthrough. </a:t>
            </a:r>
          </a:p>
        </p:txBody>
      </p:sp>
    </p:spTree>
    <p:extLst>
      <p:ext uri="{BB962C8B-B14F-4D97-AF65-F5344CB8AC3E}">
        <p14:creationId xmlns:p14="http://schemas.microsoft.com/office/powerpoint/2010/main" val="38491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TOPIC : Teaming Phase 1 </a:t>
            </a:r>
            <a:endParaRPr kumimoji="0" lang="en-US" sz="1100" b="1" i="0" u="none" strike="noStrike" cap="none" normalizeH="0" baseline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15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364495"/>
              </p:ext>
            </p:extLst>
          </p:nvPr>
        </p:nvGraphicFramePr>
        <p:xfrm>
          <a:off x="312819" y="1827776"/>
          <a:ext cx="6464968" cy="879348"/>
        </p:xfrm>
        <a:graphic>
          <a:graphicData uri="http://schemas.openxmlformats.org/drawingml/2006/table">
            <a:tbl>
              <a:tblPr/>
              <a:tblGrid>
                <a:gridCol w="1292994"/>
                <a:gridCol w="5171974"/>
              </a:tblGrid>
              <a:tr h="24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Topic identifier: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mbria" pitchFamily="18" charset="0"/>
                          <a:ea typeface="Times New Roman" pitchFamily="18" charset="0"/>
                          <a:cs typeface="Times New Roman" pitchFamily="18" charset="0"/>
                        </a:rPr>
                        <a:t>FETOPEN-01-2018-2020: FET/Open</a:t>
                      </a:r>
                      <a:r>
                        <a:rPr kumimoji="0" lang="en-US" sz="1200" b="1" i="0" u="none" strike="noStrike" cap="none" normalizeH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mbria" pitchFamily="18" charset="0"/>
                          <a:ea typeface="Times New Roman" pitchFamily="18" charset="0"/>
                          <a:cs typeface="Times New Roman" pitchFamily="18" charset="0"/>
                        </a:rPr>
                        <a:t> Challenging Current Thinking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Publication date: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27 </a:t>
                      </a:r>
                      <a:r>
                        <a:rPr lang="en-US" sz="1200" dirty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October </a:t>
                      </a:r>
                      <a:r>
                        <a:rPr lang="en-US" sz="1200" dirty="0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2017</a:t>
                      </a:r>
                      <a:endParaRPr lang="en-U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443805" y="312821"/>
            <a:ext cx="5775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69BE28"/>
                </a:solidFill>
                <a:latin typeface="+mj-lt"/>
              </a:rPr>
              <a:t>Horizon 2020 project: FET-Open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251341"/>
              </p:ext>
            </p:extLst>
          </p:nvPr>
        </p:nvGraphicFramePr>
        <p:xfrm>
          <a:off x="312819" y="3164324"/>
          <a:ext cx="8523531" cy="2271712"/>
        </p:xfrm>
        <a:graphic>
          <a:graphicData uri="http://schemas.openxmlformats.org/drawingml/2006/table">
            <a:tbl>
              <a:tblPr/>
              <a:tblGrid>
                <a:gridCol w="1767073"/>
                <a:gridCol w="3118364"/>
                <a:gridCol w="1247346"/>
                <a:gridCol w="2390748"/>
              </a:tblGrid>
              <a:tr h="3557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1" kern="1200" dirty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Types of action</a:t>
                      </a:r>
                      <a:r>
                        <a:rPr lang="en-US" sz="1200" b="1" kern="1200" dirty="0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: </a:t>
                      </a:r>
                      <a:endParaRPr lang="en-US" sz="1200" b="1" kern="1200" dirty="0">
                        <a:solidFill>
                          <a:srgbClr val="444444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b="0" kern="1200" dirty="0">
                        <a:solidFill>
                          <a:srgbClr val="444444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66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err="1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DeadlineModel</a:t>
                      </a:r>
                      <a:r>
                        <a:rPr lang="en-US" sz="1200" b="1" kern="1200" dirty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: </a:t>
                      </a:r>
                      <a:endParaRPr lang="en-US" sz="1200" b="1" kern="1200" dirty="0" smtClean="0">
                        <a:solidFill>
                          <a:srgbClr val="444444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Opening  </a:t>
                      </a:r>
                      <a:r>
                        <a:rPr lang="en-US" sz="1200" b="1" kern="1200" dirty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date: </a:t>
                      </a:r>
                      <a:r>
                        <a:rPr lang="en-US" sz="1200" b="0" kern="1200" dirty="0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07 Nov. 2017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b="1" kern="1200" dirty="0">
                        <a:solidFill>
                          <a:srgbClr val="444444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45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Multiple cut-off</a:t>
                      </a:r>
                      <a:r>
                        <a:rPr lang="en-US" sz="1200" b="1" kern="1200" dirty="0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             </a:t>
                      </a:r>
                      <a:r>
                        <a:rPr lang="en-US" sz="1200" b="1" kern="1200" baseline="0" dirty="0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b="1" kern="1200" dirty="0" err="1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Cut-off</a:t>
                      </a:r>
                      <a:r>
                        <a:rPr lang="en-US" sz="1200" b="1" kern="1200" baseline="0" dirty="0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 dates</a:t>
                      </a:r>
                      <a:r>
                        <a:rPr lang="en-US" sz="1200" b="1" kern="1200" dirty="0" smtClean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>: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1" kern="1200" dirty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  <a:t/>
                      </a:r>
                      <a:br>
                        <a:rPr lang="en-US" sz="1200" b="1" kern="1200" dirty="0">
                          <a:solidFill>
                            <a:srgbClr val="444444"/>
                          </a:solidFill>
                          <a:latin typeface="Verdana"/>
                          <a:ea typeface="Calibri"/>
                          <a:cs typeface="Times New Roman"/>
                        </a:rPr>
                      </a:br>
                      <a:endParaRPr lang="en-US" sz="1200" b="0" kern="1200" dirty="0">
                        <a:solidFill>
                          <a:srgbClr val="444444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b="1" kern="1200" dirty="0">
                        <a:solidFill>
                          <a:srgbClr val="444444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kern="1200" dirty="0" smtClean="0">
                          <a:solidFill>
                            <a:srgbClr val="FF0000"/>
                          </a:solidFill>
                          <a:latin typeface="Verdana"/>
                          <a:ea typeface="Calibri"/>
                          <a:cs typeface="Times New Roman"/>
                        </a:rPr>
                        <a:t>16 May 2018 17:00:00</a:t>
                      </a:r>
                    </a:p>
                    <a:p>
                      <a:pPr marL="0" marR="0" lvl="0" indent="0" algn="l" defTabSz="685745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rgbClr val="FF0000"/>
                          </a:solidFill>
                          <a:latin typeface="Verdana"/>
                          <a:ea typeface="Calibri"/>
                          <a:cs typeface="Times New Roman"/>
                        </a:rPr>
                        <a:t>24 January 2019 17:00:00</a:t>
                      </a:r>
                    </a:p>
                    <a:p>
                      <a:pPr marL="0" marR="0" lvl="0" indent="0" algn="l" defTabSz="685745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rgbClr val="FF0000"/>
                          </a:solidFill>
                          <a:latin typeface="Verdana"/>
                          <a:ea typeface="Calibri"/>
                          <a:cs typeface="Times New Roman"/>
                        </a:rPr>
                        <a:t>18 September 2019 17:00:00</a:t>
                      </a:r>
                    </a:p>
                    <a:p>
                      <a:pPr marL="0" marR="0" lvl="0" indent="0" algn="l" defTabSz="685745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smtClean="0">
                          <a:solidFill>
                            <a:srgbClr val="FF0000"/>
                          </a:solidFill>
                          <a:latin typeface="Verdana"/>
                          <a:ea typeface="Calibri"/>
                          <a:cs typeface="Times New Roman"/>
                        </a:rPr>
                        <a:t>13 May 2020 17:00:00</a:t>
                      </a:r>
                    </a:p>
                    <a:p>
                      <a:pPr marL="0" marR="0" lvl="0" indent="0" algn="l" defTabSz="685745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kern="1200" dirty="0" smtClean="0">
                        <a:solidFill>
                          <a:srgbClr val="FF0000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1200" b="0" kern="1200" dirty="0">
                        <a:solidFill>
                          <a:srgbClr val="FF0000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80762" y="5282147"/>
            <a:ext cx="28970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2000" dirty="0" smtClean="0">
                <a:solidFill>
                  <a:schemeClr val="accent1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72412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04338" y="748518"/>
            <a:ext cx="8636923" cy="4588872"/>
          </a:xfrm>
        </p:spPr>
        <p:txBody>
          <a:bodyPr/>
          <a:lstStyle/>
          <a:p>
            <a:r>
              <a:rPr lang="de-DE" sz="1400" dirty="0" smtClean="0"/>
              <a:t>Rainer Hillenbrand, CIC nanoGUNE</a:t>
            </a:r>
            <a:r>
              <a:rPr lang="de-DE" sz="1400" dirty="0"/>
              <a:t>, Tolosa Hiribidea, </a:t>
            </a:r>
            <a:r>
              <a:rPr lang="de-DE" sz="1400" dirty="0" smtClean="0"/>
              <a:t>76, E-20018, Donostia - </a:t>
            </a:r>
            <a:r>
              <a:rPr lang="de-DE" sz="1400" dirty="0"/>
              <a:t>San Sebastian</a:t>
            </a:r>
            <a:r>
              <a:rPr lang="de-DE" sz="1400" dirty="0" smtClean="0"/>
              <a:t>, Spain, r.hillenbrand@nanogune.eu</a:t>
            </a:r>
          </a:p>
          <a:p>
            <a:r>
              <a:rPr lang="de-DE" sz="1400" dirty="0" smtClean="0"/>
              <a:t>Joris van Slageren, Petr Neugebauer, Institute of Physical Chemistry, University of Stuttgart, Pfaffenwaldring 55, 70569 Stuttugart, Germany, slageren@ipc.uni-stuttgart.de, petr.neugebauer@ipc.uni-stuttgart.de</a:t>
            </a:r>
          </a:p>
          <a:p>
            <a:r>
              <a:rPr lang="de-DE" sz="1400" dirty="0" smtClean="0"/>
              <a:t>Richard Wylde, Kevin Pike, </a:t>
            </a:r>
            <a:r>
              <a:rPr lang="en-US" sz="1400" dirty="0"/>
              <a:t>Thomas Keating </a:t>
            </a:r>
            <a:r>
              <a:rPr lang="en-US" sz="1400" dirty="0" smtClean="0"/>
              <a:t>Ltd, Station Mills, </a:t>
            </a:r>
            <a:r>
              <a:rPr lang="en-US" sz="1400" dirty="0" err="1" smtClean="0"/>
              <a:t>Billingshurst</a:t>
            </a:r>
            <a:r>
              <a:rPr lang="en-US" sz="1400" dirty="0" smtClean="0"/>
              <a:t>, West Sussex, RH14 9SH, UK, </a:t>
            </a:r>
            <a:r>
              <a:rPr lang="de-DE" sz="1400" dirty="0" smtClean="0"/>
              <a:t>R.Wylde@terahertz.co.uk, K.Pike@terahertz.co.uk</a:t>
            </a:r>
          </a:p>
          <a:p>
            <a:pPr algn="ctr"/>
            <a:r>
              <a:rPr lang="de-DE" sz="1400" dirty="0" smtClean="0"/>
              <a:t>Tomáš </a:t>
            </a:r>
            <a:r>
              <a:rPr lang="de-DE" sz="1400" dirty="0"/>
              <a:t>Šikola, </a:t>
            </a:r>
            <a:r>
              <a:rPr lang="de-DE" sz="1400" dirty="0" smtClean="0"/>
              <a:t>Vlastimil Křápek, Jan </a:t>
            </a:r>
            <a:r>
              <a:rPr lang="cs-CZ" sz="1400" dirty="0" smtClean="0"/>
              <a:t>Čechal, </a:t>
            </a:r>
            <a:r>
              <a:rPr lang="en-GB" sz="1400" dirty="0" smtClean="0"/>
              <a:t>CEITEC </a:t>
            </a:r>
            <a:r>
              <a:rPr lang="en-GB" sz="1400" dirty="0"/>
              <a:t>and Institute of Physical Engineering</a:t>
            </a:r>
            <a:r>
              <a:rPr lang="en-US" sz="1400" dirty="0"/>
              <a:t>, Brno University of Technology, </a:t>
            </a:r>
            <a:r>
              <a:rPr lang="en-US" sz="1400" dirty="0" err="1"/>
              <a:t>Purkyňova</a:t>
            </a:r>
            <a:r>
              <a:rPr lang="en-US" sz="1400" dirty="0"/>
              <a:t> 123, 612 00 Brno, Czech Republic, </a:t>
            </a:r>
            <a:r>
              <a:rPr lang="en-US" sz="1400" dirty="0" smtClean="0"/>
              <a:t>sikola@fme.vutbr.cz, Vlastimil.Krapek@ceitec.vutbr.cz, </a:t>
            </a:r>
            <a:r>
              <a:rPr lang="cs-CZ" sz="1400" dirty="0" smtClean="0"/>
              <a:t>Cechal</a:t>
            </a:r>
            <a:r>
              <a:rPr lang="en-US" sz="1400" dirty="0" smtClean="0"/>
              <a:t>@fme.vutbr.cz</a:t>
            </a:r>
            <a:r>
              <a:rPr lang="cs-CZ" sz="1400" dirty="0" smtClean="0"/>
              <a:t>, </a:t>
            </a:r>
            <a:endParaRPr lang="de-DE" sz="1400" dirty="0"/>
          </a:p>
          <a:p>
            <a:pPr marL="0" indent="0" algn="ctr">
              <a:buNone/>
            </a:pPr>
            <a:endParaRPr lang="de-DE" sz="14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68000" y="391597"/>
            <a:ext cx="8208000" cy="331470"/>
          </a:xfrm>
        </p:spPr>
        <p:txBody>
          <a:bodyPr/>
          <a:lstStyle/>
          <a:p>
            <a:r>
              <a:rPr lang="de-DE" dirty="0" smtClean="0">
                <a:solidFill>
                  <a:srgbClr val="00BEFF"/>
                </a:solidFill>
              </a:rPr>
              <a:t>Partners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6" y="1268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</a:t>
            </a:r>
            <a:r>
              <a:rPr lang="en-GB" dirty="0">
                <a:solidFill>
                  <a:srgbClr val="004191"/>
                </a:solidFill>
              </a:rPr>
              <a:t>E</a:t>
            </a:r>
            <a:r>
              <a:rPr lang="de-DE" dirty="0" smtClean="0">
                <a:solidFill>
                  <a:srgbClr val="004191"/>
                </a:solidFill>
              </a:rPr>
              <a:t>nhanced </a:t>
            </a:r>
            <a:r>
              <a:rPr lang="cs-CZ" dirty="0" smtClean="0">
                <a:solidFill>
                  <a:srgbClr val="004191"/>
                </a:solidFill>
              </a:rPr>
              <a:t>THz </a:t>
            </a:r>
            <a:r>
              <a:rPr lang="de-DE" dirty="0" smtClean="0">
                <a:solidFill>
                  <a:srgbClr val="004191"/>
                </a:solidFill>
              </a:rPr>
              <a:t>Electron </a:t>
            </a:r>
            <a:r>
              <a:rPr lang="de-DE" dirty="0">
                <a:solidFill>
                  <a:srgbClr val="004191"/>
                </a:solidFill>
              </a:rPr>
              <a:t>Paramagnetic Resonance </a:t>
            </a:r>
          </a:p>
        </p:txBody>
      </p:sp>
      <p:pic>
        <p:nvPicPr>
          <p:cNvPr id="9" name="Picture 2" descr="http://www.nanogune.eu/sites/default/files/styles/large/public/getPhoto.php__0.jpeg?itok=JUfFRwC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30" y="4755955"/>
            <a:ext cx="1044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 descr="C:\Users\Van Slageren\Documents\workgroup\slageren\fotos\fotoJv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163" y="4755955"/>
            <a:ext cx="1082387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4" descr="http://spp1601.de/wp-content/uploads/2012/11/Neugebauer-Pet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783" y="4755955"/>
            <a:ext cx="106886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4"/>
          <a:stretch/>
        </p:blipFill>
        <p:spPr bwMode="auto">
          <a:xfrm>
            <a:off x="4050882" y="4755955"/>
            <a:ext cx="1052763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1202-kjp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0" r="17835"/>
          <a:stretch/>
        </p:blipFill>
        <p:spPr bwMode="auto">
          <a:xfrm>
            <a:off x="5321878" y="4755955"/>
            <a:ext cx="107617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http://surfaces.fme.vutbr.cz/assets/Uploads/Fotka-TomasSikola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6" t="10179" r="8510" b="9387"/>
          <a:stretch/>
        </p:blipFill>
        <p:spPr bwMode="auto">
          <a:xfrm>
            <a:off x="6616289" y="4755955"/>
            <a:ext cx="111567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 descr="http://surfaces.fme.vutbr.cz/assets/Uploads/Fotka-VlastimilKrapek3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5" r="9055" b="10470"/>
          <a:stretch/>
        </p:blipFill>
        <p:spPr bwMode="auto">
          <a:xfrm>
            <a:off x="7950198" y="4755955"/>
            <a:ext cx="104477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feld 17"/>
          <p:cNvSpPr txBox="1"/>
          <p:nvPr/>
        </p:nvSpPr>
        <p:spPr>
          <a:xfrm>
            <a:off x="200930" y="6375215"/>
            <a:ext cx="8828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20800"/>
            <a:r>
              <a:rPr lang="en-US" sz="1200" dirty="0" smtClean="0">
                <a:latin typeface="Univers LT Pro 45 Light" panose="020B0403020202090204" pitchFamily="34" charset="0"/>
              </a:rPr>
              <a:t>Rainer	</a:t>
            </a:r>
            <a:r>
              <a:rPr lang="en-US" sz="1200" dirty="0" err="1" smtClean="0">
                <a:latin typeface="Univers LT Pro 45 Light" panose="020B0403020202090204" pitchFamily="34" charset="0"/>
              </a:rPr>
              <a:t>Joris</a:t>
            </a:r>
            <a:r>
              <a:rPr lang="en-US" sz="1200" dirty="0" smtClean="0">
                <a:latin typeface="Univers LT Pro 45 Light" panose="020B0403020202090204" pitchFamily="34" charset="0"/>
              </a:rPr>
              <a:t>	Petr	Richard	Kevin	</a:t>
            </a:r>
            <a:r>
              <a:rPr lang="en-US" sz="1200" dirty="0" err="1" smtClean="0">
                <a:latin typeface="Univers LT Pro 45 Light" panose="020B0403020202090204" pitchFamily="34" charset="0"/>
              </a:rPr>
              <a:t>Tomáš</a:t>
            </a:r>
            <a:r>
              <a:rPr lang="en-US" sz="1200" dirty="0" smtClean="0">
                <a:latin typeface="Univers LT Pro 45 Light" panose="020B0403020202090204" pitchFamily="34" charset="0"/>
              </a:rPr>
              <a:t>	</a:t>
            </a:r>
            <a:r>
              <a:rPr lang="en-US" sz="1200" dirty="0" err="1" smtClean="0">
                <a:latin typeface="Univers LT Pro 45 Light" panose="020B0403020202090204" pitchFamily="34" charset="0"/>
              </a:rPr>
              <a:t>Vlastimil</a:t>
            </a:r>
            <a:endParaRPr lang="en-US" sz="1200" dirty="0" smtClean="0">
              <a:latin typeface="Univers LT Pro 45 Light" panose="020B0403020202090204" pitchFamily="34" charset="0"/>
            </a:endParaRPr>
          </a:p>
          <a:p>
            <a:pPr defTabSz="1320800"/>
            <a:r>
              <a:rPr lang="en-US" sz="1200" dirty="0" smtClean="0">
                <a:latin typeface="Univers LT Pro 45 Light" panose="020B0403020202090204" pitchFamily="34" charset="0"/>
              </a:rPr>
              <a:t>Hillenbrand	van Slageren	Neugebauer	</a:t>
            </a:r>
            <a:r>
              <a:rPr lang="en-US" sz="1200" dirty="0" err="1" smtClean="0">
                <a:latin typeface="Univers LT Pro 45 Light" panose="020B0403020202090204" pitchFamily="34" charset="0"/>
              </a:rPr>
              <a:t>Wylde</a:t>
            </a:r>
            <a:r>
              <a:rPr lang="en-US" sz="1200" dirty="0" smtClean="0">
                <a:latin typeface="Univers LT Pro 45 Light" panose="020B0403020202090204" pitchFamily="34" charset="0"/>
              </a:rPr>
              <a:t>	Pike	Šikola	Křápek</a:t>
            </a:r>
            <a:endParaRPr lang="en-US" sz="1200" dirty="0">
              <a:latin typeface="Univers LT Pro 45 Light" panose="020B0403020202090204" pitchFamily="34" charset="0"/>
            </a:endParaRPr>
          </a:p>
        </p:txBody>
      </p:sp>
      <p:pic>
        <p:nvPicPr>
          <p:cNvPr id="19" name="Picture 36" descr="cechal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917" y="3166867"/>
            <a:ext cx="1029002" cy="1439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83528" y="3967374"/>
            <a:ext cx="99634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US" sz="1200" dirty="0">
                <a:latin typeface="Univers LT Pro 45 Light" panose="020B0403020202090204" pitchFamily="34" charset="0"/>
              </a:rPr>
              <a:t>Jan</a:t>
            </a:r>
            <a:endParaRPr lang="cs-CZ" sz="1200" dirty="0">
              <a:latin typeface="Univers LT Pro 45 Light" panose="020B0403020202090204" pitchFamily="34" charset="0"/>
            </a:endParaRPr>
          </a:p>
          <a:p>
            <a:pPr>
              <a:buClr>
                <a:schemeClr val="accent1"/>
              </a:buClr>
            </a:pPr>
            <a:r>
              <a:rPr lang="cs-CZ" sz="1200" dirty="0">
                <a:latin typeface="Univers LT Pro 45 Light" panose="020B0403020202090204" pitchFamily="34" charset="0"/>
              </a:rPr>
              <a:t>Čechal</a:t>
            </a:r>
            <a:endParaRPr lang="en-GB" sz="1200" dirty="0">
              <a:latin typeface="Univers LT Pro 45 Light" panose="020B040302020209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" y="3119156"/>
            <a:ext cx="1188725" cy="14185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22215" y="3886753"/>
            <a:ext cx="201043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cs-CZ" sz="1200" dirty="0">
                <a:latin typeface="Univers LT Pro 45 Light" panose="020B0403020202090204" pitchFamily="34" charset="0"/>
              </a:rPr>
              <a:t>Božena </a:t>
            </a:r>
            <a:r>
              <a:rPr lang="cs-CZ" sz="1200" dirty="0" smtClean="0">
                <a:latin typeface="Univers LT Pro 45 Light" panose="020B0403020202090204" pitchFamily="34" charset="0"/>
              </a:rPr>
              <a:t>Čechalová                – project manager  </a:t>
            </a:r>
            <a:endParaRPr lang="en-GB" sz="1200" dirty="0">
              <a:latin typeface="Univers LT Pro 45 Light" panose="020B040302020209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9011" y="4277496"/>
            <a:ext cx="340859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cs-CZ" sz="1200" dirty="0">
                <a:latin typeface="Univers LT Pro 45 Light" panose="020B0403020202090204" pitchFamily="34" charset="0"/>
              </a:rPr>
              <a:t>Ceitec BUT, Bozena.Cechalova@ceitec.vutbr.cz  </a:t>
            </a:r>
            <a:r>
              <a:rPr lang="cs-CZ" sz="1600" dirty="0" smtClean="0"/>
              <a:t> </a:t>
            </a:r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60131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198" y="1668236"/>
            <a:ext cx="8636923" cy="4844118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323232"/>
                </a:solidFill>
              </a:rPr>
              <a:t>General </a:t>
            </a:r>
            <a:r>
              <a:rPr lang="de-DE" dirty="0" err="1" smtClean="0">
                <a:solidFill>
                  <a:srgbClr val="323232"/>
                </a:solidFill>
              </a:rPr>
              <a:t>aim</a:t>
            </a:r>
            <a:r>
              <a:rPr lang="de-DE" dirty="0" smtClean="0">
                <a:solidFill>
                  <a:srgbClr val="323232"/>
                </a:solidFill>
              </a:rPr>
              <a:t>:</a:t>
            </a:r>
          </a:p>
          <a:p>
            <a:r>
              <a:rPr lang="de-DE" dirty="0" smtClean="0">
                <a:solidFill>
                  <a:srgbClr val="323232"/>
                </a:solidFill>
              </a:rPr>
              <a:t>Combine </a:t>
            </a:r>
            <a:r>
              <a:rPr lang="de-DE" dirty="0" err="1" smtClean="0">
                <a:solidFill>
                  <a:srgbClr val="323232"/>
                </a:solidFill>
              </a:rPr>
              <a:t>advantages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of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u="sng" dirty="0" smtClean="0">
                <a:solidFill>
                  <a:srgbClr val="323232"/>
                </a:solidFill>
              </a:rPr>
              <a:t>high-</a:t>
            </a:r>
            <a:r>
              <a:rPr lang="de-DE" u="sng" dirty="0" err="1" smtClean="0">
                <a:solidFill>
                  <a:srgbClr val="323232"/>
                </a:solidFill>
              </a:rPr>
              <a:t>frequency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electron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paramagnetic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resonance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with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scanning</a:t>
            </a:r>
            <a:r>
              <a:rPr lang="de-DE" u="sng" dirty="0" smtClean="0">
                <a:solidFill>
                  <a:srgbClr val="323232"/>
                </a:solidFill>
              </a:rPr>
              <a:t> probe </a:t>
            </a:r>
            <a:r>
              <a:rPr lang="de-DE" u="sng" dirty="0" err="1" smtClean="0">
                <a:solidFill>
                  <a:srgbClr val="323232"/>
                </a:solidFill>
              </a:rPr>
              <a:t>microscopy</a:t>
            </a:r>
            <a:r>
              <a:rPr lang="de-DE" dirty="0" smtClean="0">
                <a:solidFill>
                  <a:srgbClr val="323232"/>
                </a:solidFill>
              </a:rPr>
              <a:t>. Achieve </a:t>
            </a:r>
            <a:r>
              <a:rPr lang="cs-CZ" dirty="0" smtClean="0">
                <a:solidFill>
                  <a:srgbClr val="323232"/>
                </a:solidFill>
              </a:rPr>
              <a:t>a </a:t>
            </a:r>
            <a:r>
              <a:rPr lang="de-DE" u="sng" dirty="0" smtClean="0">
                <a:solidFill>
                  <a:srgbClr val="323232"/>
                </a:solidFill>
              </a:rPr>
              <a:t>working prototype</a:t>
            </a:r>
            <a:r>
              <a:rPr lang="de-DE" dirty="0" smtClean="0">
                <a:solidFill>
                  <a:srgbClr val="323232"/>
                </a:solidFill>
              </a:rPr>
              <a:t>.</a:t>
            </a:r>
            <a:endParaRPr lang="de-DE" dirty="0" smtClean="0"/>
          </a:p>
          <a:p>
            <a:pPr marL="0" indent="0">
              <a:buNone/>
            </a:pPr>
            <a:r>
              <a:rPr lang="de-DE" dirty="0" err="1" smtClean="0"/>
              <a:t>Novelty</a:t>
            </a:r>
            <a:endParaRPr lang="de-DE" dirty="0" smtClean="0"/>
          </a:p>
          <a:p>
            <a:r>
              <a:rPr lang="de-DE" sz="1600" dirty="0" smtClean="0"/>
              <a:t>First magnetic field enhancement with </a:t>
            </a:r>
            <a:br>
              <a:rPr lang="de-DE" sz="1600" dirty="0" smtClean="0"/>
            </a:br>
            <a:r>
              <a:rPr lang="de-DE" sz="1600" dirty="0" smtClean="0"/>
              <a:t>plasmonic antennas</a:t>
            </a:r>
            <a:r>
              <a:rPr lang="cs-CZ" sz="1600" dirty="0" smtClean="0"/>
              <a:t> (localization beyond diffraction limit)		</a:t>
            </a:r>
            <a:endParaRPr lang="de-DE" sz="1600" dirty="0" smtClean="0"/>
          </a:p>
          <a:p>
            <a:r>
              <a:rPr lang="de-DE" sz="1600" dirty="0" smtClean="0"/>
              <a:t>First scanning probe HFEPR</a:t>
            </a:r>
            <a:r>
              <a:rPr lang="cs-CZ" sz="1600" dirty="0" smtClean="0"/>
              <a:t> (spatial resolution </a:t>
            </a:r>
            <a:r>
              <a:rPr lang="en-GB" sz="1600" dirty="0" smtClean="0"/>
              <a:t>&lt; 1 µm)</a:t>
            </a:r>
            <a:r>
              <a:rPr lang="cs-CZ" sz="1600" dirty="0" smtClean="0"/>
              <a:t> </a:t>
            </a:r>
            <a:r>
              <a:rPr lang="de-DE" sz="1600" dirty="0" smtClean="0"/>
              <a:t>.</a:t>
            </a:r>
          </a:p>
          <a:p>
            <a:r>
              <a:rPr lang="de-DE" sz="1600" dirty="0" smtClean="0"/>
              <a:t>Closing of the THz gap (higher sensitivity)</a:t>
            </a:r>
            <a:endParaRPr lang="de-DE" sz="16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 smtClean="0">
                <a:solidFill>
                  <a:srgbClr val="00BEFF"/>
                </a:solidFill>
              </a:rPr>
              <a:t>Overview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</a:t>
            </a:r>
            <a:r>
              <a:rPr lang="en-GB" dirty="0">
                <a:solidFill>
                  <a:srgbClr val="004191"/>
                </a:solidFill>
              </a:rPr>
              <a:t>E</a:t>
            </a:r>
            <a:r>
              <a:rPr lang="de-DE" dirty="0" smtClean="0">
                <a:solidFill>
                  <a:srgbClr val="004191"/>
                </a:solidFill>
              </a:rPr>
              <a:t>nhanced </a:t>
            </a:r>
            <a:r>
              <a:rPr lang="cs-CZ" dirty="0" smtClean="0">
                <a:solidFill>
                  <a:srgbClr val="004191"/>
                </a:solidFill>
              </a:rPr>
              <a:t>THz </a:t>
            </a:r>
            <a:r>
              <a:rPr lang="de-DE" dirty="0" smtClean="0">
                <a:solidFill>
                  <a:srgbClr val="004191"/>
                </a:solidFill>
              </a:rPr>
              <a:t>Electron </a:t>
            </a:r>
            <a:r>
              <a:rPr lang="de-DE" dirty="0">
                <a:solidFill>
                  <a:srgbClr val="004191"/>
                </a:solidFill>
              </a:rPr>
              <a:t>Paramagnetic Resonance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77954" y="4831482"/>
            <a:ext cx="4616371" cy="1638300"/>
            <a:chOff x="377954" y="4831482"/>
            <a:chExt cx="4616371" cy="1638300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534976">
              <a:off x="377954" y="4831482"/>
              <a:ext cx="2219325" cy="163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Parallelogramm 23"/>
            <p:cNvSpPr/>
            <p:nvPr/>
          </p:nvSpPr>
          <p:spPr>
            <a:xfrm flipH="1">
              <a:off x="2374920" y="4994875"/>
              <a:ext cx="2619405" cy="1152128"/>
            </a:xfrm>
            <a:prstGeom prst="parallelogram">
              <a:avLst>
                <a:gd name="adj" fmla="val 12671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3242537" y="5406441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AFM</a:t>
              </a:r>
              <a:endParaRPr lang="de-DE" dirty="0"/>
            </a:p>
          </p:txBody>
        </p:sp>
      </p:grpSp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64" b="50000"/>
          <a:stretch/>
        </p:blipFill>
        <p:spPr bwMode="auto">
          <a:xfrm>
            <a:off x="6065713" y="2934480"/>
            <a:ext cx="1824254" cy="1421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81" y="4640172"/>
            <a:ext cx="2542216" cy="182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527086" y="6329811"/>
            <a:ext cx="7884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latin typeface="Univers LT Pro 45 Light" panose="020B0403020202090204" pitchFamily="34" charset="0"/>
            </a:endParaRPr>
          </a:p>
          <a:p>
            <a:r>
              <a:rPr lang="en-US" sz="1200" dirty="0">
                <a:latin typeface="Univers LT Pro 45 Light" panose="020B0403020202090204" pitchFamily="34" charset="0"/>
              </a:rPr>
              <a:t>Opt. Eng. 52(3), 033203 (Mar 15, 2013). doi:10.1117/1.OE.52.3.033203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827" y="4673211"/>
            <a:ext cx="2494913" cy="187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6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BEFF"/>
                </a:solidFill>
              </a:rPr>
              <a:t> </a:t>
            </a:r>
            <a:r>
              <a:rPr lang="en-GB" dirty="0">
                <a:solidFill>
                  <a:srgbClr val="00BEFF"/>
                </a:solidFill>
              </a:rPr>
              <a:t>PE THz EPR spectroscopy</a:t>
            </a:r>
          </a:p>
          <a:p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Enhanced </a:t>
            </a:r>
            <a:r>
              <a:rPr lang="de-DE" dirty="0">
                <a:solidFill>
                  <a:srgbClr val="004191"/>
                </a:solidFill>
              </a:rPr>
              <a:t>Electron Paramagnetic Resonance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013" y="1424509"/>
            <a:ext cx="3371850" cy="264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Diabol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240" y="4656347"/>
            <a:ext cx="2082203" cy="20854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464" y="1360712"/>
            <a:ext cx="3498227" cy="27130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277" y="4107105"/>
            <a:ext cx="3199493" cy="270735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529944" y="4169226"/>
            <a:ext cx="239485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sz="1600" dirty="0" smtClean="0"/>
              <a:t>Sample for spectroscopy (antenna arrays on Si) </a:t>
            </a:r>
          </a:p>
        </p:txBody>
      </p:sp>
    </p:spTree>
    <p:extLst>
      <p:ext uri="{BB962C8B-B14F-4D97-AF65-F5344CB8AC3E}">
        <p14:creationId xmlns:p14="http://schemas.microsoft.com/office/powerpoint/2010/main" val="333118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198" y="1668236"/>
            <a:ext cx="8636923" cy="4844118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323232"/>
                </a:solidFill>
              </a:rPr>
              <a:t>General </a:t>
            </a:r>
            <a:r>
              <a:rPr lang="de-DE" dirty="0" err="1" smtClean="0">
                <a:solidFill>
                  <a:srgbClr val="323232"/>
                </a:solidFill>
              </a:rPr>
              <a:t>aim</a:t>
            </a:r>
            <a:r>
              <a:rPr lang="de-DE" dirty="0" smtClean="0">
                <a:solidFill>
                  <a:srgbClr val="323232"/>
                </a:solidFill>
              </a:rPr>
              <a:t>:</a:t>
            </a:r>
          </a:p>
          <a:p>
            <a:r>
              <a:rPr lang="de-DE" dirty="0" smtClean="0">
                <a:solidFill>
                  <a:srgbClr val="323232"/>
                </a:solidFill>
              </a:rPr>
              <a:t>Combine </a:t>
            </a:r>
            <a:r>
              <a:rPr lang="de-DE" dirty="0" err="1" smtClean="0">
                <a:solidFill>
                  <a:srgbClr val="323232"/>
                </a:solidFill>
              </a:rPr>
              <a:t>advantages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of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u="sng" dirty="0" smtClean="0">
                <a:solidFill>
                  <a:srgbClr val="323232"/>
                </a:solidFill>
              </a:rPr>
              <a:t>high-</a:t>
            </a:r>
            <a:r>
              <a:rPr lang="de-DE" u="sng" dirty="0" err="1" smtClean="0">
                <a:solidFill>
                  <a:srgbClr val="323232"/>
                </a:solidFill>
              </a:rPr>
              <a:t>frequency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electron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paramagnetic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resonance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with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scanning</a:t>
            </a:r>
            <a:r>
              <a:rPr lang="de-DE" u="sng" dirty="0" smtClean="0">
                <a:solidFill>
                  <a:srgbClr val="323232"/>
                </a:solidFill>
              </a:rPr>
              <a:t> probe </a:t>
            </a:r>
            <a:r>
              <a:rPr lang="de-DE" u="sng" dirty="0" err="1" smtClean="0">
                <a:solidFill>
                  <a:srgbClr val="323232"/>
                </a:solidFill>
              </a:rPr>
              <a:t>microscopy</a:t>
            </a:r>
            <a:r>
              <a:rPr lang="de-DE" dirty="0" smtClean="0">
                <a:solidFill>
                  <a:srgbClr val="323232"/>
                </a:solidFill>
              </a:rPr>
              <a:t>. Achieve </a:t>
            </a:r>
            <a:r>
              <a:rPr lang="cs-CZ" dirty="0" smtClean="0">
                <a:solidFill>
                  <a:srgbClr val="323232"/>
                </a:solidFill>
              </a:rPr>
              <a:t>a </a:t>
            </a:r>
            <a:r>
              <a:rPr lang="de-DE" u="sng" dirty="0" smtClean="0">
                <a:solidFill>
                  <a:srgbClr val="323232"/>
                </a:solidFill>
              </a:rPr>
              <a:t>working prototype</a:t>
            </a:r>
            <a:r>
              <a:rPr lang="de-DE" dirty="0" smtClean="0">
                <a:solidFill>
                  <a:srgbClr val="323232"/>
                </a:solidFill>
              </a:rPr>
              <a:t>.</a:t>
            </a:r>
            <a:endParaRPr lang="de-DE" dirty="0" smtClean="0"/>
          </a:p>
          <a:p>
            <a:pPr marL="0" indent="0">
              <a:buNone/>
            </a:pPr>
            <a:r>
              <a:rPr lang="de-DE" dirty="0" err="1" smtClean="0"/>
              <a:t>Novelty</a:t>
            </a:r>
            <a:endParaRPr lang="de-DE" dirty="0" smtClean="0"/>
          </a:p>
          <a:p>
            <a:r>
              <a:rPr lang="de-DE" sz="1600" dirty="0" smtClean="0"/>
              <a:t>First magnetic field enhancement with </a:t>
            </a:r>
            <a:br>
              <a:rPr lang="de-DE" sz="1600" dirty="0" smtClean="0"/>
            </a:br>
            <a:r>
              <a:rPr lang="de-DE" sz="1600" dirty="0" smtClean="0"/>
              <a:t>plasmonic antennas</a:t>
            </a:r>
            <a:r>
              <a:rPr lang="cs-CZ" sz="1600" dirty="0" smtClean="0"/>
              <a:t> (localization beyond diffraction limit)		</a:t>
            </a:r>
            <a:endParaRPr lang="de-DE" sz="1600" dirty="0" smtClean="0"/>
          </a:p>
          <a:p>
            <a:r>
              <a:rPr lang="de-DE" sz="1600" dirty="0" smtClean="0"/>
              <a:t>First scanning probe HFEPR</a:t>
            </a:r>
            <a:r>
              <a:rPr lang="cs-CZ" sz="1600" dirty="0" smtClean="0"/>
              <a:t> (spatial resolution </a:t>
            </a:r>
            <a:r>
              <a:rPr lang="en-GB" sz="1600" dirty="0" smtClean="0"/>
              <a:t>&lt; 1 µm)</a:t>
            </a:r>
            <a:r>
              <a:rPr lang="cs-CZ" sz="1600" dirty="0" smtClean="0"/>
              <a:t> </a:t>
            </a:r>
            <a:r>
              <a:rPr lang="de-DE" sz="1600" dirty="0" smtClean="0"/>
              <a:t>.</a:t>
            </a:r>
          </a:p>
          <a:p>
            <a:r>
              <a:rPr lang="de-DE" sz="1600" dirty="0" smtClean="0"/>
              <a:t>Closing of the THz gap (higher sensitivity)</a:t>
            </a:r>
            <a:endParaRPr lang="de-DE" sz="16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 smtClean="0">
                <a:solidFill>
                  <a:srgbClr val="00BEFF"/>
                </a:solidFill>
              </a:rPr>
              <a:t>Overview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</a:t>
            </a:r>
            <a:r>
              <a:rPr lang="en-GB" dirty="0">
                <a:solidFill>
                  <a:srgbClr val="004191"/>
                </a:solidFill>
              </a:rPr>
              <a:t>E</a:t>
            </a:r>
            <a:r>
              <a:rPr lang="de-DE" dirty="0" smtClean="0">
                <a:solidFill>
                  <a:srgbClr val="004191"/>
                </a:solidFill>
              </a:rPr>
              <a:t>nhanced </a:t>
            </a:r>
            <a:r>
              <a:rPr lang="cs-CZ" dirty="0" smtClean="0">
                <a:solidFill>
                  <a:srgbClr val="004191"/>
                </a:solidFill>
              </a:rPr>
              <a:t>THz </a:t>
            </a:r>
            <a:r>
              <a:rPr lang="de-DE" dirty="0" smtClean="0">
                <a:solidFill>
                  <a:srgbClr val="004191"/>
                </a:solidFill>
              </a:rPr>
              <a:t>Electron </a:t>
            </a:r>
            <a:r>
              <a:rPr lang="de-DE" dirty="0">
                <a:solidFill>
                  <a:srgbClr val="004191"/>
                </a:solidFill>
              </a:rPr>
              <a:t>Paramagnetic Resonance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77954" y="4831482"/>
            <a:ext cx="4616371" cy="1638300"/>
            <a:chOff x="377954" y="4831482"/>
            <a:chExt cx="4616371" cy="1638300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534976">
              <a:off x="377954" y="4831482"/>
              <a:ext cx="2219325" cy="163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Parallelogramm 23"/>
            <p:cNvSpPr/>
            <p:nvPr/>
          </p:nvSpPr>
          <p:spPr>
            <a:xfrm flipH="1">
              <a:off x="2374920" y="4994875"/>
              <a:ext cx="2619405" cy="1152128"/>
            </a:xfrm>
            <a:prstGeom prst="parallelogram">
              <a:avLst>
                <a:gd name="adj" fmla="val 12671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3242537" y="5406441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AFM</a:t>
              </a:r>
              <a:endParaRPr lang="de-DE" dirty="0"/>
            </a:p>
          </p:txBody>
        </p:sp>
      </p:grpSp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64" b="50000"/>
          <a:stretch/>
        </p:blipFill>
        <p:spPr bwMode="auto">
          <a:xfrm>
            <a:off x="6065713" y="2934480"/>
            <a:ext cx="1824254" cy="1421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81" y="4640172"/>
            <a:ext cx="2542216" cy="182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527086" y="6329811"/>
            <a:ext cx="7884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latin typeface="Univers LT Pro 45 Light" panose="020B0403020202090204" pitchFamily="34" charset="0"/>
            </a:endParaRPr>
          </a:p>
          <a:p>
            <a:r>
              <a:rPr lang="en-US" sz="1200" dirty="0">
                <a:latin typeface="Univers LT Pro 45 Light" panose="020B0403020202090204" pitchFamily="34" charset="0"/>
              </a:rPr>
              <a:t>Opt. Eng. 52(3), 033203 (Mar 15, 2013). doi:10.1117/1.OE.52.3.033203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827" y="4673211"/>
            <a:ext cx="2494913" cy="187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4126113" y="710614"/>
            <a:ext cx="1203558" cy="3313571"/>
            <a:chOff x="2037790" y="1731372"/>
            <a:chExt cx="1203558" cy="3313571"/>
          </a:xfrm>
          <a:solidFill>
            <a:schemeClr val="accent2"/>
          </a:solidFill>
        </p:grpSpPr>
        <p:sp>
          <p:nvSpPr>
            <p:cNvPr id="28" name="Trapezoid 27"/>
            <p:cNvSpPr/>
            <p:nvPr/>
          </p:nvSpPr>
          <p:spPr>
            <a:xfrm rot="7921901">
              <a:off x="2404034" y="3944832"/>
              <a:ext cx="509868" cy="1164760"/>
            </a:xfrm>
            <a:prstGeom prst="trapezoid">
              <a:avLst>
                <a:gd name="adj" fmla="val 27684"/>
              </a:avLst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 rot="1456455">
              <a:off x="2998263" y="4786588"/>
              <a:ext cx="170893" cy="258355"/>
            </a:xfrm>
            <a:prstGeom prst="ellipse">
              <a:avLst/>
            </a:prstGeom>
            <a:grp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037790" y="1731372"/>
              <a:ext cx="378941" cy="2586681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328084" y="338680"/>
            <a:ext cx="1595095" cy="3483677"/>
            <a:chOff x="3328084" y="338680"/>
            <a:chExt cx="1595095" cy="3483677"/>
          </a:xfrm>
        </p:grpSpPr>
        <p:sp>
          <p:nvSpPr>
            <p:cNvPr id="4" name="Rectangle 3"/>
            <p:cNvSpPr/>
            <p:nvPr/>
          </p:nvSpPr>
          <p:spPr>
            <a:xfrm>
              <a:off x="3328086" y="338680"/>
              <a:ext cx="378941" cy="305530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rapezoid 5"/>
            <p:cNvSpPr/>
            <p:nvPr/>
          </p:nvSpPr>
          <p:spPr>
            <a:xfrm rot="5400000">
              <a:off x="4100919" y="3000097"/>
              <a:ext cx="428368" cy="1216152"/>
            </a:xfrm>
            <a:prstGeom prst="trapezoid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/>
            <p:cNvSpPr/>
            <p:nvPr/>
          </p:nvSpPr>
          <p:spPr>
            <a:xfrm flipH="1" flipV="1">
              <a:off x="3328084" y="3393989"/>
              <a:ext cx="378941" cy="428368"/>
            </a:xfrm>
            <a:prstGeom prst="rt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Isosceles Triangle 7"/>
          <p:cNvSpPr/>
          <p:nvPr/>
        </p:nvSpPr>
        <p:spPr>
          <a:xfrm rot="10800000">
            <a:off x="5287061" y="3192162"/>
            <a:ext cx="82379" cy="83202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203825" y="3146443"/>
            <a:ext cx="11557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908674" y="2476500"/>
            <a:ext cx="1069975" cy="669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Z-axis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3262" y="4279900"/>
            <a:ext cx="1069975" cy="669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Z-axis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93262" y="4949843"/>
            <a:ext cx="1069975" cy="669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Y-axis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93261" y="5619786"/>
            <a:ext cx="1069975" cy="669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X-axis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52035" y="2092978"/>
            <a:ext cx="352425" cy="666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213819" y="2904063"/>
            <a:ext cx="228856" cy="120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rapezoid 16"/>
          <p:cNvSpPr/>
          <p:nvPr/>
        </p:nvSpPr>
        <p:spPr>
          <a:xfrm rot="10800000">
            <a:off x="5146030" y="2759896"/>
            <a:ext cx="358430" cy="205024"/>
          </a:xfrm>
          <a:prstGeom prst="trapezoid">
            <a:avLst>
              <a:gd name="adj" fmla="val 373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282399" y="967740"/>
            <a:ext cx="73241" cy="1120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369440" y="933295"/>
            <a:ext cx="2867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Interferometer</a:t>
            </a:r>
          </a:p>
          <a:p>
            <a:r>
              <a:rPr lang="en-US" dirty="0"/>
              <a:t>(modulation-vibration of tip)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23947" y="3225574"/>
            <a:ext cx="2543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THz SNOM tip alignment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23007" y="5100148"/>
            <a:ext cx="2299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scanning stage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2216698" y="1771391"/>
            <a:ext cx="2547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THz excitation waveguide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77010" y="4121583"/>
            <a:ext cx="784860" cy="114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923947" y="399323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</a:t>
            </a:r>
          </a:p>
        </p:txBody>
      </p:sp>
      <p:sp>
        <p:nvSpPr>
          <p:cNvPr id="32" name="TextBox 31"/>
          <p:cNvSpPr txBox="1"/>
          <p:nvPr/>
        </p:nvSpPr>
        <p:spPr>
          <a:xfrm rot="16200000">
            <a:off x="3166611" y="1739473"/>
            <a:ext cx="2263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THz pickup waveguide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4868391" y="3353757"/>
            <a:ext cx="414008" cy="485912"/>
            <a:chOff x="4304192" y="4057948"/>
            <a:chExt cx="414008" cy="485912"/>
          </a:xfrm>
        </p:grpSpPr>
        <p:sp>
          <p:nvSpPr>
            <p:cNvPr id="33" name="Arc 32"/>
            <p:cNvSpPr/>
            <p:nvPr/>
          </p:nvSpPr>
          <p:spPr>
            <a:xfrm>
              <a:off x="4304192" y="4177905"/>
              <a:ext cx="117790" cy="245998"/>
            </a:xfrm>
            <a:prstGeom prst="arc">
              <a:avLst>
                <a:gd name="adj1" fmla="val 17377995"/>
                <a:gd name="adj2" fmla="val 4070449"/>
              </a:avLst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c 33"/>
            <p:cNvSpPr/>
            <p:nvPr/>
          </p:nvSpPr>
          <p:spPr>
            <a:xfrm>
              <a:off x="4381965" y="4124921"/>
              <a:ext cx="178129" cy="351966"/>
            </a:xfrm>
            <a:prstGeom prst="arc">
              <a:avLst>
                <a:gd name="adj1" fmla="val 16762404"/>
                <a:gd name="adj2" fmla="val 4540638"/>
              </a:avLst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>
              <a:off x="4441261" y="4057948"/>
              <a:ext cx="276939" cy="485912"/>
            </a:xfrm>
            <a:prstGeom prst="arc">
              <a:avLst>
                <a:gd name="adj1" fmla="val 17377995"/>
                <a:gd name="adj2" fmla="val 4070449"/>
              </a:avLst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 rot="13618841">
            <a:off x="5206248" y="3950133"/>
            <a:ext cx="163712" cy="167388"/>
            <a:chOff x="4304192" y="4057948"/>
            <a:chExt cx="414008" cy="485912"/>
          </a:xfrm>
        </p:grpSpPr>
        <p:sp>
          <p:nvSpPr>
            <p:cNvPr id="38" name="Arc 37"/>
            <p:cNvSpPr/>
            <p:nvPr/>
          </p:nvSpPr>
          <p:spPr>
            <a:xfrm>
              <a:off x="4304192" y="4177905"/>
              <a:ext cx="117790" cy="245998"/>
            </a:xfrm>
            <a:prstGeom prst="arc">
              <a:avLst>
                <a:gd name="adj1" fmla="val 17377995"/>
                <a:gd name="adj2" fmla="val 4070449"/>
              </a:avLst>
            </a:prstGeom>
            <a:ln w="952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c 38"/>
            <p:cNvSpPr/>
            <p:nvPr/>
          </p:nvSpPr>
          <p:spPr>
            <a:xfrm>
              <a:off x="4381965" y="4124921"/>
              <a:ext cx="178129" cy="351966"/>
            </a:xfrm>
            <a:prstGeom prst="arc">
              <a:avLst>
                <a:gd name="adj1" fmla="val 16762404"/>
                <a:gd name="adj2" fmla="val 4540638"/>
              </a:avLst>
            </a:prstGeom>
            <a:ln w="952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c 39"/>
            <p:cNvSpPr/>
            <p:nvPr/>
          </p:nvSpPr>
          <p:spPr>
            <a:xfrm>
              <a:off x="4441261" y="4057948"/>
              <a:ext cx="276939" cy="485912"/>
            </a:xfrm>
            <a:prstGeom prst="arc">
              <a:avLst>
                <a:gd name="adj1" fmla="val 17377995"/>
                <a:gd name="adj2" fmla="val 4070449"/>
              </a:avLst>
            </a:prstGeom>
            <a:ln w="952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3795372" y="312758"/>
            <a:ext cx="100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Detector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987735" y="-30652"/>
            <a:ext cx="1224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THz Source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29886" y="432024"/>
            <a:ext cx="2299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PETER schematic configuration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6392" y="4368649"/>
            <a:ext cx="245789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1600" dirty="0" smtClean="0">
                <a:solidFill>
                  <a:schemeClr val="accent4"/>
                </a:solidFill>
              </a:rPr>
              <a:t>Cryostat (2-4 K) and high magnetic field (up to 14 T)</a:t>
            </a:r>
          </a:p>
        </p:txBody>
      </p:sp>
    </p:spTree>
    <p:extLst>
      <p:ext uri="{BB962C8B-B14F-4D97-AF65-F5344CB8AC3E}">
        <p14:creationId xmlns:p14="http://schemas.microsoft.com/office/powerpoint/2010/main" val="283970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21868" y="263441"/>
            <a:ext cx="8208000" cy="331470"/>
          </a:xfrm>
        </p:spPr>
        <p:txBody>
          <a:bodyPr/>
          <a:lstStyle/>
          <a:p>
            <a:pPr algn="ctr"/>
            <a:r>
              <a:rPr lang="de-DE" dirty="0" smtClean="0">
                <a:solidFill>
                  <a:srgbClr val="00BEFF"/>
                </a:solidFill>
              </a:rPr>
              <a:t>Horizon 2020 - FET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66" y="1230594"/>
            <a:ext cx="8291302" cy="40054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66" y="5459956"/>
            <a:ext cx="7944323" cy="82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4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BEFF"/>
                </a:solidFill>
              </a:rPr>
              <a:t>Budget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</a:t>
            </a:r>
            <a:r>
              <a:rPr lang="en-GB" dirty="0" smtClean="0">
                <a:solidFill>
                  <a:srgbClr val="004191"/>
                </a:solidFill>
              </a:rPr>
              <a:t>E</a:t>
            </a:r>
            <a:r>
              <a:rPr lang="de-DE" dirty="0" smtClean="0">
                <a:solidFill>
                  <a:srgbClr val="004191"/>
                </a:solidFill>
              </a:rPr>
              <a:t>nhanced </a:t>
            </a:r>
            <a:r>
              <a:rPr lang="cs-CZ" dirty="0" smtClean="0">
                <a:solidFill>
                  <a:srgbClr val="004191"/>
                </a:solidFill>
              </a:rPr>
              <a:t>THz </a:t>
            </a:r>
            <a:r>
              <a:rPr lang="de-DE" dirty="0" smtClean="0">
                <a:solidFill>
                  <a:srgbClr val="004191"/>
                </a:solidFill>
              </a:rPr>
              <a:t>Electron </a:t>
            </a:r>
            <a:r>
              <a:rPr lang="de-DE" dirty="0">
                <a:solidFill>
                  <a:srgbClr val="004191"/>
                </a:solidFill>
              </a:rPr>
              <a:t>Paramagnetic Resonance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10" name="Inhaltsplatzhalter 9"/>
          <p:cNvGraphicFramePr>
            <a:graphicFrameLocks noGrp="1"/>
          </p:cNvGraphicFramePr>
          <p:nvPr>
            <p:ph idx="1"/>
            <p:extLst/>
          </p:nvPr>
        </p:nvGraphicFramePr>
        <p:xfrm>
          <a:off x="468001" y="1570292"/>
          <a:ext cx="8207692" cy="292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2699"/>
                <a:gridCol w="1465153"/>
                <a:gridCol w="1135872"/>
                <a:gridCol w="1488375"/>
                <a:gridCol w="1055231"/>
                <a:gridCol w="886915"/>
                <a:gridCol w="853447"/>
              </a:tblGrid>
              <a:tr h="571500">
                <a:tc>
                  <a:txBody>
                    <a:bodyPr/>
                    <a:lstStyle/>
                    <a:p>
                      <a:r>
                        <a:rPr lang="de-DE" dirty="0" smtClean="0"/>
                        <a:t>Partner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Personal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err="1" smtClean="0"/>
                        <a:t>Costs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 k€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Durable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Eq</a:t>
                      </a:r>
                      <a:r>
                        <a:rPr lang="de-DE" baseline="0" dirty="0" smtClean="0"/>
                        <a:t>.</a:t>
                      </a:r>
                      <a:endParaRPr lang="de-DE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Other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Goods</a:t>
                      </a:r>
                      <a:r>
                        <a:rPr lang="de-DE" baseline="0" dirty="0" smtClean="0"/>
                        <a:t>/Services</a:t>
                      </a:r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Travel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Indirect</a:t>
                      </a:r>
                      <a:endParaRPr lang="de-DE" dirty="0" smtClean="0"/>
                    </a:p>
                    <a:p>
                      <a:r>
                        <a:rPr lang="de-DE" dirty="0" err="1" smtClean="0"/>
                        <a:t>costs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Total</a:t>
                      </a:r>
                      <a:endParaRPr lang="de-DE" dirty="0"/>
                    </a:p>
                  </a:txBody>
                  <a:tcPr/>
                </a:tc>
              </a:tr>
              <a:tr h="596900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NanoGune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340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613</a:t>
                      </a:r>
                      <a:endParaRPr lang="en-US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de-DE" dirty="0" smtClean="0"/>
                        <a:t>USTUTT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268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TK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538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788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CEITEC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BUT</a:t>
                      </a:r>
                      <a:endParaRPr lang="de-D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278</a:t>
                      </a:r>
                      <a:endParaRPr lang="de-D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115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138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688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Total</a:t>
                      </a:r>
                      <a:endParaRPr lang="de-DE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2900</a:t>
                      </a:r>
                      <a:endParaRPr lang="de-DE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409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_Vorlage International_4zu3">
  <a:themeElements>
    <a:clrScheme name="Universitaet_Stuttgart_Color">
      <a:dk1>
        <a:srgbClr val="323232"/>
      </a:dk1>
      <a:lt1>
        <a:sysClr val="window" lastClr="FFFFFF"/>
      </a:lt1>
      <a:dk2>
        <a:srgbClr val="000000"/>
      </a:dk2>
      <a:lt2>
        <a:srgbClr val="9F9998"/>
      </a:lt2>
      <a:accent1>
        <a:srgbClr val="00BEFF"/>
      </a:accent1>
      <a:accent2>
        <a:srgbClr val="004191"/>
      </a:accent2>
      <a:accent3>
        <a:srgbClr val="323232"/>
      </a:accent3>
      <a:accent4>
        <a:srgbClr val="7DC6EA"/>
      </a:accent4>
      <a:accent5>
        <a:srgbClr val="9F9998"/>
      </a:accent5>
      <a:accent6>
        <a:srgbClr val="FFD500"/>
      </a:accent6>
      <a:hlink>
        <a:srgbClr val="00BEFF"/>
      </a:hlink>
      <a:folHlink>
        <a:srgbClr val="524D4D"/>
      </a:folHlink>
    </a:clrScheme>
    <a:fontScheme name="USTUTT">
      <a:majorFont>
        <a:latin typeface="Univers LT Pro 55"/>
        <a:ea typeface=""/>
        <a:cs typeface=""/>
      </a:majorFont>
      <a:minorFont>
        <a:latin typeface="Univers LT Pro 5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buClr>
            <a:schemeClr val="accent1"/>
          </a:buClr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ni_Vorlage International_4zu3.potx" id="{02DC587E-262D-4487-B2F2-4C3A0F520F43}" vid="{BB57B162-101E-4F94-A8B2-496924824895}"/>
    </a:ext>
  </a:extLst>
</a:theme>
</file>

<file path=ppt/theme/theme2.xml><?xml version="1.0" encoding="utf-8"?>
<a:theme xmlns:a="http://schemas.openxmlformats.org/drawingml/2006/main" name="Office Theme">
  <a:themeElements>
    <a:clrScheme name="Universität Stuttgart Version 2">
      <a:dk1>
        <a:srgbClr val="323232"/>
      </a:dk1>
      <a:lt1>
        <a:sysClr val="window" lastClr="FFFFFF"/>
      </a:lt1>
      <a:dk2>
        <a:srgbClr val="000000"/>
      </a:dk2>
      <a:lt2>
        <a:srgbClr val="9F9998"/>
      </a:lt2>
      <a:accent1>
        <a:srgbClr val="00BEFF"/>
      </a:accent1>
      <a:accent2>
        <a:srgbClr val="004191"/>
      </a:accent2>
      <a:accent3>
        <a:srgbClr val="323232"/>
      </a:accent3>
      <a:accent4>
        <a:srgbClr val="7DC6EA"/>
      </a:accent4>
      <a:accent5>
        <a:srgbClr val="9F9998"/>
      </a:accent5>
      <a:accent6>
        <a:srgbClr val="FFD500"/>
      </a:accent6>
      <a:hlink>
        <a:srgbClr val="00BEFF"/>
      </a:hlink>
      <a:folHlink>
        <a:srgbClr val="524D4D"/>
      </a:folHlink>
    </a:clrScheme>
    <a:fontScheme name="Universität Stuttg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Universität Stuttgart Version 2">
      <a:dk1>
        <a:srgbClr val="323232"/>
      </a:dk1>
      <a:lt1>
        <a:sysClr val="window" lastClr="FFFFFF"/>
      </a:lt1>
      <a:dk2>
        <a:srgbClr val="000000"/>
      </a:dk2>
      <a:lt2>
        <a:srgbClr val="9F9998"/>
      </a:lt2>
      <a:accent1>
        <a:srgbClr val="00BEFF"/>
      </a:accent1>
      <a:accent2>
        <a:srgbClr val="004191"/>
      </a:accent2>
      <a:accent3>
        <a:srgbClr val="323232"/>
      </a:accent3>
      <a:accent4>
        <a:srgbClr val="7DC6EA"/>
      </a:accent4>
      <a:accent5>
        <a:srgbClr val="9F9998"/>
      </a:accent5>
      <a:accent6>
        <a:srgbClr val="FFD500"/>
      </a:accent6>
      <a:hlink>
        <a:srgbClr val="00BEFF"/>
      </a:hlink>
      <a:folHlink>
        <a:srgbClr val="524D4D"/>
      </a:folHlink>
    </a:clrScheme>
    <a:fontScheme name="Universität Stuttg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Uni_Vorlage International_4zu3</Template>
  <TotalTime>0</TotalTime>
  <Words>816</Words>
  <Application>Microsoft Office PowerPoint</Application>
  <PresentationFormat>On-screen Show (4:3)</PresentationFormat>
  <Paragraphs>217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Cambria</vt:lpstr>
      <vt:lpstr>Times New Roman</vt:lpstr>
      <vt:lpstr>Univers LT Pro 45 Light</vt:lpstr>
      <vt:lpstr>Univers LT Pro 55</vt:lpstr>
      <vt:lpstr>Verdana</vt:lpstr>
      <vt:lpstr>Uni_Vorlage International_4zu3</vt:lpstr>
      <vt:lpstr>Plasmon Enhanced Terahertz Electron Paramagnetic Resonance (PETER)  </vt:lpstr>
      <vt:lpstr>PowerPoint Presentation</vt:lpstr>
      <vt:lpstr>Plasmon Enhanced THz Electron Paramagnetic Resonance </vt:lpstr>
      <vt:lpstr>Plasmon Enhanced THz Electron Paramagnetic Resonance </vt:lpstr>
      <vt:lpstr>Plasmon Enhanced Electron Paramagnetic Resonance </vt:lpstr>
      <vt:lpstr>Plasmon Enhanced THz Electron Paramagnetic Resonance </vt:lpstr>
      <vt:lpstr>PowerPoint Presentation</vt:lpstr>
      <vt:lpstr>PowerPoint Presentation</vt:lpstr>
      <vt:lpstr>Plasmon Enhanced THz Electron Paramagnetic Resonance </vt:lpstr>
      <vt:lpstr>Plasmon Enhanced THz Electron Paramagnetic Resonance </vt:lpstr>
      <vt:lpstr>Plasmon Enhanced THz Electron Paramagnetic Resonance </vt:lpstr>
      <vt:lpstr>PowerPoint Presentation</vt:lpstr>
      <vt:lpstr>The role of BUT (together with NANOGUNE and USTUTT)  </vt:lpstr>
      <vt:lpstr>Plasmon Enhanced Electron Paramagnetic Resonance </vt:lpstr>
      <vt:lpstr>Plasmon Enhanced Electron Paramagnetic Resonance </vt:lpstr>
      <vt:lpstr> The role of BUT (together with Thomas Keating and NANOGUNE)</vt:lpstr>
      <vt:lpstr>PowerPoint Presentation</vt:lpstr>
      <vt:lpstr>Plasmon Enhanced THz Electron Paramagnetic Resonance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2016-02-03T10:33:55Z</dcterms:created>
  <dcterms:modified xsi:type="dcterms:W3CDTF">2018-01-29T09:16:56Z</dcterms:modified>
</cp:coreProperties>
</file>