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7"/>
  </p:notesMasterIdLst>
  <p:handoutMasterIdLst>
    <p:handoutMasterId r:id="rId8"/>
  </p:handoutMasterIdLst>
  <p:sldIdLst>
    <p:sldId id="282" r:id="rId2"/>
    <p:sldId id="388" r:id="rId3"/>
    <p:sldId id="389" r:id="rId4"/>
    <p:sldId id="392" r:id="rId5"/>
    <p:sldId id="38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A4A3A4"/>
          </p15:clr>
        </p15:guide>
        <p15:guide id="2" orient="horz" pos="2141">
          <p15:clr>
            <a:srgbClr val="A4A3A4"/>
          </p15:clr>
        </p15:guide>
        <p15:guide id="3" orient="horz" pos="3661">
          <p15:clr>
            <a:srgbClr val="A4A3A4"/>
          </p15:clr>
        </p15:guide>
        <p15:guide id="4" orient="horz" pos="834">
          <p15:clr>
            <a:srgbClr val="A4A3A4"/>
          </p15:clr>
        </p15:guide>
        <p15:guide id="5" pos="5363">
          <p15:clr>
            <a:srgbClr val="A4A3A4"/>
          </p15:clr>
        </p15:guide>
        <p15:guide id="6" pos="276">
          <p15:clr>
            <a:srgbClr val="A4A3A4"/>
          </p15:clr>
        </p15:guide>
        <p15:guide id="7" pos="28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gray"/>
  <p:clrMru>
    <a:srgbClr val="F2E3DF"/>
    <a:srgbClr val="2FF1ED"/>
    <a:srgbClr val="E599CC"/>
    <a:srgbClr val="CD0000"/>
    <a:srgbClr val="4D4D4D"/>
    <a:srgbClr val="66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89BAD4-AE5E-B846-9DFC-EB7492501C1D}" v="1" dt="2021-02-02T09:18:26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87" autoAdjust="0"/>
    <p:restoredTop sz="96466" autoAdjust="0"/>
  </p:normalViewPr>
  <p:slideViewPr>
    <p:cSldViewPr snapToGrid="0" snapToObjects="1">
      <p:cViewPr varScale="1">
        <p:scale>
          <a:sx n="123" d="100"/>
          <a:sy n="123" d="100"/>
        </p:scale>
        <p:origin x="2104" y="192"/>
      </p:cViewPr>
      <p:guideLst>
        <p:guide orient="horz" pos="110"/>
        <p:guide orient="horz" pos="2141"/>
        <p:guide orient="horz" pos="3661"/>
        <p:guide orient="horz" pos="834"/>
        <p:guide pos="5363"/>
        <p:guide pos="276"/>
        <p:guide pos="28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4" d="100"/>
          <a:sy n="104" d="100"/>
        </p:scale>
        <p:origin x="-439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ka Goikoetxea Larruskain" userId="7afb39aa-3d66-4be0-9808-48f8e80e4a06" providerId="ADAL" clId="{EE89BAD4-AE5E-B846-9DFC-EB7492501C1D}"/>
    <pc:docChg chg="custSel delSld modSld">
      <pc:chgData name="Monika Goikoetxea Larruskain" userId="7afb39aa-3d66-4be0-9808-48f8e80e4a06" providerId="ADAL" clId="{EE89BAD4-AE5E-B846-9DFC-EB7492501C1D}" dt="2021-02-02T09:18:55.735" v="9" actId="2696"/>
      <pc:docMkLst>
        <pc:docMk/>
      </pc:docMkLst>
      <pc:sldChg chg="addSp modSp mod">
        <pc:chgData name="Monika Goikoetxea Larruskain" userId="7afb39aa-3d66-4be0-9808-48f8e80e4a06" providerId="ADAL" clId="{EE89BAD4-AE5E-B846-9DFC-EB7492501C1D}" dt="2021-02-02T09:18:47.133" v="8" actId="20577"/>
        <pc:sldMkLst>
          <pc:docMk/>
          <pc:sldMk cId="3095141254" sldId="382"/>
        </pc:sldMkLst>
        <pc:spChg chg="add mod">
          <ac:chgData name="Monika Goikoetxea Larruskain" userId="7afb39aa-3d66-4be0-9808-48f8e80e4a06" providerId="ADAL" clId="{EE89BAD4-AE5E-B846-9DFC-EB7492501C1D}" dt="2021-02-02T09:18:28.869" v="5" actId="1076"/>
          <ac:spMkLst>
            <pc:docMk/>
            <pc:sldMk cId="3095141254" sldId="382"/>
            <ac:spMk id="2" creationId="{530D4629-0DA0-D24C-9FDB-47FA2F468B91}"/>
          </ac:spMkLst>
        </pc:spChg>
        <pc:spChg chg="mod">
          <ac:chgData name="Monika Goikoetxea Larruskain" userId="7afb39aa-3d66-4be0-9808-48f8e80e4a06" providerId="ADAL" clId="{EE89BAD4-AE5E-B846-9DFC-EB7492501C1D}" dt="2021-02-02T09:18:47.133" v="8" actId="20577"/>
          <ac:spMkLst>
            <pc:docMk/>
            <pc:sldMk cId="3095141254" sldId="382"/>
            <ac:spMk id="23" creationId="{6500012B-F155-43AF-9DE2-8616636639AB}"/>
          </ac:spMkLst>
        </pc:spChg>
      </pc:sldChg>
      <pc:sldChg chg="del">
        <pc:chgData name="Monika Goikoetxea Larruskain" userId="7afb39aa-3d66-4be0-9808-48f8e80e4a06" providerId="ADAL" clId="{EE89BAD4-AE5E-B846-9DFC-EB7492501C1D}" dt="2021-02-02T09:17:55.990" v="0" actId="2696"/>
        <pc:sldMkLst>
          <pc:docMk/>
          <pc:sldMk cId="2526934531" sldId="390"/>
        </pc:sldMkLst>
      </pc:sldChg>
      <pc:sldChg chg="delSp modSp del mod">
        <pc:chgData name="Monika Goikoetxea Larruskain" userId="7afb39aa-3d66-4be0-9808-48f8e80e4a06" providerId="ADAL" clId="{EE89BAD4-AE5E-B846-9DFC-EB7492501C1D}" dt="2021-02-02T09:18:55.735" v="9" actId="2696"/>
        <pc:sldMkLst>
          <pc:docMk/>
          <pc:sldMk cId="2345865133" sldId="391"/>
        </pc:sldMkLst>
        <pc:spChg chg="mod">
          <ac:chgData name="Monika Goikoetxea Larruskain" userId="7afb39aa-3d66-4be0-9808-48f8e80e4a06" providerId="ADAL" clId="{EE89BAD4-AE5E-B846-9DFC-EB7492501C1D}" dt="2021-02-02T09:18:20.623" v="2" actId="21"/>
          <ac:spMkLst>
            <pc:docMk/>
            <pc:sldMk cId="2345865133" sldId="391"/>
            <ac:spMk id="15" creationId="{73239210-9D0F-404A-A69E-1B1D4AB810E4}"/>
          </ac:spMkLst>
        </pc:spChg>
        <pc:spChg chg="del">
          <ac:chgData name="Monika Goikoetxea Larruskain" userId="7afb39aa-3d66-4be0-9808-48f8e80e4a06" providerId="ADAL" clId="{EE89BAD4-AE5E-B846-9DFC-EB7492501C1D}" dt="2021-02-02T09:18:01.242" v="1" actId="478"/>
          <ac:spMkLst>
            <pc:docMk/>
            <pc:sldMk cId="2345865133" sldId="391"/>
            <ac:spMk id="23" creationId="{6500012B-F155-43AF-9DE2-8616636639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4FC92-F8E3-2842-977B-3EE3953C184F}" type="datetimeFigureOut">
              <a:rPr lang="en-US" smtClean="0"/>
              <a:t>2/2/21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88D29-C2FC-E540-8B54-E12A4F571A3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09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DFB79-076C-AD47-9064-030C72121D03}" type="datetimeFigureOut">
              <a:rPr lang="en-US" smtClean="0"/>
              <a:t>2/2/21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2B3F6-B577-C44D-B13F-9D45A45EC78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756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2B3F6-B577-C44D-B13F-9D45A45EC7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40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2B3F6-B577-C44D-B13F-9D45A45EC7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177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2B3F6-B577-C44D-B13F-9D45A45EC7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17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2B3F6-B577-C44D-B13F-9D45A45EC7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55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42B3F6-B577-C44D-B13F-9D45A45EC7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284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nanogune_def_azulclaroYblanco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322" y="2321742"/>
            <a:ext cx="6925732" cy="16303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83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3352800"/>
            <a:ext cx="54737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r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/>
              <a:t>Haga clic para modificar el subtítulo del patrón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143" y="2157319"/>
            <a:ext cx="8001000" cy="877824"/>
          </a:xfrm>
          <a:prstGeom prst="rect">
            <a:avLst/>
          </a:prstGeom>
        </p:spPr>
        <p:txBody>
          <a:bodyPr/>
          <a:lstStyle>
            <a:lvl1pPr>
              <a:defRPr b="0" cap="none" spc="0">
                <a:ln w="18415" cmpd="sng">
                  <a:noFill/>
                  <a:prstDash val="solid"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title</a:t>
            </a:r>
            <a:r>
              <a:rPr lang="es-ES_tradnl" dirty="0"/>
              <a:t> </a:t>
            </a:r>
            <a:r>
              <a:rPr lang="es-ES_tradnl" dirty="0" err="1"/>
              <a:t>style</a:t>
            </a:r>
            <a:endParaRPr dirty="0"/>
          </a:p>
        </p:txBody>
      </p:sp>
      <p:pic>
        <p:nvPicPr>
          <p:cNvPr id="7" name="Imagen 6" descr="nanoGUNE AZUL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143" y="546100"/>
            <a:ext cx="2476595" cy="588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16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6" descr="aro cuantico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0816" y="231330"/>
            <a:ext cx="524584" cy="524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49399"/>
            <a:ext cx="8915400" cy="2286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title</a:t>
            </a:r>
            <a:r>
              <a:rPr lang="es-ES_tradnl" dirty="0"/>
              <a:t> </a:t>
            </a:r>
            <a:r>
              <a:rPr lang="es-ES_tradnl" dirty="0" err="1"/>
              <a:t>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46307"/>
            <a:ext cx="8001000" cy="777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bliqueTopRight"/>
            <a:lightRig rig="threePt" dir="tl"/>
          </a:scene3d>
          <a:sp3d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none"/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</p:txBody>
      </p:sp>
      <p:pic>
        <p:nvPicPr>
          <p:cNvPr id="7" name="Imagen 6" descr="aro cuantico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0816" y="231330"/>
            <a:ext cx="524584" cy="5245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5963"/>
            <a:ext cx="3566160" cy="36814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70000"/>
              <a:buFont typeface="Wingdings" charset="2"/>
              <a:buChar char=""/>
              <a:defRPr sz="2000">
                <a:solidFill>
                  <a:schemeClr val="accent2"/>
                </a:solidFill>
              </a:defRPr>
            </a:lvl1pPr>
            <a:lvl2pPr marL="685800" indent="-336550">
              <a:buSzPct val="70000"/>
              <a:buFont typeface="Wingdings" charset="2"/>
              <a:buChar char=""/>
              <a:defRPr sz="1800">
                <a:solidFill>
                  <a:schemeClr val="accent2"/>
                </a:solidFill>
              </a:defRPr>
            </a:lvl2pPr>
            <a:lvl3pPr marL="1035050" indent="-349250">
              <a:buSzPct val="70000"/>
              <a:buFont typeface="Wingdings" charset="2"/>
              <a:buChar char=""/>
              <a:defRPr sz="1800">
                <a:solidFill>
                  <a:schemeClr val="accent2"/>
                </a:solidFill>
              </a:defRPr>
            </a:lvl3pPr>
            <a:lvl4pPr marL="1371600" indent="-336550">
              <a:buSzPct val="70000"/>
              <a:buFont typeface="Wingdings" charset="2"/>
              <a:buChar char=""/>
              <a:defRPr sz="1800">
                <a:solidFill>
                  <a:schemeClr val="accent2"/>
                </a:solidFill>
              </a:defRPr>
            </a:lvl4pPr>
            <a:lvl5pPr marL="1720850" indent="-349250">
              <a:buSzPct val="70000"/>
              <a:buFont typeface="Wingdings" charset="2"/>
              <a:buChar char=""/>
              <a:defRPr sz="1800">
                <a:solidFill>
                  <a:schemeClr val="accent2"/>
                </a:solidFill>
              </a:defRPr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3"/>
            <a:r>
              <a:rPr lang="es-ES_tradnl" dirty="0" err="1"/>
              <a:t>Fourth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4"/>
            <a:r>
              <a:rPr lang="es-ES_tradnl" dirty="0" err="1"/>
              <a:t>Fifth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4334" y="1985963"/>
            <a:ext cx="3566160" cy="36814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SzPct val="70000"/>
              <a:buFont typeface="Wingdings" charset="2"/>
              <a:buChar char=""/>
              <a:defRPr sz="2000">
                <a:solidFill>
                  <a:srgbClr val="4D4D4D"/>
                </a:solidFill>
              </a:defRPr>
            </a:lvl1pPr>
            <a:lvl2pPr marL="685800" indent="-336550">
              <a:buSzPct val="70000"/>
              <a:buFont typeface="Wingdings" charset="2"/>
              <a:buChar char=""/>
              <a:defRPr sz="1800">
                <a:solidFill>
                  <a:srgbClr val="4D4D4D"/>
                </a:solidFill>
              </a:defRPr>
            </a:lvl2pPr>
            <a:lvl3pPr marL="1035050" indent="-349250">
              <a:buSzPct val="70000"/>
              <a:buFont typeface="Wingdings" charset="2"/>
              <a:buChar char=""/>
              <a:defRPr sz="1800">
                <a:solidFill>
                  <a:srgbClr val="4D4D4D"/>
                </a:solidFill>
              </a:defRPr>
            </a:lvl3pPr>
            <a:lvl4pPr marL="1371600" indent="-336550">
              <a:buSzPct val="70000"/>
              <a:buFont typeface="Wingdings" charset="2"/>
              <a:buChar char=""/>
              <a:defRPr sz="1800">
                <a:solidFill>
                  <a:srgbClr val="4D4D4D"/>
                </a:solidFill>
              </a:defRPr>
            </a:lvl4pPr>
            <a:lvl5pPr marL="1720850" indent="-349250">
              <a:buSzPct val="70000"/>
              <a:buFont typeface="Wingdings" charset="2"/>
              <a:buChar char=""/>
              <a:defRPr sz="1800">
                <a:solidFill>
                  <a:srgbClr val="4D4D4D"/>
                </a:solidFill>
              </a:defRPr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3"/>
            <a:r>
              <a:rPr lang="es-ES_tradnl" dirty="0" err="1"/>
              <a:t>Fourth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4"/>
            <a:r>
              <a:rPr lang="es-ES_tradnl" dirty="0" err="1"/>
              <a:t>Fifth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dirty="0"/>
          </a:p>
        </p:txBody>
      </p:sp>
      <p:pic>
        <p:nvPicPr>
          <p:cNvPr id="7" name="Imagen 6" descr="aro cuantico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0816" y="231330"/>
            <a:ext cx="524584" cy="524584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 b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title</a:t>
            </a:r>
            <a:r>
              <a:rPr lang="es-ES_tradnl" dirty="0"/>
              <a:t> </a:t>
            </a:r>
            <a:r>
              <a:rPr lang="es-ES_tradnl" dirty="0" err="1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34076" y="1019907"/>
            <a:ext cx="4114800" cy="4114800"/>
          </a:xfrm>
          <a:prstGeom prst="ellipse">
            <a:avLst/>
          </a:prstGeom>
          <a:solidFill>
            <a:schemeClr val="accent1"/>
          </a:solidFill>
          <a:ln w="50800" cap="flat">
            <a:noFill/>
            <a:miter lim="800000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s-ES_tradnl" noProof="0" dirty="0" err="1"/>
              <a:t>Drag</a:t>
            </a:r>
            <a:r>
              <a:rPr lang="es-ES_tradnl" noProof="0" dirty="0"/>
              <a:t> </a:t>
            </a:r>
            <a:r>
              <a:rPr lang="es-ES_tradnl" noProof="0" dirty="0" err="1"/>
              <a:t>picture</a:t>
            </a:r>
            <a:r>
              <a:rPr lang="es-ES_tradnl" noProof="0" dirty="0"/>
              <a:t> </a:t>
            </a:r>
            <a:r>
              <a:rPr lang="es-ES_tradnl" noProof="0" dirty="0" err="1"/>
              <a:t>to</a:t>
            </a:r>
            <a:r>
              <a:rPr lang="es-ES_tradnl" noProof="0" dirty="0"/>
              <a:t> </a:t>
            </a:r>
            <a:r>
              <a:rPr lang="es-ES_tradnl" noProof="0" dirty="0" err="1"/>
              <a:t>placeholder</a:t>
            </a:r>
            <a:r>
              <a:rPr lang="es-ES_tradnl" noProof="0" dirty="0"/>
              <a:t> </a:t>
            </a:r>
            <a:r>
              <a:rPr lang="es-ES_tradnl" noProof="0" dirty="0" err="1"/>
              <a:t>or</a:t>
            </a:r>
            <a:r>
              <a:rPr lang="es-ES_tradnl" noProof="0" dirty="0"/>
              <a:t> </a:t>
            </a:r>
            <a:r>
              <a:rPr lang="es-ES_tradnl" noProof="0" dirty="0" err="1"/>
              <a:t>click</a:t>
            </a:r>
            <a:r>
              <a:rPr lang="es-ES_tradnl" noProof="0" dirty="0"/>
              <a:t> </a:t>
            </a:r>
            <a:r>
              <a:rPr lang="es-ES_tradnl" noProof="0" dirty="0" err="1"/>
              <a:t>icon</a:t>
            </a:r>
            <a:r>
              <a:rPr lang="es-ES_tradnl" noProof="0" dirty="0"/>
              <a:t> </a:t>
            </a:r>
            <a:r>
              <a:rPr lang="es-ES_tradnl" noProof="0" dirty="0" err="1"/>
              <a:t>to</a:t>
            </a:r>
            <a:r>
              <a:rPr lang="es-ES_tradnl" noProof="0" dirty="0"/>
              <a:t> </a:t>
            </a:r>
            <a:r>
              <a:rPr lang="es-ES_tradnl" noProof="0" dirty="0" err="1"/>
              <a:t>add</a:t>
            </a:r>
            <a:endParaRPr lang="en-US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340080" y="1262148"/>
            <a:ext cx="3173683" cy="1142914"/>
          </a:xfrm>
          <a:prstGeom prst="rect">
            <a:avLst/>
          </a:prstGeom>
        </p:spPr>
        <p:txBody>
          <a:bodyPr vert="horz" anchor="b"/>
          <a:lstStyle>
            <a:lvl1pPr>
              <a:defRPr sz="3200">
                <a:ln>
                  <a:solidFill>
                    <a:srgbClr val="3973AC"/>
                  </a:solidFill>
                </a:ln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title</a:t>
            </a:r>
            <a:r>
              <a:rPr lang="es-ES_tradnl" dirty="0"/>
              <a:t> </a:t>
            </a:r>
            <a:r>
              <a:rPr lang="es-ES_tradnl" dirty="0" err="1"/>
              <a:t>style</a:t>
            </a:r>
            <a:endParaRPr lang="en-US" dirty="0"/>
          </a:p>
        </p:txBody>
      </p:sp>
      <p:pic>
        <p:nvPicPr>
          <p:cNvPr id="7" name="Imagen 6" descr="aro cuantico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0816" y="231330"/>
            <a:ext cx="524584" cy="524584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5340350" y="2476500"/>
            <a:ext cx="3173413" cy="2657475"/>
          </a:xfrm>
          <a:prstGeom prst="rect">
            <a:avLst/>
          </a:prstGeom>
        </p:spPr>
        <p:txBody>
          <a:bodyPr vert="horz"/>
          <a:lstStyle>
            <a:lvl1pPr marL="342900" indent="-342900">
              <a:buSzPct val="70000"/>
              <a:buFont typeface="Wingdings" charset="2"/>
              <a:buChar char=""/>
              <a:defRPr/>
            </a:lvl1pPr>
            <a:lvl2pPr marL="685800" indent="-336550">
              <a:buSzPct val="70000"/>
              <a:buFont typeface="Wingdings" charset="2"/>
              <a:buChar char=""/>
              <a:defRPr sz="1800"/>
            </a:lvl2pPr>
            <a:lvl3pPr marL="1035050" indent="-349250">
              <a:buSzPct val="70000"/>
              <a:buFont typeface="Wingdings" charset="2"/>
              <a:buChar char=""/>
              <a:defRPr sz="1800"/>
            </a:lvl3pPr>
            <a:lvl4pPr marL="1371600" indent="-336550">
              <a:buSzPct val="70000"/>
              <a:buFont typeface="Wingdings" charset="2"/>
              <a:buChar char=""/>
              <a:defRPr sz="1800"/>
            </a:lvl4pPr>
            <a:lvl5pPr marL="1720850" indent="-349250">
              <a:buSzPct val="70000"/>
              <a:buFont typeface="Wingdings" charset="2"/>
              <a:buChar char=""/>
              <a:defRPr sz="1800"/>
            </a:lvl5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3"/>
            <a:r>
              <a:rPr lang="es-ES_tradnl" dirty="0" err="1"/>
              <a:t>Fourth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4"/>
            <a:r>
              <a:rPr lang="es-ES_tradnl" dirty="0" err="1"/>
              <a:t>Fifth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7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38150" y="190402"/>
            <a:ext cx="7441821" cy="1142914"/>
          </a:xfrm>
          <a:prstGeom prst="rect">
            <a:avLst/>
          </a:prstGeom>
        </p:spPr>
        <p:txBody>
          <a:bodyPr vert="horz" anchor="t"/>
          <a:lstStyle>
            <a:lvl1pPr>
              <a:defRPr sz="3200">
                <a:ln>
                  <a:solidFill>
                    <a:srgbClr val="3973AC"/>
                  </a:solidFill>
                </a:ln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title</a:t>
            </a:r>
            <a:r>
              <a:rPr lang="es-ES_tradnl" dirty="0"/>
              <a:t> </a:t>
            </a:r>
            <a:r>
              <a:rPr lang="es-ES_tradnl" dirty="0" err="1"/>
              <a:t>style</a:t>
            </a:r>
            <a:endParaRPr lang="en-US" dirty="0"/>
          </a:p>
        </p:txBody>
      </p:sp>
      <p:pic>
        <p:nvPicPr>
          <p:cNvPr id="7" name="Imagen 6" descr="aro cuantico.psd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0816" y="231330"/>
            <a:ext cx="524584" cy="524584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61988" y="4479925"/>
            <a:ext cx="7851775" cy="1026196"/>
          </a:xfrm>
          <a:prstGeom prst="rect">
            <a:avLst/>
          </a:prstGeom>
        </p:spPr>
        <p:txBody>
          <a:bodyPr vert="horz"/>
          <a:lstStyle>
            <a:lvl1pPr marL="342900" indent="-342900">
              <a:buSzPct val="70000"/>
              <a:buFont typeface="Wingdings" charset="2"/>
              <a:buChar char=""/>
              <a:defRPr/>
            </a:lvl1pPr>
            <a:lvl2pPr marL="685800" indent="-336550">
              <a:buSzPct val="70000"/>
              <a:buFont typeface="Wingdings" charset="2"/>
              <a:buChar char=""/>
              <a:defRPr sz="1800"/>
            </a:lvl2pPr>
            <a:lvl3pPr marL="1035050" indent="-349250">
              <a:buSzPct val="70000"/>
              <a:buFont typeface="Wingdings" charset="2"/>
              <a:buChar char=""/>
              <a:defRPr sz="1800"/>
            </a:lvl3pPr>
            <a:lvl4pPr marL="1371600" indent="-336550">
              <a:buSzPct val="70000"/>
              <a:buFont typeface="Wingdings" charset="2"/>
              <a:buChar char=""/>
              <a:defRPr sz="1800"/>
            </a:lvl4pPr>
            <a:lvl5pPr marL="1720850" indent="-349250">
              <a:buSzPct val="70000"/>
              <a:buFont typeface="Wingdings" charset="2"/>
              <a:buChar char=""/>
              <a:defRPr sz="1800"/>
            </a:lvl5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Master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661988" y="1443038"/>
            <a:ext cx="7851775" cy="3036887"/>
          </a:xfrm>
          <a:prstGeom prst="rect">
            <a:avLst/>
          </a:prstGeom>
          <a:solidFill>
            <a:schemeClr val="accent1">
              <a:lumMod val="75000"/>
            </a:schemeClr>
          </a:solidFill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vert="horz"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69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edificio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3941" y="2638210"/>
            <a:ext cx="5425664" cy="4257889"/>
          </a:xfrm>
          <a:prstGeom prst="rect">
            <a:avLst/>
          </a:prstGeom>
        </p:spPr>
      </p:pic>
      <p:sp>
        <p:nvSpPr>
          <p:cNvPr id="9" name="CuadroTexto 8"/>
          <p:cNvSpPr txBox="1"/>
          <p:nvPr userDrawn="1"/>
        </p:nvSpPr>
        <p:spPr>
          <a:xfrm>
            <a:off x="5669604" y="3725462"/>
            <a:ext cx="283339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>
                <a:solidFill>
                  <a:schemeClr val="bg1"/>
                </a:solidFill>
              </a:rPr>
              <a:t>CIC nanoGUNE </a:t>
            </a:r>
          </a:p>
          <a:p>
            <a:endParaRPr lang="es-ES_tradnl" sz="400" b="1" dirty="0">
              <a:solidFill>
                <a:schemeClr val="bg1"/>
              </a:solidFill>
            </a:endParaRPr>
          </a:p>
          <a:p>
            <a:r>
              <a:rPr lang="es-ES_tradnl" sz="1100" dirty="0">
                <a:solidFill>
                  <a:schemeClr val="bg1"/>
                </a:solidFill>
              </a:rPr>
              <a:t>Tolosa </a:t>
            </a:r>
            <a:r>
              <a:rPr lang="es-ES_tradnl" sz="1100" dirty="0" err="1">
                <a:solidFill>
                  <a:schemeClr val="bg1"/>
                </a:solidFill>
              </a:rPr>
              <a:t>Hiribidea</a:t>
            </a:r>
            <a:r>
              <a:rPr lang="es-ES_tradnl" sz="1100" dirty="0">
                <a:solidFill>
                  <a:schemeClr val="bg1"/>
                </a:solidFill>
              </a:rPr>
              <a:t>, 76</a:t>
            </a:r>
            <a:br>
              <a:rPr lang="es-ES_tradnl" sz="1100" dirty="0">
                <a:solidFill>
                  <a:schemeClr val="bg1"/>
                </a:solidFill>
              </a:rPr>
            </a:br>
            <a:r>
              <a:rPr lang="es-ES_tradnl" sz="1100" dirty="0">
                <a:solidFill>
                  <a:schemeClr val="bg1"/>
                </a:solidFill>
              </a:rPr>
              <a:t>E-20018 Donostia-San </a:t>
            </a:r>
            <a:r>
              <a:rPr lang="es-ES_tradnl" sz="1100" dirty="0" err="1">
                <a:solidFill>
                  <a:schemeClr val="bg1"/>
                </a:solidFill>
              </a:rPr>
              <a:t>Sebastian</a:t>
            </a:r>
            <a:br>
              <a:rPr lang="es-ES_tradnl" sz="1100" dirty="0">
                <a:solidFill>
                  <a:schemeClr val="bg1"/>
                </a:solidFill>
              </a:rPr>
            </a:br>
            <a:r>
              <a:rPr lang="es-ES_tradnl" sz="1100" dirty="0">
                <a:solidFill>
                  <a:schemeClr val="bg1"/>
                </a:solidFill>
              </a:rPr>
              <a:t>+ 34 943 574 000</a:t>
            </a:r>
            <a:br>
              <a:rPr lang="es-ES_tradnl" sz="1100" dirty="0">
                <a:solidFill>
                  <a:schemeClr val="bg1"/>
                </a:solidFill>
              </a:rPr>
            </a:br>
            <a:r>
              <a:rPr lang="es-ES_tradnl" sz="1100" dirty="0" err="1">
                <a:solidFill>
                  <a:schemeClr val="bg1"/>
                </a:solidFill>
              </a:rPr>
              <a:t>nano@nanogune.eu</a:t>
            </a:r>
            <a:endParaRPr lang="es-ES_tradnl" sz="1100" dirty="0">
              <a:solidFill>
                <a:schemeClr val="bg1"/>
              </a:solidFill>
            </a:endParaRPr>
          </a:p>
          <a:p>
            <a:endParaRPr lang="es-ES_tradnl" sz="1200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12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www.nanogune.eu</a:t>
            </a:r>
            <a:endParaRPr lang="es-ES_tradnl" sz="1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s-ES" sz="1200" dirty="0"/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3715060" y="1291349"/>
            <a:ext cx="45768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sz="800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s-ES" sz="800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s-ES" sz="2800" i="1" dirty="0">
                <a:solidFill>
                  <a:schemeClr val="bg1"/>
                </a:solidFill>
              </a:rPr>
              <a:t>“</a:t>
            </a:r>
            <a:r>
              <a:rPr lang="es-ES" sz="2800" i="1" dirty="0" err="1">
                <a:solidFill>
                  <a:schemeClr val="bg1"/>
                </a:solidFill>
              </a:rPr>
              <a:t>The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big</a:t>
            </a:r>
            <a:r>
              <a:rPr lang="es-ES" sz="2800" i="1" dirty="0">
                <a:solidFill>
                  <a:schemeClr val="bg1"/>
                </a:solidFill>
              </a:rPr>
              <a:t> </a:t>
            </a:r>
            <a:r>
              <a:rPr lang="es-ES" sz="2800" i="1" dirty="0" err="1">
                <a:solidFill>
                  <a:schemeClr val="bg1"/>
                </a:solidFill>
              </a:rPr>
              <a:t>Challenge</a:t>
            </a:r>
            <a:r>
              <a:rPr lang="es-ES" sz="2800" i="1" baseline="0" dirty="0">
                <a:solidFill>
                  <a:schemeClr val="bg1"/>
                </a:solidFill>
              </a:rPr>
              <a:t> of </a:t>
            </a:r>
            <a:r>
              <a:rPr lang="es-ES" sz="2800" i="1" baseline="0" dirty="0" err="1">
                <a:solidFill>
                  <a:schemeClr val="bg1"/>
                </a:solidFill>
              </a:rPr>
              <a:t>the</a:t>
            </a:r>
            <a:r>
              <a:rPr lang="es-ES" sz="2800" i="1" baseline="0" dirty="0">
                <a:solidFill>
                  <a:schemeClr val="bg1"/>
                </a:solidFill>
              </a:rPr>
              <a:t> </a:t>
            </a:r>
            <a:r>
              <a:rPr lang="es-ES" sz="2800" i="1" baseline="0" dirty="0" err="1">
                <a:solidFill>
                  <a:schemeClr val="bg1"/>
                </a:solidFill>
              </a:rPr>
              <a:t>small</a:t>
            </a:r>
            <a:r>
              <a:rPr lang="es-ES" sz="2800" i="1" baseline="0" dirty="0">
                <a:solidFill>
                  <a:schemeClr val="bg1"/>
                </a:solidFill>
              </a:rPr>
              <a:t>”</a:t>
            </a:r>
            <a:endParaRPr lang="es-ES" sz="2800" i="1" dirty="0">
              <a:solidFill>
                <a:schemeClr val="bg1"/>
              </a:solidFill>
            </a:endParaRPr>
          </a:p>
        </p:txBody>
      </p:sp>
      <p:sp>
        <p:nvSpPr>
          <p:cNvPr id="16" name="Rectángulo 15"/>
          <p:cNvSpPr/>
          <p:nvPr userDrawn="1"/>
        </p:nvSpPr>
        <p:spPr>
          <a:xfrm>
            <a:off x="5731554" y="5284424"/>
            <a:ext cx="2026229" cy="4571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" name="Imagen 9" descr="nanoGUNE AZUL.psd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143" y="546101"/>
            <a:ext cx="2177157" cy="517458"/>
          </a:xfrm>
          <a:prstGeom prst="rect">
            <a:avLst/>
          </a:prstGeom>
        </p:spPr>
      </p:pic>
      <p:sp>
        <p:nvSpPr>
          <p:cNvPr id="15" name="Marcador de contenido 1"/>
          <p:cNvSpPr>
            <a:spLocks noGrp="1"/>
          </p:cNvSpPr>
          <p:nvPr>
            <p:ph sz="quarter" idx="10" hasCustomPrompt="1"/>
          </p:nvPr>
        </p:nvSpPr>
        <p:spPr>
          <a:xfrm>
            <a:off x="5730875" y="5398295"/>
            <a:ext cx="2600677" cy="1173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Clic para datos grupo</a:t>
            </a:r>
          </a:p>
        </p:txBody>
      </p:sp>
    </p:spTree>
    <p:extLst>
      <p:ext uri="{BB962C8B-B14F-4D97-AF65-F5344CB8AC3E}">
        <p14:creationId xmlns:p14="http://schemas.microsoft.com/office/powerpoint/2010/main" val="258235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/>
          <p:nvPr userDrawn="1"/>
        </p:nvSpPr>
        <p:spPr>
          <a:xfrm>
            <a:off x="0" y="6663170"/>
            <a:ext cx="1144587" cy="1948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050" dirty="0"/>
          </a:p>
        </p:txBody>
      </p:sp>
      <p:sp>
        <p:nvSpPr>
          <p:cNvPr id="8" name="Rectangle 7"/>
          <p:cNvSpPr/>
          <p:nvPr/>
        </p:nvSpPr>
        <p:spPr>
          <a:xfrm>
            <a:off x="1144587" y="6663170"/>
            <a:ext cx="7999413" cy="19483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663169"/>
            <a:ext cx="2133600" cy="194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fld id="{E411EE13-B5BE-A947-A36C-04EA0C59A30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49" r:id="rId2"/>
    <p:sldLayoutId id="2147483837" r:id="rId3"/>
    <p:sldLayoutId id="2147483839" r:id="rId4"/>
    <p:sldLayoutId id="2147483840" r:id="rId5"/>
    <p:sldLayoutId id="2147483851" r:id="rId6"/>
    <p:sldLayoutId id="2147483852" r:id="rId7"/>
    <p:sldLayoutId id="2147483850" r:id="rId8"/>
  </p:sldLayoutIdLst>
  <p:hf sldNum="0" hdr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6769" y="3798272"/>
            <a:ext cx="3507154" cy="1662723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CIC Nanogune</a:t>
            </a:r>
          </a:p>
          <a:p>
            <a:pPr algn="l"/>
            <a:r>
              <a:rPr lang="en-US" sz="2000" dirty="0"/>
              <a:t>16-18 March 2021</a:t>
            </a:r>
          </a:p>
          <a:p>
            <a:pPr algn="l"/>
            <a:r>
              <a:rPr lang="en-US" sz="2000" dirty="0" err="1"/>
              <a:t>Donostia</a:t>
            </a:r>
            <a:r>
              <a:rPr lang="en-US" sz="2000" dirty="0"/>
              <a:t>-San Sebastián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64530" y="1366011"/>
            <a:ext cx="8001000" cy="2326757"/>
          </a:xfrm>
        </p:spPr>
        <p:txBody>
          <a:bodyPr/>
          <a:lstStyle/>
          <a:p>
            <a:r>
              <a:rPr lang="en-US" sz="3200" b="1" dirty="0"/>
              <a:t>2</a:t>
            </a:r>
            <a:r>
              <a:rPr lang="en-US" sz="3200" b="1" baseline="30000" dirty="0"/>
              <a:t>nd</a:t>
            </a:r>
            <a:r>
              <a:rPr lang="en-US" sz="3200" b="1" dirty="0"/>
              <a:t> International Workshop on</a:t>
            </a:r>
            <a:br>
              <a:rPr lang="en-US" sz="3200" b="1" dirty="0"/>
            </a:br>
            <a:r>
              <a:rPr lang="en-US" sz="3200" b="1" dirty="0"/>
              <a:t>PLASMON ENHANCED TERAHERTZ ELECTRON PARAMAGNETIC RESONANCE</a:t>
            </a:r>
          </a:p>
        </p:txBody>
      </p:sp>
      <p:pic>
        <p:nvPicPr>
          <p:cNvPr id="4" name="Obrázek 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6135076"/>
            <a:ext cx="1035538" cy="513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48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6135076"/>
            <a:ext cx="1035538" cy="51371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9">
            <a:extLst>
              <a:ext uri="{FF2B5EF4-FFF2-40B4-BE49-F238E27FC236}">
                <a16:creationId xmlns:a16="http://schemas.microsoft.com/office/drawing/2014/main" id="{5907028A-E102-4480-ACFA-FCA19D5A26B1}"/>
              </a:ext>
            </a:extLst>
          </p:cNvPr>
          <p:cNvSpPr txBox="1">
            <a:spLocks/>
          </p:cNvSpPr>
          <p:nvPr/>
        </p:nvSpPr>
        <p:spPr>
          <a:xfrm>
            <a:off x="221673" y="207668"/>
            <a:ext cx="7454899" cy="914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Invited Speakers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3E95F3F-04DF-4110-BA67-8A6D8F264C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873079"/>
              </p:ext>
            </p:extLst>
          </p:nvPr>
        </p:nvGraphicFramePr>
        <p:xfrm>
          <a:off x="1199574" y="1145008"/>
          <a:ext cx="5181600" cy="3930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7100">
                  <a:extLst>
                    <a:ext uri="{9D8B030D-6E8A-4147-A177-3AD203B41FA5}">
                      <a16:colId xmlns:a16="http://schemas.microsoft.com/office/drawing/2014/main" val="649792508"/>
                    </a:ext>
                  </a:extLst>
                </a:gridCol>
                <a:gridCol w="2984500">
                  <a:extLst>
                    <a:ext uri="{9D8B030D-6E8A-4147-A177-3AD203B41FA5}">
                      <a16:colId xmlns:a16="http://schemas.microsoft.com/office/drawing/2014/main" val="864286135"/>
                    </a:ext>
                  </a:extLst>
                </a:gridCol>
              </a:tblGrid>
              <a:tr h="8001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Alexander Schnegg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HZB,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Berlin</a:t>
                      </a:r>
                      <a:endParaRPr lang="es-E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61062468"/>
                  </a:ext>
                </a:extLst>
              </a:tr>
              <a:tr h="76771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Tobias Kampfrath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Fritz Haber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Institute</a:t>
                      </a: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Berlin</a:t>
                      </a:r>
                      <a:endParaRPr lang="es-E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3758769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Sergei Zvyagin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HZDR,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Dresden</a:t>
                      </a:r>
                      <a:endParaRPr lang="es-E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71662649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+mn-lt"/>
                        </a:rPr>
                        <a:t>Christian Degen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ETH;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Zurich</a:t>
                      </a:r>
                      <a:endParaRPr lang="es-E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2531500"/>
                  </a:ext>
                </a:extLst>
              </a:tr>
              <a:tr h="60198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Magnus Jonsson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Linköping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University</a:t>
                      </a: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5743116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Alexander A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Govyadianov</a:t>
                      </a:r>
                      <a:endParaRPr lang="es-ES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Neaspec</a:t>
                      </a: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4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Gmbh</a:t>
                      </a:r>
                      <a:r>
                        <a:rPr lang="es-E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51913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144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6135076"/>
            <a:ext cx="1035538" cy="51371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DC4E26A1-E3FE-4E73-87CF-C4D011A67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231885"/>
              </p:ext>
            </p:extLst>
          </p:nvPr>
        </p:nvGraphicFramePr>
        <p:xfrm>
          <a:off x="535344" y="895739"/>
          <a:ext cx="7886700" cy="4655976"/>
        </p:xfrm>
        <a:graphic>
          <a:graphicData uri="http://schemas.openxmlformats.org/drawingml/2006/table">
            <a:tbl>
              <a:tblPr firstRow="1"/>
              <a:tblGrid>
                <a:gridCol w="2452571">
                  <a:extLst>
                    <a:ext uri="{9D8B030D-6E8A-4147-A177-3AD203B41FA5}">
                      <a16:colId xmlns:a16="http://schemas.microsoft.com/office/drawing/2014/main" val="4075354021"/>
                    </a:ext>
                  </a:extLst>
                </a:gridCol>
                <a:gridCol w="2484631">
                  <a:extLst>
                    <a:ext uri="{9D8B030D-6E8A-4147-A177-3AD203B41FA5}">
                      <a16:colId xmlns:a16="http://schemas.microsoft.com/office/drawing/2014/main" val="2243990035"/>
                    </a:ext>
                  </a:extLst>
                </a:gridCol>
                <a:gridCol w="2949498">
                  <a:extLst>
                    <a:ext uri="{9D8B030D-6E8A-4147-A177-3AD203B41FA5}">
                      <a16:colId xmlns:a16="http://schemas.microsoft.com/office/drawing/2014/main" val="1836262442"/>
                    </a:ext>
                  </a:extLst>
                </a:gridCol>
              </a:tblGrid>
              <a:tr h="22570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16 March 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17March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Gill Sans MT" panose="020B0502020104020203" pitchFamily="34" charset="0"/>
                        </a:rPr>
                        <a:t>18 March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7007981"/>
                  </a:ext>
                </a:extLst>
              </a:tr>
              <a:tr h="677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Introduction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Peter Project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Tomas </a:t>
                      </a:r>
                      <a:r>
                        <a:rPr lang="es-ES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Sikola</a:t>
                      </a:r>
                      <a:r>
                        <a:rPr lang="es-E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/Joris van Slageren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Hybrid plasmonics and switchable conducting polymer nanoantennas” </a:t>
                      </a:r>
                      <a:br>
                        <a:rPr lang="es-ES" sz="800" b="0" i="0" u="none" strike="noStrike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Magnus Jonsson</a:t>
                      </a:r>
                      <a:endParaRPr lang="es-ES" sz="800" b="0" i="0" u="none" strike="noStrike">
                        <a:solidFill>
                          <a:srgbClr val="FF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</a:rPr>
                        <a:t>Christian Degen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788918"/>
                  </a:ext>
                </a:extLst>
              </a:tr>
              <a:tr h="54351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Advanced detection schemes and applications for broad-band THz electron paramagnetic resonance spectroscopy</a:t>
                      </a:r>
                      <a:br>
                        <a:rPr lang="en-U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Alexander Schnegg</a:t>
                      </a:r>
                      <a:endParaRPr lang="en-US" sz="800" b="0" i="0" u="none" strike="noStrike">
                        <a:solidFill>
                          <a:srgbClr val="1F497D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Strong Coupling in Plasmonics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Tomáš Šikola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Quasi optic ideas and components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Richard Wylde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436915"/>
                  </a:ext>
                </a:extLst>
              </a:tr>
              <a:tr h="677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THz Electron Paramagnetic Resonance in Molecular Nanomagnetism.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Joris van Slageren</a:t>
                      </a: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Tunable metasurfaces  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Filip Ligmajer </a:t>
                      </a: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Martin Konecny</a:t>
                      </a: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800" b="0" i="0" u="none" strike="noStrike">
                          <a:solidFill>
                            <a:srgbClr val="C0504D"/>
                          </a:solidFill>
                          <a:effectLst/>
                          <a:latin typeface="Gill Sans MT" panose="020B0502020104020203" pitchFamily="34" charset="0"/>
                        </a:rPr>
                        <a:t>  no tiitle yet SPM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185425"/>
                  </a:ext>
                </a:extLst>
              </a:tr>
              <a:tr h="225704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BREAK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2984708"/>
                  </a:ext>
                </a:extLst>
              </a:tr>
              <a:tr h="54351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High-field THz spectroscopy of low-dimensional spin systems  45min</a:t>
                      </a:r>
                      <a:br>
                        <a:rPr lang="en-U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1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Sergei Zvyagin</a:t>
                      </a:r>
                      <a:endParaRPr lang="en-US" sz="800" b="0" i="0" u="none" strike="noStrike">
                        <a:solidFill>
                          <a:srgbClr val="1F497D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Ultrafast spintronics with terahertz radiation </a:t>
                      </a:r>
                      <a:br>
                        <a:rPr lang="es-E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1F497D"/>
                          </a:solidFill>
                          <a:effectLst/>
                          <a:latin typeface="Gill Sans MT" panose="020B0502020104020203" pitchFamily="34" charset="0"/>
                        </a:rPr>
                        <a:t>Tobias Kampfrath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FF0000"/>
                          </a:solidFill>
                          <a:effectLst/>
                          <a:latin typeface="Gill Sans MT" panose="020B0502020104020203" pitchFamily="34" charset="0"/>
                        </a:rPr>
                        <a:t>neaspec</a:t>
                      </a: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391349"/>
                  </a:ext>
                </a:extLst>
              </a:tr>
              <a:tr h="10862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The hardware behind PETER 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Alisa Leavesley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Plasmonic Metasurface Resonators to Enhance Terahertz Magnetic Fields for High Frequency Electron Paramagnetic Resonance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Lorenzo Tesi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Probes fabrication for ultrasensitive THz nanoscopy"</a:t>
                      </a:r>
                      <a:b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Liza Nikulina </a:t>
                      </a: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62067"/>
                  </a:ext>
                </a:extLst>
              </a:tr>
              <a:tr h="67711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Modelling of PE EPR </a:t>
                      </a:r>
                      <a:b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0" u="none" strike="noStrike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Martin Hrtoň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Contactless THz method for quality assessment of large area graphene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Dominik </a:t>
                      </a:r>
                      <a:r>
                        <a:rPr lang="en-US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Bloos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Terahertz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nanoimaging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of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chalcogenide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phase-change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s-E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materials</a:t>
                      </a:r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. (20 min)</a:t>
                      </a:r>
                      <a:b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</a:br>
                      <a:r>
                        <a:rPr lang="es-ES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Gill Sans MT" panose="020B0502020104020203" pitchFamily="34" charset="0"/>
                        </a:rPr>
                        <a:t>Shu Chen</a:t>
                      </a:r>
                      <a:endParaRPr lang="es-ES" sz="8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4809" marR="4809" marT="48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205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49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6135076"/>
            <a:ext cx="1035538" cy="51371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85F33839-2A30-46E9-A86B-945F6053FE7E}"/>
              </a:ext>
            </a:extLst>
          </p:cNvPr>
          <p:cNvGraphicFramePr>
            <a:graphicFrameLocks noGrp="1"/>
          </p:cNvGraphicFramePr>
          <p:nvPr/>
        </p:nvGraphicFramePr>
        <p:xfrm>
          <a:off x="792019" y="489120"/>
          <a:ext cx="6954981" cy="38506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318327">
                  <a:extLst>
                    <a:ext uri="{9D8B030D-6E8A-4147-A177-3AD203B41FA5}">
                      <a16:colId xmlns:a16="http://schemas.microsoft.com/office/drawing/2014/main" val="3834470836"/>
                    </a:ext>
                  </a:extLst>
                </a:gridCol>
                <a:gridCol w="2318327">
                  <a:extLst>
                    <a:ext uri="{9D8B030D-6E8A-4147-A177-3AD203B41FA5}">
                      <a16:colId xmlns:a16="http://schemas.microsoft.com/office/drawing/2014/main" val="2892035420"/>
                    </a:ext>
                  </a:extLst>
                </a:gridCol>
                <a:gridCol w="2318327">
                  <a:extLst>
                    <a:ext uri="{9D8B030D-6E8A-4147-A177-3AD203B41FA5}">
                      <a16:colId xmlns:a16="http://schemas.microsoft.com/office/drawing/2014/main" val="389345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16 March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17March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18 March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516166"/>
                  </a:ext>
                </a:extLst>
              </a:tr>
              <a:tr h="1611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Intro</a:t>
                      </a:r>
                      <a:r>
                        <a:rPr lang="es-ES" sz="1400" dirty="0"/>
                        <a:t> </a:t>
                      </a:r>
                      <a:r>
                        <a:rPr lang="es-ES" sz="1400" dirty="0" err="1"/>
                        <a:t>to</a:t>
                      </a:r>
                      <a:r>
                        <a:rPr lang="es-ES" sz="1400" dirty="0"/>
                        <a:t> Peter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732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talk8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04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talk1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talk5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talk9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790488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ES" sz="1400" dirty="0"/>
                        <a:t>BREAK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2184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Invited</a:t>
                      </a:r>
                      <a:r>
                        <a:rPr lang="es-ES" sz="14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400" dirty="0" err="1">
                          <a:solidFill>
                            <a:srgbClr val="FF0000"/>
                          </a:solidFill>
                        </a:rPr>
                        <a:t>talk</a:t>
                      </a:r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es-E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007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talk2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talk6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talk10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7253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talk3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Internal</a:t>
                      </a:r>
                      <a:r>
                        <a:rPr lang="es-ES" sz="1400" dirty="0"/>
                        <a:t> talk7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992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919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rázek  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47000" y="6135076"/>
            <a:ext cx="1035538" cy="51371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Tabla 12">
            <a:extLst>
              <a:ext uri="{FF2B5EF4-FFF2-40B4-BE49-F238E27FC236}">
                <a16:creationId xmlns:a16="http://schemas.microsoft.com/office/drawing/2014/main" id="{C3B05F7E-00CC-49A3-9549-C84E802AB4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664646"/>
              </p:ext>
            </p:extLst>
          </p:nvPr>
        </p:nvGraphicFramePr>
        <p:xfrm>
          <a:off x="498761" y="209209"/>
          <a:ext cx="7961749" cy="3332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01458">
                  <a:extLst>
                    <a:ext uri="{9D8B030D-6E8A-4147-A177-3AD203B41FA5}">
                      <a16:colId xmlns:a16="http://schemas.microsoft.com/office/drawing/2014/main" val="801210583"/>
                    </a:ext>
                  </a:extLst>
                </a:gridCol>
                <a:gridCol w="5560291">
                  <a:extLst>
                    <a:ext uri="{9D8B030D-6E8A-4147-A177-3AD203B41FA5}">
                      <a16:colId xmlns:a16="http://schemas.microsoft.com/office/drawing/2014/main" val="21854653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Alisa Leavesley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dirty="0" err="1">
                          <a:effectLst/>
                          <a:latin typeface="+mn-lt"/>
                        </a:rPr>
                        <a:t>The</a:t>
                      </a: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 hardware </a:t>
                      </a:r>
                      <a:r>
                        <a:rPr lang="es-ES" sz="1400" u="none" strike="noStrike" dirty="0" err="1">
                          <a:effectLst/>
                          <a:latin typeface="+mn-lt"/>
                        </a:rPr>
                        <a:t>behind</a:t>
                      </a: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 PETER  (20 min)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94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Richard Wylde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Quasi optic ideas and components </a:t>
                      </a: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(20 min)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83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Shu Chen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Terahertz nanoimaging of chalcogenide phase-change materials.</a:t>
                      </a: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 (20 min)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436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u="none" strike="noStrike" dirty="0">
                          <a:effectLst/>
                          <a:latin typeface="+mn-lt"/>
                        </a:rPr>
                        <a:t>Liza Nikulina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+mn-lt"/>
                        </a:rPr>
                        <a:t>Probes fabrication for ultrasensitive THz </a:t>
                      </a:r>
                      <a:r>
                        <a:rPr lang="en-US" sz="1400" dirty="0" err="1">
                          <a:latin typeface="+mn-lt"/>
                        </a:rPr>
                        <a:t>nanoscopy</a:t>
                      </a:r>
                      <a:r>
                        <a:rPr lang="en-US" sz="1400" dirty="0">
                          <a:latin typeface="+mn-lt"/>
                        </a:rPr>
                        <a:t>"</a:t>
                      </a:r>
                      <a:endParaRPr lang="es-ES" sz="1400" dirty="0">
                        <a:latin typeface="+mn-lt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319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Martin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Hrtoň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Modelling of PE EPR </a:t>
                      </a:r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83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Filip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Ligmajer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Tunable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metasurfaces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671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Tomáš Šikola </a:t>
                      </a:r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Strong Coupling in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Plasmonics</a:t>
                      </a:r>
                      <a:endParaRPr lang="es-E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815223"/>
                  </a:ext>
                </a:extLst>
              </a:tr>
            </a:tbl>
          </a:graphicData>
        </a:graphic>
      </p:graphicFrame>
      <p:sp>
        <p:nvSpPr>
          <p:cNvPr id="23" name="CuadroTexto 22">
            <a:extLst>
              <a:ext uri="{FF2B5EF4-FFF2-40B4-BE49-F238E27FC236}">
                <a16:creationId xmlns:a16="http://schemas.microsoft.com/office/drawing/2014/main" id="{6500012B-F155-43AF-9DE2-8616636639AB}"/>
              </a:ext>
            </a:extLst>
          </p:cNvPr>
          <p:cNvSpPr txBox="1"/>
          <p:nvPr/>
        </p:nvSpPr>
        <p:spPr>
          <a:xfrm>
            <a:off x="430111" y="4083609"/>
            <a:ext cx="8283777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>
                <a:effectLst/>
                <a:ea typeface="Times New Roman" panose="02020603050405020304" pitchFamily="18" charset="0"/>
              </a:rPr>
              <a:t>Lorenzo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Tesi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: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Plasmonic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Metasurface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Resonators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to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Enhance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Terahertz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Magnetic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Fields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for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High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Frequency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Electron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Paramagnetic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Resonance</a:t>
            </a:r>
            <a:br>
              <a:rPr lang="es-ES" sz="1400" dirty="0">
                <a:effectLst/>
                <a:ea typeface="Times New Roman" panose="02020603050405020304" pitchFamily="18" charset="0"/>
              </a:rPr>
            </a:br>
            <a:r>
              <a:rPr lang="es-ES" sz="1400" dirty="0">
                <a:effectLst/>
                <a:ea typeface="Times New Roman" panose="02020603050405020304" pitchFamily="18" charset="0"/>
              </a:rPr>
              <a:t>Dominik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Bloos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: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Contactless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THz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method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for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quality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assessment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of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large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area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graphene</a:t>
            </a:r>
            <a:br>
              <a:rPr lang="es-ES" sz="1400" dirty="0">
                <a:effectLst/>
                <a:ea typeface="Times New Roman" panose="02020603050405020304" pitchFamily="18" charset="0"/>
              </a:rPr>
            </a:br>
            <a:r>
              <a:rPr lang="es-ES" sz="1400" dirty="0">
                <a:effectLst/>
                <a:ea typeface="Times New Roman" panose="02020603050405020304" pitchFamily="18" charset="0"/>
              </a:rPr>
              <a:t>Joris van Slageren: THz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Electron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Paramagnetic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Resonance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 in Molecular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Nanomagnetism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.</a:t>
            </a:r>
            <a:br>
              <a:rPr lang="es-ES" sz="1400" dirty="0">
                <a:effectLst/>
                <a:ea typeface="Times New Roman" panose="02020603050405020304" pitchFamily="18" charset="0"/>
              </a:rPr>
            </a:br>
            <a:r>
              <a:rPr lang="es-ES" sz="1400" dirty="0">
                <a:effectLst/>
                <a:ea typeface="Times New Roman" panose="02020603050405020304" pitchFamily="18" charset="0"/>
              </a:rPr>
              <a:t>Martin </a:t>
            </a:r>
            <a:r>
              <a:rPr lang="es-ES" sz="1400" dirty="0" err="1">
                <a:effectLst/>
                <a:ea typeface="Times New Roman" panose="02020603050405020304" pitchFamily="18" charset="0"/>
              </a:rPr>
              <a:t>Konecny</a:t>
            </a:r>
            <a:r>
              <a:rPr lang="es-ES" sz="1400" dirty="0">
                <a:effectLst/>
                <a:ea typeface="Times New Roman" panose="02020603050405020304" pitchFamily="18" charset="0"/>
              </a:rPr>
              <a:t>:  SPM</a:t>
            </a:r>
            <a:br>
              <a:rPr lang="es-ES" sz="1400" dirty="0">
                <a:effectLst/>
                <a:ea typeface="Times New Roman" panose="02020603050405020304" pitchFamily="18" charset="0"/>
              </a:rPr>
            </a:br>
            <a:br>
              <a:rPr lang="es-ES" sz="1400" dirty="0">
                <a:effectLst/>
                <a:ea typeface="Times New Roman" panose="02020603050405020304" pitchFamily="18" charset="0"/>
              </a:rPr>
            </a:br>
            <a:endParaRPr lang="es-ES" sz="14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530D4629-0DA0-D24C-9FDB-47FA2F468B91}"/>
              </a:ext>
            </a:extLst>
          </p:cNvPr>
          <p:cNvSpPr/>
          <p:nvPr/>
        </p:nvSpPr>
        <p:spPr>
          <a:xfrm>
            <a:off x="272990" y="3645019"/>
            <a:ext cx="20665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228600"/>
            <a:r>
              <a:rPr lang="en-US" b="1" u="sng" dirty="0">
                <a:ea typeface="Calibri" panose="020F0502020204030204" pitchFamily="34" charset="0"/>
              </a:rPr>
              <a:t>USTUTT talks </a:t>
            </a:r>
          </a:p>
        </p:txBody>
      </p:sp>
    </p:spTree>
    <p:extLst>
      <p:ext uri="{BB962C8B-B14F-4D97-AF65-F5344CB8AC3E}">
        <p14:creationId xmlns:p14="http://schemas.microsoft.com/office/powerpoint/2010/main" val="3095141254"/>
      </p:ext>
    </p:extLst>
  </p:cSld>
  <p:clrMapOvr>
    <a:masterClrMapping/>
  </p:clrMapOvr>
</p:sld>
</file>

<file path=ppt/theme/theme1.xml><?xml version="1.0" encoding="utf-8"?>
<a:theme xmlns:a="http://schemas.openxmlformats.org/drawingml/2006/main" name="nano argia">
  <a:themeElements>
    <a:clrScheme name="Personalizado 2">
      <a:dk1>
        <a:sysClr val="windowText" lastClr="000000"/>
      </a:dk1>
      <a:lt1>
        <a:sysClr val="window" lastClr="FFFFFF"/>
      </a:lt1>
      <a:dk2>
        <a:srgbClr val="3B3B3B"/>
      </a:dk2>
      <a:lt2>
        <a:srgbClr val="565959"/>
      </a:lt2>
      <a:accent1>
        <a:srgbClr val="6699CC"/>
      </a:accent1>
      <a:accent2>
        <a:srgbClr val="4D4D4D"/>
      </a:accent2>
      <a:accent3>
        <a:srgbClr val="23FF07"/>
      </a:accent3>
      <a:accent4>
        <a:srgbClr val="F3D90A"/>
      </a:accent4>
      <a:accent5>
        <a:srgbClr val="319E25"/>
      </a:accent5>
      <a:accent6>
        <a:srgbClr val="9D2D3A"/>
      </a:accent6>
      <a:hlink>
        <a:srgbClr val="3972AC"/>
      </a:hlink>
      <a:folHlink>
        <a:srgbClr val="16C400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>
        <a:solidFill>
          <a:schemeClr val="accent1">
            <a:lumMod val="7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nano argia.potx</Template>
  <TotalTime>3039</TotalTime>
  <Words>381</Words>
  <Application>Microsoft Macintosh PowerPoint</Application>
  <PresentationFormat>Presentación en pantalla (4:3)</PresentationFormat>
  <Paragraphs>81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Wingdings</vt:lpstr>
      <vt:lpstr>Wingdings 2</vt:lpstr>
      <vt:lpstr>nano argia</vt:lpstr>
      <vt:lpstr>2nd International Workshop on PLASMON ENHANCED TERAHERTZ ELECTRON PARAMAGNETIC RESONANCE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>ADOS-Network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nanoGUNE</dc:creator>
  <cp:keywords/>
  <dc:description/>
  <cp:lastModifiedBy>Monika Goikoetxea Larruskain</cp:lastModifiedBy>
  <cp:revision>384</cp:revision>
  <cp:lastPrinted>2019-05-08T14:19:00Z</cp:lastPrinted>
  <dcterms:created xsi:type="dcterms:W3CDTF">2013-03-13T09:50:21Z</dcterms:created>
  <dcterms:modified xsi:type="dcterms:W3CDTF">2021-02-02T09:18:56Z</dcterms:modified>
  <cp:category/>
</cp:coreProperties>
</file>