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2" r:id="rId5"/>
    <p:sldId id="260" r:id="rId6"/>
    <p:sldId id="261" r:id="rId7"/>
    <p:sldId id="268" r:id="rId8"/>
    <p:sldId id="269" r:id="rId9"/>
    <p:sldId id="263" r:id="rId10"/>
    <p:sldId id="271" r:id="rId11"/>
    <p:sldId id="270" r:id="rId12"/>
    <p:sldId id="264" r:id="rId13"/>
    <p:sldId id="265" r:id="rId14"/>
    <p:sldId id="267" r:id="rId15"/>
    <p:sldId id="266" r:id="rId16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5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70DA5872-BC78-437F-9EF3-6E65604A9D82}" type="datetimeFigureOut">
              <a:rPr lang="de-DE" smtClean="0"/>
              <a:t>11.12.2018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A87F7E5B-D0FF-45B6-9BFA-6849CAB53D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15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A6680-6D52-4551-9C28-BDBFB31CE3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5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A6680-6D52-4551-9C28-BDBFB31CE3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5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A6680-6D52-4551-9C28-BDBFB31CE3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5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A6680-6D52-4551-9C28-BDBFB31CE3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5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A6680-6D52-4551-9C28-BDBFB31CE3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5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A6680-6D52-4551-9C28-BDBFB31CE3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5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A6680-6D52-4551-9C28-BDBFB31CE3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5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A6680-6D52-4551-9C28-BDBFB31CE3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5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A6680-6D52-4551-9C28-BDBFB31CE3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5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A6680-6D52-4551-9C28-BDBFB31CE3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5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A6680-6D52-4551-9C28-BDBFB31CE3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5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A6680-6D52-4551-9C28-BDBFB31CE3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5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A6680-6D52-4551-9C28-BDBFB31CE3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5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A6680-6D52-4551-9C28-BDBFB31CE3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5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2115-C234-4E10-B488-354A4EA79997}" type="datetimeFigureOut">
              <a:rPr lang="de-DE" smtClean="0"/>
              <a:t>11.12.2018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D562-8CE7-4B15-A316-DA3B7A33BA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826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2115-C234-4E10-B488-354A4EA79997}" type="datetimeFigureOut">
              <a:rPr lang="de-DE" smtClean="0"/>
              <a:t>11.12.2018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D562-8CE7-4B15-A316-DA3B7A33BA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905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2115-C234-4E10-B488-354A4EA79997}" type="datetimeFigureOut">
              <a:rPr lang="de-DE" smtClean="0"/>
              <a:t>11.12.2018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D562-8CE7-4B15-A316-DA3B7A33BA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3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2115-C234-4E10-B488-354A4EA79997}" type="datetimeFigureOut">
              <a:rPr lang="de-DE" smtClean="0"/>
              <a:t>11.12.2018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D562-8CE7-4B15-A316-DA3B7A33BA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24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2115-C234-4E10-B488-354A4EA79997}" type="datetimeFigureOut">
              <a:rPr lang="de-DE" smtClean="0"/>
              <a:t>11.12.2018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D562-8CE7-4B15-A316-DA3B7A33BA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42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2115-C234-4E10-B488-354A4EA79997}" type="datetimeFigureOut">
              <a:rPr lang="de-DE" smtClean="0"/>
              <a:t>11.12.2018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D562-8CE7-4B15-A316-DA3B7A33BA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38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2115-C234-4E10-B488-354A4EA79997}" type="datetimeFigureOut">
              <a:rPr lang="de-DE" smtClean="0"/>
              <a:t>11.12.2018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D562-8CE7-4B15-A316-DA3B7A33BA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03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2115-C234-4E10-B488-354A4EA79997}" type="datetimeFigureOut">
              <a:rPr lang="de-DE" smtClean="0"/>
              <a:t>11.12.2018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D562-8CE7-4B15-A316-DA3B7A33BA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64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2115-C234-4E10-B488-354A4EA79997}" type="datetimeFigureOut">
              <a:rPr lang="de-DE" smtClean="0"/>
              <a:t>11.12.2018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D562-8CE7-4B15-A316-DA3B7A33BA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21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2115-C234-4E10-B488-354A4EA79997}" type="datetimeFigureOut">
              <a:rPr lang="de-DE" smtClean="0"/>
              <a:t>11.12.2018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D562-8CE7-4B15-A316-DA3B7A33BA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39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2115-C234-4E10-B488-354A4EA79997}" type="datetimeFigureOut">
              <a:rPr lang="de-DE" smtClean="0"/>
              <a:t>11.12.2018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D562-8CE7-4B15-A316-DA3B7A33BA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12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B2115-C234-4E10-B488-354A4EA79997}" type="datetimeFigureOut">
              <a:rPr lang="de-DE" smtClean="0"/>
              <a:t>11.12.2018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FD562-8CE7-4B15-A316-DA3B7A33BA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907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640960" cy="1470025"/>
          </a:xfrm>
        </p:spPr>
        <p:txBody>
          <a:bodyPr>
            <a:noAutofit/>
          </a:bodyPr>
          <a:lstStyle/>
          <a:p>
            <a:r>
              <a:rPr lang="de-DE" sz="3800" b="1" dirty="0" smtClean="0"/>
              <a:t>PETER</a:t>
            </a:r>
            <a:br>
              <a:rPr lang="de-DE" sz="3800" b="1" dirty="0" smtClean="0"/>
            </a:br>
            <a:r>
              <a:rPr lang="de-DE" sz="3800" b="1" dirty="0" smtClean="0"/>
              <a:t>Progress Meeting 11-12 Dec 2018</a:t>
            </a:r>
            <a:endParaRPr lang="en-US" sz="3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Prof. </a:t>
            </a:r>
            <a:r>
              <a:rPr lang="en-US" dirty="0" err="1" smtClean="0"/>
              <a:t>Joris</a:t>
            </a:r>
            <a:r>
              <a:rPr lang="en-US" dirty="0" smtClean="0"/>
              <a:t> van Slageren</a:t>
            </a:r>
          </a:p>
          <a:p>
            <a:r>
              <a:rPr lang="en-US" dirty="0" smtClean="0"/>
              <a:t>Institute of Physical Chemistry</a:t>
            </a:r>
            <a:endParaRPr lang="en-US" dirty="0"/>
          </a:p>
          <a:p>
            <a:r>
              <a:rPr lang="en-US" dirty="0" smtClean="0"/>
              <a:t>University of Stuttgart</a:t>
            </a:r>
            <a:endParaRPr lang="en-US" dirty="0" smtClean="0"/>
          </a:p>
        </p:txBody>
      </p:sp>
      <p:sp>
        <p:nvSpPr>
          <p:cNvPr id="4" name="Rechteck 3"/>
          <p:cNvSpPr/>
          <p:nvPr/>
        </p:nvSpPr>
        <p:spPr>
          <a:xfrm>
            <a:off x="1907704" y="692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WLAN:</a:t>
            </a:r>
          </a:p>
          <a:p>
            <a:r>
              <a:rPr lang="en-US" dirty="0"/>
              <a:t>Username: 133</a:t>
            </a:r>
          </a:p>
          <a:p>
            <a:r>
              <a:rPr lang="en-US" dirty="0"/>
              <a:t>Password: 2E351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69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7677" y="620688"/>
            <a:ext cx="8934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Deliverables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60232" y="188640"/>
            <a:ext cx="2133600" cy="365125"/>
          </a:xfrm>
        </p:spPr>
        <p:txBody>
          <a:bodyPr/>
          <a:lstStyle/>
          <a:p>
            <a:pPr algn="r"/>
            <a:fld id="{3CF0A9CE-21B6-43D2-A28E-4D063EA74C87}" type="slidenum">
              <a:rPr lang="en-US" smtClean="0"/>
              <a:pPr algn="r"/>
              <a:t>10</a:t>
            </a:fld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01576" y="101392"/>
            <a:ext cx="8856984" cy="56207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/>
              <a:t>Discussions</a:t>
            </a:r>
            <a:endParaRPr lang="en-US" sz="20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92"/>
          <a:stretch/>
        </p:blipFill>
        <p:spPr bwMode="auto">
          <a:xfrm>
            <a:off x="1475656" y="576947"/>
            <a:ext cx="7272088" cy="114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4"/>
          <a:stretch/>
        </p:blipFill>
        <p:spPr bwMode="auto">
          <a:xfrm>
            <a:off x="1475656" y="1722268"/>
            <a:ext cx="7272088" cy="423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3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7677" y="620688"/>
            <a:ext cx="8934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Deliverables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60232" y="188640"/>
            <a:ext cx="2133600" cy="365125"/>
          </a:xfrm>
        </p:spPr>
        <p:txBody>
          <a:bodyPr/>
          <a:lstStyle/>
          <a:p>
            <a:pPr algn="r"/>
            <a:fld id="{3CF0A9CE-21B6-43D2-A28E-4D063EA74C87}" type="slidenum">
              <a:rPr lang="en-US" smtClean="0"/>
              <a:pPr algn="r"/>
              <a:t>11</a:t>
            </a:fld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01576" y="101392"/>
            <a:ext cx="8856984" cy="56207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/>
              <a:t>Discussions</a:t>
            </a:r>
            <a:endParaRPr lang="en-US" sz="2000" b="1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3159"/>
          <a:stretch/>
        </p:blipFill>
        <p:spPr bwMode="auto">
          <a:xfrm>
            <a:off x="462619" y="1173152"/>
            <a:ext cx="7566083" cy="10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8"/>
          <a:stretch/>
        </p:blipFill>
        <p:spPr bwMode="auto">
          <a:xfrm>
            <a:off x="462619" y="2348880"/>
            <a:ext cx="7510530" cy="423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4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7677" y="620688"/>
            <a:ext cx="8934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Deliverables</a:t>
            </a:r>
            <a:endParaRPr lang="de-DE" sz="16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60232" y="188640"/>
            <a:ext cx="2133600" cy="365125"/>
          </a:xfrm>
        </p:spPr>
        <p:txBody>
          <a:bodyPr/>
          <a:lstStyle/>
          <a:p>
            <a:pPr algn="r"/>
            <a:fld id="{3CF0A9CE-21B6-43D2-A28E-4D063EA74C87}" type="slidenum">
              <a:rPr lang="en-US" smtClean="0"/>
              <a:pPr algn="r"/>
              <a:t>12</a:t>
            </a:fld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01576" y="101392"/>
            <a:ext cx="8856984" cy="56207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/>
              <a:t>Discussions</a:t>
            </a:r>
            <a:endParaRPr lang="en-US" sz="20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01" y="1124744"/>
            <a:ext cx="8820472" cy="110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4" y="2149744"/>
            <a:ext cx="8801729" cy="207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8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7677" y="620688"/>
            <a:ext cx="8934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Tasks</a:t>
            </a:r>
            <a:endParaRPr lang="de-DE" sz="16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60232" y="188640"/>
            <a:ext cx="2133600" cy="365125"/>
          </a:xfrm>
        </p:spPr>
        <p:txBody>
          <a:bodyPr/>
          <a:lstStyle/>
          <a:p>
            <a:pPr algn="r"/>
            <a:fld id="{3CF0A9CE-21B6-43D2-A28E-4D063EA74C87}" type="slidenum">
              <a:rPr lang="en-US" smtClean="0"/>
              <a:pPr algn="r"/>
              <a:t>13</a:t>
            </a:fld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01576" y="101392"/>
            <a:ext cx="8856984" cy="56207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/>
              <a:t>Discussions</a:t>
            </a:r>
            <a:endParaRPr lang="en-US" sz="20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6394"/>
            <a:ext cx="8404773" cy="570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22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7677" y="620688"/>
            <a:ext cx="8934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Tasks</a:t>
            </a:r>
            <a:endParaRPr lang="de-DE" sz="16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60232" y="188640"/>
            <a:ext cx="2133600" cy="365125"/>
          </a:xfrm>
        </p:spPr>
        <p:txBody>
          <a:bodyPr/>
          <a:lstStyle/>
          <a:p>
            <a:pPr algn="r"/>
            <a:fld id="{3CF0A9CE-21B6-43D2-A28E-4D063EA74C87}" type="slidenum">
              <a:rPr lang="en-US" smtClean="0"/>
              <a:pPr algn="r"/>
              <a:t>14</a:t>
            </a:fld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01576" y="101392"/>
            <a:ext cx="8856984" cy="56207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/>
              <a:t>Discussions</a:t>
            </a:r>
            <a:endParaRPr lang="en-US" sz="20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19410"/>
            <a:ext cx="7846363" cy="582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0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7677" y="620688"/>
            <a:ext cx="8934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Topics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Assessment of progress: In which areas are we behind schedule? Where are the bottlenecks? What can we do to remove these?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Detection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60232" y="188640"/>
            <a:ext cx="2133600" cy="365125"/>
          </a:xfrm>
        </p:spPr>
        <p:txBody>
          <a:bodyPr/>
          <a:lstStyle/>
          <a:p>
            <a:pPr algn="r"/>
            <a:fld id="{3CF0A9CE-21B6-43D2-A28E-4D063EA74C87}" type="slidenum">
              <a:rPr lang="en-US" smtClean="0"/>
              <a:pPr algn="r"/>
              <a:t>15</a:t>
            </a:fld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01576" y="101392"/>
            <a:ext cx="8856984" cy="56207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/>
              <a:t>Discussions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649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7677" y="620688"/>
            <a:ext cx="8934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Tuesday 11 Dec.</a:t>
            </a:r>
            <a:endParaRPr lang="de-DE" sz="1600" dirty="0"/>
          </a:p>
          <a:p>
            <a:r>
              <a:rPr lang="en-US" sz="1600" dirty="0" smtClean="0"/>
              <a:t>14:00 - 15:00 	arrival</a:t>
            </a:r>
            <a:r>
              <a:rPr lang="en-US" sz="1600" dirty="0"/>
              <a:t>, hotel check in.</a:t>
            </a:r>
            <a:endParaRPr lang="de-DE" sz="1600" dirty="0"/>
          </a:p>
          <a:p>
            <a:r>
              <a:rPr lang="en-US" sz="1600" dirty="0" smtClean="0"/>
              <a:t>15:00 - 15:15	coffee </a:t>
            </a:r>
            <a:r>
              <a:rPr lang="en-US" sz="1600" dirty="0"/>
              <a:t>break</a:t>
            </a:r>
            <a:endParaRPr lang="de-DE" sz="1600" dirty="0"/>
          </a:p>
          <a:p>
            <a:r>
              <a:rPr lang="en-US" sz="1600" dirty="0"/>
              <a:t>15:15 - </a:t>
            </a:r>
            <a:r>
              <a:rPr lang="en-US" sz="1600" dirty="0" smtClean="0"/>
              <a:t>18:15 	Progress reports: USTUTT, BUT, NGU, TK</a:t>
            </a:r>
            <a:endParaRPr lang="de-DE" sz="1600" dirty="0"/>
          </a:p>
          <a:p>
            <a:r>
              <a:rPr lang="en-US" sz="1600" dirty="0" smtClean="0"/>
              <a:t>19:00 		dinner </a:t>
            </a:r>
            <a:r>
              <a:rPr lang="de-DE" sz="1600" dirty="0" smtClean="0"/>
              <a:t>King's palace, Stuttgart Vaihingen, 30 min walk</a:t>
            </a:r>
            <a:endParaRPr lang="de-DE" sz="1600" dirty="0"/>
          </a:p>
          <a:p>
            <a:r>
              <a:rPr lang="en-US" sz="1600" dirty="0"/>
              <a:t> </a:t>
            </a:r>
            <a:endParaRPr lang="de-DE" sz="1600" dirty="0"/>
          </a:p>
          <a:p>
            <a:r>
              <a:rPr lang="en-US" sz="1600" b="1" dirty="0"/>
              <a:t>Wednesday 12 Dec.</a:t>
            </a:r>
            <a:endParaRPr lang="de-DE" sz="1600" dirty="0"/>
          </a:p>
          <a:p>
            <a:r>
              <a:rPr lang="en-US" sz="1600" dirty="0"/>
              <a:t>9:00 - 10:30 </a:t>
            </a:r>
            <a:r>
              <a:rPr lang="en-US" sz="1600" dirty="0" smtClean="0"/>
              <a:t>	Central </a:t>
            </a:r>
            <a:r>
              <a:rPr lang="en-US" sz="1600" dirty="0"/>
              <a:t>discussion about future directions, events, deliverables, milestones</a:t>
            </a:r>
            <a:endParaRPr lang="de-DE" sz="1600" dirty="0"/>
          </a:p>
          <a:p>
            <a:r>
              <a:rPr lang="en-US" sz="1600" dirty="0"/>
              <a:t>10:30 - 11:00 </a:t>
            </a:r>
            <a:r>
              <a:rPr lang="en-US" sz="1600" dirty="0" smtClean="0"/>
              <a:t>	Coffee </a:t>
            </a:r>
            <a:r>
              <a:rPr lang="en-US" sz="1600" dirty="0"/>
              <a:t>break</a:t>
            </a:r>
            <a:endParaRPr lang="de-DE" sz="1600" dirty="0"/>
          </a:p>
          <a:p>
            <a:r>
              <a:rPr lang="en-US" sz="1600" dirty="0"/>
              <a:t>11:00 - 12:30 </a:t>
            </a:r>
            <a:r>
              <a:rPr lang="en-US" sz="1600" dirty="0" smtClean="0"/>
              <a:t>	Central </a:t>
            </a:r>
            <a:r>
              <a:rPr lang="en-US" sz="1600" dirty="0"/>
              <a:t>discussion about future directions, events, deliverables, milestones</a:t>
            </a:r>
            <a:endParaRPr lang="de-DE" sz="1600" dirty="0"/>
          </a:p>
          <a:p>
            <a:r>
              <a:rPr lang="en-US" sz="1600" dirty="0"/>
              <a:t>12:30 - 13:30 </a:t>
            </a:r>
            <a:r>
              <a:rPr lang="en-US" sz="1600" dirty="0" smtClean="0"/>
              <a:t>	Lunch</a:t>
            </a:r>
            <a:endParaRPr lang="de-DE" sz="1600" dirty="0"/>
          </a:p>
          <a:p>
            <a:r>
              <a:rPr lang="en-US" sz="1600" dirty="0"/>
              <a:t>13:30 - 15:30 </a:t>
            </a:r>
            <a:r>
              <a:rPr lang="en-US" sz="1600" dirty="0" smtClean="0"/>
              <a:t>	Small </a:t>
            </a:r>
            <a:r>
              <a:rPr lang="en-US" sz="1600" dirty="0"/>
              <a:t>group discussions</a:t>
            </a:r>
            <a:endParaRPr lang="de-DE" sz="1600" dirty="0"/>
          </a:p>
          <a:p>
            <a:r>
              <a:rPr lang="en-US" sz="1600" dirty="0"/>
              <a:t>15:30 - 16:00 </a:t>
            </a:r>
            <a:r>
              <a:rPr lang="en-US" sz="1600" dirty="0" smtClean="0"/>
              <a:t>	Coffee </a:t>
            </a:r>
            <a:r>
              <a:rPr lang="en-US" sz="1600" dirty="0"/>
              <a:t>break</a:t>
            </a:r>
            <a:endParaRPr lang="de-DE" sz="1600" dirty="0"/>
          </a:p>
          <a:p>
            <a:r>
              <a:rPr lang="en-US" sz="1600" dirty="0"/>
              <a:t>16:00 - 18:00 </a:t>
            </a:r>
            <a:r>
              <a:rPr lang="en-US" sz="1600" dirty="0" smtClean="0"/>
              <a:t>	Small </a:t>
            </a:r>
            <a:r>
              <a:rPr lang="en-US" sz="1600" dirty="0"/>
              <a:t>group discussions</a:t>
            </a:r>
            <a:endParaRPr lang="de-DE" sz="1600" dirty="0"/>
          </a:p>
          <a:p>
            <a:r>
              <a:rPr lang="en-US" sz="1600" dirty="0" smtClean="0"/>
              <a:t>19:00 		Dinner La Bruschetta, university campus.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WLAN:</a:t>
            </a:r>
          </a:p>
          <a:p>
            <a:r>
              <a:rPr lang="en-US" sz="1600" dirty="0" smtClean="0"/>
              <a:t>Username: 133</a:t>
            </a:r>
          </a:p>
          <a:p>
            <a:r>
              <a:rPr lang="en-US" sz="1600" dirty="0" smtClean="0"/>
              <a:t>Password: 2E351</a:t>
            </a:r>
            <a:endParaRPr lang="de-DE" sz="16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60232" y="188640"/>
            <a:ext cx="2133600" cy="365125"/>
          </a:xfrm>
        </p:spPr>
        <p:txBody>
          <a:bodyPr/>
          <a:lstStyle/>
          <a:p>
            <a:pPr algn="r"/>
            <a:fld id="{3CF0A9CE-21B6-43D2-A28E-4D063EA74C87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01576" y="101392"/>
            <a:ext cx="8856984" cy="56207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/>
              <a:t>Programme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353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7677" y="620688"/>
            <a:ext cx="8934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Magnet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Ordered from Cryogenic Ltd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Cost 260 kEUR.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Delivery 6-8 months, </a:t>
            </a:r>
            <a:br>
              <a:rPr lang="de-DE" sz="1600" dirty="0" smtClean="0"/>
            </a:br>
            <a:r>
              <a:rPr lang="de-DE" sz="1600" dirty="0" smtClean="0"/>
              <a:t>i.e. summer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Additionally required:</a:t>
            </a:r>
            <a:br>
              <a:rPr lang="de-DE" sz="1600" dirty="0" smtClean="0"/>
            </a:br>
            <a:r>
              <a:rPr lang="de-DE" sz="1600" dirty="0" smtClean="0"/>
              <a:t>turbo pump.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This leaves us 30k for</a:t>
            </a:r>
            <a:br>
              <a:rPr lang="de-DE" sz="1600" dirty="0" smtClean="0"/>
            </a:br>
            <a:r>
              <a:rPr lang="de-DE" sz="1600" dirty="0" smtClean="0"/>
              <a:t>equipment.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60232" y="188640"/>
            <a:ext cx="2133600" cy="365125"/>
          </a:xfrm>
        </p:spPr>
        <p:txBody>
          <a:bodyPr/>
          <a:lstStyle/>
          <a:p>
            <a:pPr algn="r"/>
            <a:fld id="{3CF0A9CE-21B6-43D2-A28E-4D063EA74C87}" type="slidenum">
              <a:rPr lang="en-US" smtClean="0"/>
              <a:pPr algn="r"/>
              <a:t>3</a:t>
            </a:fld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01576" y="101392"/>
            <a:ext cx="8856984" cy="56207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/>
              <a:t>USTUTT Progress</a:t>
            </a:r>
            <a:endParaRPr lang="en-US" sz="2000" b="1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547" y="764704"/>
            <a:ext cx="586105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0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7677" y="620688"/>
            <a:ext cx="8934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YFeO3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Powder sample synthesized (Yannick Thiebes)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Field-Frequency Map obtained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Weak intensity at small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Perhaps we need single crystals.</a:t>
            </a:r>
            <a:endParaRPr lang="de-DE" sz="16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60232" y="188640"/>
            <a:ext cx="2133600" cy="365125"/>
          </a:xfrm>
        </p:spPr>
        <p:txBody>
          <a:bodyPr/>
          <a:lstStyle/>
          <a:p>
            <a:pPr algn="r"/>
            <a:fld id="{3CF0A9CE-21B6-43D2-A28E-4D063EA74C87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01576" y="101392"/>
            <a:ext cx="8856984" cy="56207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/>
              <a:t>USTUTT Progress</a:t>
            </a:r>
            <a:endParaRPr lang="en-US" sz="20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065" y="332656"/>
            <a:ext cx="2978869" cy="206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636912"/>
            <a:ext cx="5497889" cy="404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2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7677" y="620688"/>
            <a:ext cx="8934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YFeO3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subject very topical</a:t>
            </a:r>
            <a:endParaRPr lang="de-DE" sz="16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60232" y="188640"/>
            <a:ext cx="2133600" cy="365125"/>
          </a:xfrm>
        </p:spPr>
        <p:txBody>
          <a:bodyPr/>
          <a:lstStyle/>
          <a:p>
            <a:pPr algn="r"/>
            <a:fld id="{3CF0A9CE-21B6-43D2-A28E-4D063EA74C87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01576" y="101392"/>
            <a:ext cx="8856984" cy="56207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/>
              <a:t>USTUTT Progress</a:t>
            </a:r>
            <a:endParaRPr lang="en-US" sz="20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4032448" cy="286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" y="3280125"/>
            <a:ext cx="5996491" cy="328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99592" y="6379969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PRB 2018</a:t>
            </a:r>
            <a:endParaRPr lang="de-DE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66" y="3148012"/>
            <a:ext cx="2857500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46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074" y="1556792"/>
            <a:ext cx="2746576" cy="356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7677" y="620688"/>
            <a:ext cx="8934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Y(Fe:Al)O3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Doping with Al leads to higher resonance fields rather than lower</a:t>
            </a:r>
            <a:endParaRPr lang="de-DE" sz="16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60232" y="188640"/>
            <a:ext cx="2133600" cy="365125"/>
          </a:xfrm>
        </p:spPr>
        <p:txBody>
          <a:bodyPr/>
          <a:lstStyle/>
          <a:p>
            <a:pPr algn="r"/>
            <a:fld id="{3CF0A9CE-21B6-43D2-A28E-4D063EA74C87}" type="slidenum">
              <a:rPr lang="en-US" smtClean="0"/>
              <a:pPr algn="r"/>
              <a:t>6</a:t>
            </a:fld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01576" y="101392"/>
            <a:ext cx="8856984" cy="56207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/>
              <a:t>USTUTT Progress</a:t>
            </a:r>
            <a:endParaRPr lang="en-US" sz="20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491" y="985242"/>
            <a:ext cx="2855509" cy="538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42690"/>
            <a:ext cx="3960440" cy="313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85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7677" y="620688"/>
            <a:ext cx="8934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Last meeting</a:t>
            </a:r>
            <a:endParaRPr lang="de-DE" sz="1600" dirty="0"/>
          </a:p>
          <a:p>
            <a:r>
              <a:rPr lang="en-GB" sz="1600" b="1" dirty="0"/>
              <a:t>WP1 – Antennas/Probes </a:t>
            </a:r>
            <a:endParaRPr lang="de-DE" sz="1600" dirty="0"/>
          </a:p>
          <a:p>
            <a:r>
              <a:rPr lang="en-GB" sz="1600" b="1" u="sng" dirty="0"/>
              <a:t>Nearest </a:t>
            </a:r>
            <a:r>
              <a:rPr lang="en-GB" sz="1600" b="1" dirty="0"/>
              <a:t>outcomes/tasks:</a:t>
            </a:r>
            <a:endParaRPr lang="de-DE" sz="1600" dirty="0"/>
          </a:p>
          <a:p>
            <a:pPr lvl="0"/>
            <a:r>
              <a:rPr lang="en-GB" sz="1600" b="1" dirty="0"/>
              <a:t>Planar </a:t>
            </a:r>
            <a:r>
              <a:rPr lang="en-GB" sz="1600" b="1" dirty="0" err="1"/>
              <a:t>plasmonic</a:t>
            </a:r>
            <a:r>
              <a:rPr lang="en-GB" sz="1600" b="1" dirty="0"/>
              <a:t> structures</a:t>
            </a:r>
            <a:endParaRPr lang="de-DE" sz="1600" dirty="0"/>
          </a:p>
          <a:p>
            <a:r>
              <a:rPr lang="en-GB" sz="1600" dirty="0"/>
              <a:t>USTUTT:</a:t>
            </a:r>
            <a:endParaRPr lang="de-DE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To measure antenna resonances on the sample available at  Stuttgart for antennas with nominal resonances other than 210 MHz, i.e. 350 MHz and 490 MHz samples and the step (pitch) 2 (asap) </a:t>
            </a:r>
            <a:endParaRPr lang="de-DE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to explain the “wavy” character of the transmission spectra and, possibly, to improve them (asap)</a:t>
            </a:r>
            <a:endParaRPr lang="de-DE" sz="1600" dirty="0"/>
          </a:p>
          <a:p>
            <a:r>
              <a:rPr lang="en-GB" sz="1600" dirty="0"/>
              <a:t> </a:t>
            </a:r>
            <a:endParaRPr lang="de-DE" sz="1600" dirty="0"/>
          </a:p>
          <a:p>
            <a:r>
              <a:rPr lang="en-GB" sz="1600" dirty="0"/>
              <a:t>CEITEC BUT:</a:t>
            </a:r>
            <a:endParaRPr lang="de-DE" sz="1600" dirty="0"/>
          </a:p>
          <a:p>
            <a:r>
              <a:rPr lang="en-GB" sz="1600" b="1" dirty="0"/>
              <a:t> </a:t>
            </a:r>
            <a:r>
              <a:rPr lang="en-GB" sz="1600" dirty="0" smtClean="0"/>
              <a:t>F </a:t>
            </a:r>
            <a:r>
              <a:rPr lang="en-GB" sz="1600" dirty="0"/>
              <a:t>≥ 1 THz </a:t>
            </a:r>
            <a:endParaRPr lang="de-DE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to fabricate and test (FT-IR) the samples for magnetic “hot” spot measurements (THz s-SNOM – R. Hillenbrand) – optimum frequency 2.5 THz (September 15)</a:t>
            </a:r>
            <a:endParaRPr lang="de-DE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to identify higher modes at simulations (asap) – LUMERICAL simulations (field distribution), (asap)</a:t>
            </a:r>
            <a:endParaRPr lang="de-DE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to interpret the appearance of additional peaks at smaller pitch (asap)</a:t>
            </a:r>
            <a:endParaRPr lang="de-DE" sz="1600" dirty="0"/>
          </a:p>
          <a:p>
            <a:r>
              <a:rPr lang="en-GB" sz="1600" dirty="0"/>
              <a:t>b)     F ≤ 1 THz </a:t>
            </a:r>
            <a:endParaRPr lang="de-DE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fabrication of an additional sample with arrays of antennas tuned  to more different  nominal frequencies (smaller frequency steps) – better assignment of peaks to </a:t>
            </a:r>
            <a:r>
              <a:rPr lang="en-GB" sz="1600" dirty="0" err="1"/>
              <a:t>plasmon</a:t>
            </a:r>
            <a:r>
              <a:rPr lang="en-GB" sz="1600" dirty="0"/>
              <a:t> resonances (September 15)</a:t>
            </a:r>
            <a:endParaRPr lang="de-DE" sz="1600" dirty="0"/>
          </a:p>
          <a:p>
            <a:r>
              <a:rPr lang="en-GB" sz="1600" dirty="0"/>
              <a:t> </a:t>
            </a:r>
            <a:endParaRPr lang="de-DE" sz="1600" dirty="0"/>
          </a:p>
          <a:p>
            <a:r>
              <a:rPr lang="en-GB" sz="1600" b="1" dirty="0"/>
              <a:t> </a:t>
            </a:r>
            <a:endParaRPr lang="de-DE" sz="16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60232" y="188640"/>
            <a:ext cx="2133600" cy="365125"/>
          </a:xfrm>
        </p:spPr>
        <p:txBody>
          <a:bodyPr/>
          <a:lstStyle/>
          <a:p>
            <a:pPr algn="r"/>
            <a:fld id="{3CF0A9CE-21B6-43D2-A28E-4D063EA74C87}" type="slidenum">
              <a:rPr lang="en-US" smtClean="0"/>
              <a:pPr algn="r"/>
              <a:t>7</a:t>
            </a:fld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01576" y="101392"/>
            <a:ext cx="8856984" cy="56207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/>
              <a:t>Discussions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6208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7677" y="620688"/>
            <a:ext cx="8934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Last meeting</a:t>
            </a:r>
            <a:endParaRPr lang="de-DE" sz="1600" dirty="0"/>
          </a:p>
          <a:p>
            <a:pPr lvl="0"/>
            <a:r>
              <a:rPr lang="en-GB" sz="1600" b="1" dirty="0" smtClean="0"/>
              <a:t>Scanning </a:t>
            </a:r>
            <a:r>
              <a:rPr lang="en-GB" sz="1600" b="1" dirty="0"/>
              <a:t>probes for PE THz EPR microscopy</a:t>
            </a:r>
            <a:endParaRPr lang="de-DE" sz="1600" dirty="0"/>
          </a:p>
          <a:p>
            <a:r>
              <a:rPr lang="en-GB" sz="1600" b="1" dirty="0"/>
              <a:t> </a:t>
            </a:r>
            <a:r>
              <a:rPr lang="cs-CZ" sz="1600" dirty="0" smtClean="0"/>
              <a:t>nanoGune</a:t>
            </a:r>
            <a:r>
              <a:rPr lang="cs-CZ" sz="1600" dirty="0"/>
              <a:t>: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 </a:t>
            </a:r>
            <a:r>
              <a:rPr lang="en-GB" sz="1600" dirty="0" smtClean="0"/>
              <a:t>Fabrication </a:t>
            </a:r>
            <a:r>
              <a:rPr lang="en-GB" sz="1600" dirty="0"/>
              <a:t>of tips by FIB (starting: asap)</a:t>
            </a:r>
            <a:endParaRPr lang="de-DE" sz="1600" dirty="0"/>
          </a:p>
          <a:p>
            <a:r>
              <a:rPr lang="en-GB" sz="1600" dirty="0"/>
              <a:t> </a:t>
            </a:r>
            <a:endParaRPr lang="de-DE" sz="1600" dirty="0"/>
          </a:p>
          <a:p>
            <a:r>
              <a:rPr lang="en-GB" sz="1600" dirty="0"/>
              <a:t>CEITEC BUT:</a:t>
            </a:r>
            <a:endParaRPr lang="de-DE" sz="1600" dirty="0"/>
          </a:p>
          <a:p>
            <a:r>
              <a:rPr lang="en-GB" sz="1600" dirty="0"/>
              <a:t> </a:t>
            </a:r>
            <a:r>
              <a:rPr lang="en-GB" sz="1600" dirty="0" smtClean="0"/>
              <a:t>Exploring </a:t>
            </a:r>
            <a:r>
              <a:rPr lang="en-GB" sz="1600" dirty="0"/>
              <a:t>other potential ways of tip fabrication:</a:t>
            </a:r>
            <a:endParaRPr lang="de-DE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from optical fibres (starting: end of August)</a:t>
            </a:r>
            <a:endParaRPr lang="de-DE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 by anisotropic chemical etching of Si – pyramids (September)</a:t>
            </a:r>
            <a:endParaRPr lang="de-DE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 from sapphire shards (October – if the previous methods fail)</a:t>
            </a:r>
            <a:endParaRPr lang="de-DE" sz="1600" dirty="0"/>
          </a:p>
          <a:p>
            <a:r>
              <a:rPr lang="en-GB" sz="1600" dirty="0"/>
              <a:t> </a:t>
            </a:r>
            <a:endParaRPr lang="de-DE" sz="1600" dirty="0"/>
          </a:p>
          <a:p>
            <a:pPr lvl="0"/>
            <a:r>
              <a:rPr lang="en-GB" sz="1600" b="1" dirty="0"/>
              <a:t>Tipped Enhanced EPR signal detection</a:t>
            </a:r>
            <a:endParaRPr lang="de-DE" sz="1600" dirty="0"/>
          </a:p>
          <a:p>
            <a:r>
              <a:rPr lang="en-GB" sz="1600" b="1" dirty="0"/>
              <a:t> </a:t>
            </a:r>
            <a:endParaRPr lang="de-DE" sz="1600" dirty="0"/>
          </a:p>
          <a:p>
            <a:r>
              <a:rPr lang="en-GB" sz="1600" dirty="0" err="1"/>
              <a:t>NanoGune</a:t>
            </a:r>
            <a:r>
              <a:rPr lang="en-GB" sz="1600" dirty="0"/>
              <a:t> + CEITEC BUT: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 </a:t>
            </a:r>
            <a:r>
              <a:rPr lang="en-GB" sz="1600" dirty="0" smtClean="0"/>
              <a:t>To </a:t>
            </a:r>
            <a:r>
              <a:rPr lang="en-GB" sz="1600" dirty="0"/>
              <a:t>model and simulate a Plasmon-enhanced EPR signal (PE-EPR), (already has started) </a:t>
            </a:r>
            <a:endParaRPr lang="de-DE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how to separate the Plasmon-enhanced EPR signal from the background contribution (sample area external to the tip, primary beam reflected from the tip walls,….)? , (after successful simulation of the PE-EPR) </a:t>
            </a:r>
            <a:endParaRPr lang="de-DE" sz="16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60232" y="188640"/>
            <a:ext cx="2133600" cy="365125"/>
          </a:xfrm>
        </p:spPr>
        <p:txBody>
          <a:bodyPr/>
          <a:lstStyle/>
          <a:p>
            <a:pPr algn="r"/>
            <a:fld id="{3CF0A9CE-21B6-43D2-A28E-4D063EA74C87}" type="slidenum">
              <a:rPr lang="en-US" smtClean="0"/>
              <a:pPr algn="r"/>
              <a:t>8</a:t>
            </a:fld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01576" y="101392"/>
            <a:ext cx="8856984" cy="56207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/>
              <a:t>Discussions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906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7677" y="620688"/>
            <a:ext cx="8934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Deliverables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60232" y="188640"/>
            <a:ext cx="2133600" cy="365125"/>
          </a:xfrm>
        </p:spPr>
        <p:txBody>
          <a:bodyPr/>
          <a:lstStyle/>
          <a:p>
            <a:pPr algn="r"/>
            <a:fld id="{3CF0A9CE-21B6-43D2-A28E-4D063EA74C87}" type="slidenum">
              <a:rPr lang="en-US" smtClean="0"/>
              <a:pPr algn="r"/>
              <a:t>9</a:t>
            </a:fld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01576" y="101392"/>
            <a:ext cx="8856984" cy="56207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/>
              <a:t>Discussions</a:t>
            </a:r>
            <a:endParaRPr lang="en-US" sz="20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460432" cy="244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01" y="3645024"/>
            <a:ext cx="8820472" cy="249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8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Bildschirmpräsentation (4:3)</PresentationFormat>
  <Paragraphs>129</Paragraphs>
  <Slides>15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</vt:lpstr>
      <vt:lpstr>PETER Progress Meeting 11-12 Dec 2018</vt:lpstr>
      <vt:lpstr>Programme</vt:lpstr>
      <vt:lpstr>USTUTT Progress</vt:lpstr>
      <vt:lpstr>USTUTT Progress</vt:lpstr>
      <vt:lpstr>USTUTT Progress</vt:lpstr>
      <vt:lpstr>USTUTT Progress</vt:lpstr>
      <vt:lpstr>Discussions</vt:lpstr>
      <vt:lpstr>Discussions</vt:lpstr>
      <vt:lpstr>Discussions</vt:lpstr>
      <vt:lpstr>Discussions</vt:lpstr>
      <vt:lpstr>Discussions</vt:lpstr>
      <vt:lpstr>Discussions</vt:lpstr>
      <vt:lpstr>Discussions</vt:lpstr>
      <vt:lpstr>Discussions</vt:lpstr>
      <vt:lpstr>Discussions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Van Slageren</dc:creator>
  <cp:lastModifiedBy>Van Slageren</cp:lastModifiedBy>
  <cp:revision>103</cp:revision>
  <cp:lastPrinted>2018-12-05T07:55:03Z</cp:lastPrinted>
  <dcterms:created xsi:type="dcterms:W3CDTF">2017-10-20T07:10:54Z</dcterms:created>
  <dcterms:modified xsi:type="dcterms:W3CDTF">2018-12-12T07:44:09Z</dcterms:modified>
</cp:coreProperties>
</file>