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68" r:id="rId17"/>
    <p:sldId id="265" r:id="rId18"/>
    <p:sldId id="266" r:id="rId19"/>
    <p:sldId id="267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9362D-73B4-46B3-8130-C588BCC4FB9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2866CD7-AA4B-4CAE-A6FE-0F06CFC2B3D3}">
      <dgm:prSet phldrT="[Text]"/>
      <dgm:spPr/>
      <dgm:t>
        <a:bodyPr/>
        <a:lstStyle/>
        <a:p>
          <a:r>
            <a:rPr lang="de-DE" dirty="0" smtClean="0"/>
            <a:t>10 GHz</a:t>
          </a:r>
          <a:endParaRPr lang="de-DE" dirty="0"/>
        </a:p>
      </dgm:t>
    </dgm:pt>
    <dgm:pt modelId="{0BEA46D1-0946-414E-9E67-D995C657D8CD}" type="parTrans" cxnId="{73FD3052-113E-45C0-AD24-B215B6C5688B}">
      <dgm:prSet/>
      <dgm:spPr/>
      <dgm:t>
        <a:bodyPr/>
        <a:lstStyle/>
        <a:p>
          <a:endParaRPr lang="de-DE"/>
        </a:p>
      </dgm:t>
    </dgm:pt>
    <dgm:pt modelId="{20C94622-C44F-4CE6-88B6-0D3239B91308}" type="sibTrans" cxnId="{73FD3052-113E-45C0-AD24-B215B6C5688B}">
      <dgm:prSet/>
      <dgm:spPr/>
      <dgm:t>
        <a:bodyPr/>
        <a:lstStyle/>
        <a:p>
          <a:endParaRPr lang="de-DE"/>
        </a:p>
      </dgm:t>
    </dgm:pt>
    <dgm:pt modelId="{CB7FEF80-4F32-4723-8799-05E64ACB639C}">
      <dgm:prSet phldrT="[Text]"/>
      <dgm:spPr/>
      <dgm:t>
        <a:bodyPr/>
        <a:lstStyle/>
        <a:p>
          <a:r>
            <a:rPr lang="de-DE" dirty="0" smtClean="0"/>
            <a:t>100 GHz</a:t>
          </a:r>
          <a:endParaRPr lang="de-DE" dirty="0"/>
        </a:p>
      </dgm:t>
    </dgm:pt>
    <dgm:pt modelId="{C63057CD-D8B5-4A56-A30E-076EF93B932E}" type="parTrans" cxnId="{42ADEC1B-8954-4F08-B80E-F81A5FD76013}">
      <dgm:prSet/>
      <dgm:spPr/>
      <dgm:t>
        <a:bodyPr/>
        <a:lstStyle/>
        <a:p>
          <a:endParaRPr lang="de-DE"/>
        </a:p>
      </dgm:t>
    </dgm:pt>
    <dgm:pt modelId="{07D5DEBC-5FDC-4F49-8818-44D8F3CF03B4}" type="sibTrans" cxnId="{42ADEC1B-8954-4F08-B80E-F81A5FD76013}">
      <dgm:prSet/>
      <dgm:spPr/>
      <dgm:t>
        <a:bodyPr/>
        <a:lstStyle/>
        <a:p>
          <a:endParaRPr lang="de-DE"/>
        </a:p>
      </dgm:t>
    </dgm:pt>
    <dgm:pt modelId="{08C12CDE-AB7D-4134-B880-3082B107BAF0}">
      <dgm:prSet phldrT="[Text]"/>
      <dgm:spPr/>
      <dgm:t>
        <a:bodyPr/>
        <a:lstStyle/>
        <a:p>
          <a:r>
            <a:rPr lang="de-DE" dirty="0" smtClean="0"/>
            <a:t>1 THz</a:t>
          </a:r>
          <a:endParaRPr lang="de-DE" dirty="0"/>
        </a:p>
      </dgm:t>
    </dgm:pt>
    <dgm:pt modelId="{41335661-9627-4642-B364-3170EC9ED5B8}" type="parTrans" cxnId="{7AB13D3D-8974-464B-A1F8-6ACACCEA239A}">
      <dgm:prSet/>
      <dgm:spPr/>
      <dgm:t>
        <a:bodyPr/>
        <a:lstStyle/>
        <a:p>
          <a:endParaRPr lang="de-DE"/>
        </a:p>
      </dgm:t>
    </dgm:pt>
    <dgm:pt modelId="{97D3D7F9-895C-4728-AB31-642E05BE1215}" type="sibTrans" cxnId="{7AB13D3D-8974-464B-A1F8-6ACACCEA239A}">
      <dgm:prSet/>
      <dgm:spPr/>
      <dgm:t>
        <a:bodyPr/>
        <a:lstStyle/>
        <a:p>
          <a:endParaRPr lang="de-DE"/>
        </a:p>
      </dgm:t>
    </dgm:pt>
    <dgm:pt modelId="{036D82B7-AFA8-47D0-99BC-B43FC42CF798}" type="pres">
      <dgm:prSet presAssocID="{CEE9362D-73B4-46B3-8130-C588BCC4FB9F}" presName="Name0" presStyleCnt="0">
        <dgm:presLayoutVars>
          <dgm:dir/>
          <dgm:animLvl val="lvl"/>
          <dgm:resizeHandles val="exact"/>
        </dgm:presLayoutVars>
      </dgm:prSet>
      <dgm:spPr/>
    </dgm:pt>
    <dgm:pt modelId="{EF00CF1A-D81B-4FA9-9EC9-59BFAD89FBB2}" type="pres">
      <dgm:prSet presAssocID="{42866CD7-AA4B-4CAE-A6FE-0F06CFC2B3D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9ED0B2-BDDC-41A7-9078-DA5E290A86BE}" type="pres">
      <dgm:prSet presAssocID="{20C94622-C44F-4CE6-88B6-0D3239B91308}" presName="parTxOnlySpace" presStyleCnt="0"/>
      <dgm:spPr/>
    </dgm:pt>
    <dgm:pt modelId="{CCC6DC6E-7FEA-450E-9888-08346E3630D4}" type="pres">
      <dgm:prSet presAssocID="{CB7FEF80-4F32-4723-8799-05E64ACB63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3D2F97-71C4-4998-8614-7F4EC257D349}" type="pres">
      <dgm:prSet presAssocID="{07D5DEBC-5FDC-4F49-8818-44D8F3CF03B4}" presName="parTxOnlySpace" presStyleCnt="0"/>
      <dgm:spPr/>
    </dgm:pt>
    <dgm:pt modelId="{9619CF65-B47F-4225-96D8-966FEB0CD851}" type="pres">
      <dgm:prSet presAssocID="{08C12CDE-AB7D-4134-B880-3082B107BAF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F4D58E7-4E27-404F-9573-4F3A064EDF1D}" type="presOf" srcId="{42866CD7-AA4B-4CAE-A6FE-0F06CFC2B3D3}" destId="{EF00CF1A-D81B-4FA9-9EC9-59BFAD89FBB2}" srcOrd="0" destOrd="0" presId="urn:microsoft.com/office/officeart/2005/8/layout/chevron1"/>
    <dgm:cxn modelId="{145CA671-9B28-488E-A101-525EC86AFDEE}" type="presOf" srcId="{CEE9362D-73B4-46B3-8130-C588BCC4FB9F}" destId="{036D82B7-AFA8-47D0-99BC-B43FC42CF798}" srcOrd="0" destOrd="0" presId="urn:microsoft.com/office/officeart/2005/8/layout/chevron1"/>
    <dgm:cxn modelId="{42ADEC1B-8954-4F08-B80E-F81A5FD76013}" srcId="{CEE9362D-73B4-46B3-8130-C588BCC4FB9F}" destId="{CB7FEF80-4F32-4723-8799-05E64ACB639C}" srcOrd="1" destOrd="0" parTransId="{C63057CD-D8B5-4A56-A30E-076EF93B932E}" sibTransId="{07D5DEBC-5FDC-4F49-8818-44D8F3CF03B4}"/>
    <dgm:cxn modelId="{48E78A11-ABD8-4E54-BF8D-6FAD73B33AC4}" type="presOf" srcId="{08C12CDE-AB7D-4134-B880-3082B107BAF0}" destId="{9619CF65-B47F-4225-96D8-966FEB0CD851}" srcOrd="0" destOrd="0" presId="urn:microsoft.com/office/officeart/2005/8/layout/chevron1"/>
    <dgm:cxn modelId="{7AB13D3D-8974-464B-A1F8-6ACACCEA239A}" srcId="{CEE9362D-73B4-46B3-8130-C588BCC4FB9F}" destId="{08C12CDE-AB7D-4134-B880-3082B107BAF0}" srcOrd="2" destOrd="0" parTransId="{41335661-9627-4642-B364-3170EC9ED5B8}" sibTransId="{97D3D7F9-895C-4728-AB31-642E05BE1215}"/>
    <dgm:cxn modelId="{1E56CBF4-EDC5-478E-A668-CBE46F05BA17}" type="presOf" srcId="{CB7FEF80-4F32-4723-8799-05E64ACB639C}" destId="{CCC6DC6E-7FEA-450E-9888-08346E3630D4}" srcOrd="0" destOrd="0" presId="urn:microsoft.com/office/officeart/2005/8/layout/chevron1"/>
    <dgm:cxn modelId="{73FD3052-113E-45C0-AD24-B215B6C5688B}" srcId="{CEE9362D-73B4-46B3-8130-C588BCC4FB9F}" destId="{42866CD7-AA4B-4CAE-A6FE-0F06CFC2B3D3}" srcOrd="0" destOrd="0" parTransId="{0BEA46D1-0946-414E-9E67-D995C657D8CD}" sibTransId="{20C94622-C44F-4CE6-88B6-0D3239B91308}"/>
    <dgm:cxn modelId="{84DE9753-CA5F-441F-BC27-CD6AA3410082}" type="presParOf" srcId="{036D82B7-AFA8-47D0-99BC-B43FC42CF798}" destId="{EF00CF1A-D81B-4FA9-9EC9-59BFAD89FBB2}" srcOrd="0" destOrd="0" presId="urn:microsoft.com/office/officeart/2005/8/layout/chevron1"/>
    <dgm:cxn modelId="{CFE87B0F-0366-40B7-BC23-9160116115C0}" type="presParOf" srcId="{036D82B7-AFA8-47D0-99BC-B43FC42CF798}" destId="{CE9ED0B2-BDDC-41A7-9078-DA5E290A86BE}" srcOrd="1" destOrd="0" presId="urn:microsoft.com/office/officeart/2005/8/layout/chevron1"/>
    <dgm:cxn modelId="{9B77D76D-2D2F-43FC-A469-8AEE7EEB4FA9}" type="presParOf" srcId="{036D82B7-AFA8-47D0-99BC-B43FC42CF798}" destId="{CCC6DC6E-7FEA-450E-9888-08346E3630D4}" srcOrd="2" destOrd="0" presId="urn:microsoft.com/office/officeart/2005/8/layout/chevron1"/>
    <dgm:cxn modelId="{EE70DBCE-1942-4578-BE79-037EDC683C5E}" type="presParOf" srcId="{036D82B7-AFA8-47D0-99BC-B43FC42CF798}" destId="{823D2F97-71C4-4998-8614-7F4EC257D349}" srcOrd="3" destOrd="0" presId="urn:microsoft.com/office/officeart/2005/8/layout/chevron1"/>
    <dgm:cxn modelId="{0A644A0D-F079-4062-98A3-3ACD4A94ACAF}" type="presParOf" srcId="{036D82B7-AFA8-47D0-99BC-B43FC42CF798}" destId="{9619CF65-B47F-4225-96D8-966FEB0CD85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0CF1A-D81B-4FA9-9EC9-59BFAD89FBB2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10 GHz</a:t>
          </a:r>
          <a:endParaRPr lang="de-DE" sz="2800" kern="1200" dirty="0"/>
        </a:p>
      </dsp:txBody>
      <dsp:txXfrm>
        <a:off x="436958" y="1596826"/>
        <a:ext cx="1305521" cy="870346"/>
      </dsp:txXfrm>
    </dsp:sp>
    <dsp:sp modelId="{CCC6DC6E-7FEA-450E-9888-08346E3630D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100 GHz</a:t>
          </a:r>
          <a:endParaRPr lang="de-DE" sz="2800" kern="1200" dirty="0"/>
        </a:p>
      </dsp:txBody>
      <dsp:txXfrm>
        <a:off x="2395239" y="1596826"/>
        <a:ext cx="1305521" cy="870346"/>
      </dsp:txXfrm>
    </dsp:sp>
    <dsp:sp modelId="{9619CF65-B47F-4225-96D8-966FEB0CD851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1 THz</a:t>
          </a:r>
          <a:endParaRPr lang="de-DE" sz="28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0DA5872-BC78-437F-9EF3-6E65604A9D82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87F7E5B-D0FF-45B6-9BFA-6849CAB53D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26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0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5202810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8970" y="1439632"/>
            <a:ext cx="4320000" cy="432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9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141" y="4345920"/>
            <a:ext cx="3240688" cy="514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63554" y="4890240"/>
            <a:ext cx="1522304" cy="152230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Vorname </a:t>
            </a:r>
            <a:br>
              <a:rPr lang="de-DE" dirty="0" smtClean="0"/>
            </a:br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53291" y="6307456"/>
            <a:ext cx="1422400" cy="36576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 smtClean="0"/>
              <a:t>Sublogo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4450086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23792" y="777600"/>
            <a:ext cx="3561913" cy="58010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 smtClean="0"/>
              <a:t>Institutsname max. 2-zeilig, bitte hier klicken und überschreiben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1659" y="1205285"/>
            <a:ext cx="4130126" cy="4130126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9669" y="3898274"/>
            <a:ext cx="3096635" cy="5400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98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8" y="1657350"/>
            <a:ext cx="8636923" cy="4844118"/>
          </a:xfrm>
        </p:spPr>
        <p:txBody>
          <a:bodyPr/>
          <a:lstStyle>
            <a:lvl1pPr>
              <a:defRPr sz="1800">
                <a:latin typeface="Univers LT Pro 55" panose="020B0603020202020204" pitchFamily="34" charset="0"/>
              </a:defRPr>
            </a:lvl1pPr>
            <a:lvl2pPr>
              <a:defRPr sz="1800">
                <a:latin typeface="Univers LT Pro 55" panose="020B0603020202020204" pitchFamily="34" charset="0"/>
              </a:defRPr>
            </a:lvl2pPr>
            <a:lvl3pPr>
              <a:defRPr sz="1800">
                <a:latin typeface="Univers LT Pro 55" panose="020B0603020202020204" pitchFamily="34" charset="0"/>
              </a:defRPr>
            </a:lvl3pPr>
            <a:lvl4pPr>
              <a:defRPr sz="1800">
                <a:latin typeface="Univers LT Pro 55" panose="020B0603020202020204" pitchFamily="34" charset="0"/>
              </a:defRPr>
            </a:lvl4pPr>
            <a:lvl5pPr>
              <a:defRPr sz="1800">
                <a:latin typeface="Univers LT Pro 55" panose="020B0603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="0" baseline="0">
                <a:latin typeface="Univers LT Pro 55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‹Nr.›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9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78"/>
            <a:endParaRPr lang="de-DE" sz="1400" dirty="0">
              <a:solidFill>
                <a:srgbClr val="323232"/>
              </a:solidFill>
            </a:endParaRPr>
          </a:p>
        </p:txBody>
      </p:sp>
      <p:sp>
        <p:nvSpPr>
          <p:cNvPr id="6" name="bk object 17"/>
          <p:cNvSpPr/>
          <p:nvPr userDrawn="1"/>
        </p:nvSpPr>
        <p:spPr>
          <a:xfrm>
            <a:off x="1279953" y="1"/>
            <a:ext cx="6544309" cy="3926204"/>
          </a:xfrm>
          <a:custGeom>
            <a:avLst/>
            <a:gdLst/>
            <a:ahLst/>
            <a:cxnLst/>
            <a:rect l="l" t="t" r="r" b="b"/>
            <a:pathLst>
              <a:path w="6544309" h="3926204">
                <a:moveTo>
                  <a:pt x="68016" y="0"/>
                </a:moveTo>
                <a:lnTo>
                  <a:pt x="42823" y="123182"/>
                </a:lnTo>
                <a:lnTo>
                  <a:pt x="10846" y="385553"/>
                </a:lnTo>
                <a:lnTo>
                  <a:pt x="0" y="653897"/>
                </a:lnTo>
                <a:lnTo>
                  <a:pt x="10846" y="922242"/>
                </a:lnTo>
                <a:lnTo>
                  <a:pt x="42823" y="1184612"/>
                </a:lnTo>
                <a:lnTo>
                  <a:pt x="95089" y="1440166"/>
                </a:lnTo>
                <a:lnTo>
                  <a:pt x="166802" y="1688062"/>
                </a:lnTo>
                <a:lnTo>
                  <a:pt x="257120" y="1927457"/>
                </a:lnTo>
                <a:lnTo>
                  <a:pt x="365200" y="2157510"/>
                </a:lnTo>
                <a:lnTo>
                  <a:pt x="490201" y="2377378"/>
                </a:lnTo>
                <a:lnTo>
                  <a:pt x="631281" y="2586220"/>
                </a:lnTo>
                <a:lnTo>
                  <a:pt x="787597" y="2783193"/>
                </a:lnTo>
                <a:lnTo>
                  <a:pt x="958308" y="2967456"/>
                </a:lnTo>
                <a:lnTo>
                  <a:pt x="1142571" y="3138167"/>
                </a:lnTo>
                <a:lnTo>
                  <a:pt x="1339545" y="3294482"/>
                </a:lnTo>
                <a:lnTo>
                  <a:pt x="1548387" y="3435561"/>
                </a:lnTo>
                <a:lnTo>
                  <a:pt x="1768256" y="3560562"/>
                </a:lnTo>
                <a:lnTo>
                  <a:pt x="1998308" y="3668642"/>
                </a:lnTo>
                <a:lnTo>
                  <a:pt x="2237703" y="3758959"/>
                </a:lnTo>
                <a:lnTo>
                  <a:pt x="2485598" y="3830671"/>
                </a:lnTo>
                <a:lnTo>
                  <a:pt x="2741151" y="3882937"/>
                </a:lnTo>
                <a:lnTo>
                  <a:pt x="3003520" y="3914914"/>
                </a:lnTo>
                <a:lnTo>
                  <a:pt x="3271862" y="3925760"/>
                </a:lnTo>
                <a:lnTo>
                  <a:pt x="3540207" y="3914914"/>
                </a:lnTo>
                <a:lnTo>
                  <a:pt x="3802577" y="3882937"/>
                </a:lnTo>
                <a:lnTo>
                  <a:pt x="4058131" y="3830671"/>
                </a:lnTo>
                <a:lnTo>
                  <a:pt x="4306027" y="3758959"/>
                </a:lnTo>
                <a:lnTo>
                  <a:pt x="4545422" y="3668642"/>
                </a:lnTo>
                <a:lnTo>
                  <a:pt x="4775475" y="3560562"/>
                </a:lnTo>
                <a:lnTo>
                  <a:pt x="4995343" y="3435561"/>
                </a:lnTo>
                <a:lnTo>
                  <a:pt x="5204185" y="3294482"/>
                </a:lnTo>
                <a:lnTo>
                  <a:pt x="5401159" y="3138167"/>
                </a:lnTo>
                <a:lnTo>
                  <a:pt x="5585421" y="2967456"/>
                </a:lnTo>
                <a:lnTo>
                  <a:pt x="5756132" y="2783193"/>
                </a:lnTo>
                <a:lnTo>
                  <a:pt x="5912448" y="2586220"/>
                </a:lnTo>
                <a:lnTo>
                  <a:pt x="6053527" y="2377378"/>
                </a:lnTo>
                <a:lnTo>
                  <a:pt x="6178527" y="2157510"/>
                </a:lnTo>
                <a:lnTo>
                  <a:pt x="6286607" y="1927457"/>
                </a:lnTo>
                <a:lnTo>
                  <a:pt x="6376924" y="1688062"/>
                </a:lnTo>
                <a:lnTo>
                  <a:pt x="6448637" y="1440166"/>
                </a:lnTo>
                <a:lnTo>
                  <a:pt x="6500902" y="1184612"/>
                </a:lnTo>
                <a:lnTo>
                  <a:pt x="6532879" y="922242"/>
                </a:lnTo>
                <a:lnTo>
                  <a:pt x="6543725" y="653897"/>
                </a:lnTo>
                <a:lnTo>
                  <a:pt x="6532879" y="385553"/>
                </a:lnTo>
                <a:lnTo>
                  <a:pt x="6500902" y="123182"/>
                </a:lnTo>
                <a:lnTo>
                  <a:pt x="6475709" y="0"/>
                </a:lnTo>
                <a:lnTo>
                  <a:pt x="6801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5878"/>
            <a:endParaRPr lang="de-DE" sz="1700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0" y="1080000"/>
            <a:ext cx="4118110" cy="163296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755793"/>
            <a:ext cx="4118110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0483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1" y="2700000"/>
            <a:ext cx="5526581" cy="1080000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1" y="2332804"/>
            <a:ext cx="3026729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Unterkapitel</a:t>
            </a:r>
          </a:p>
        </p:txBody>
      </p:sp>
    </p:spTree>
    <p:extLst>
      <p:ext uri="{BB962C8B-B14F-4D97-AF65-F5344CB8AC3E}">
        <p14:creationId xmlns:p14="http://schemas.microsoft.com/office/powerpoint/2010/main" val="243944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272126" y="-136026"/>
            <a:ext cx="8128650" cy="5415992"/>
          </a:xfrm>
          <a:custGeom>
            <a:avLst/>
            <a:gdLst/>
            <a:ahLst/>
            <a:cxnLst/>
            <a:rect l="l" t="t" r="r" b="b"/>
            <a:pathLst>
              <a:path w="7198359" h="4796155">
                <a:moveTo>
                  <a:pt x="6992384" y="0"/>
                </a:moveTo>
                <a:lnTo>
                  <a:pt x="205721" y="0"/>
                </a:lnTo>
                <a:lnTo>
                  <a:pt x="183482" y="58947"/>
                </a:lnTo>
                <a:lnTo>
                  <a:pt x="104598" y="331632"/>
                </a:lnTo>
                <a:lnTo>
                  <a:pt x="47105" y="612741"/>
                </a:lnTo>
                <a:lnTo>
                  <a:pt x="11930" y="901348"/>
                </a:lnTo>
                <a:lnTo>
                  <a:pt x="0" y="1196526"/>
                </a:lnTo>
                <a:lnTo>
                  <a:pt x="11930" y="1491704"/>
                </a:lnTo>
                <a:lnTo>
                  <a:pt x="47105" y="1780311"/>
                </a:lnTo>
                <a:lnTo>
                  <a:pt x="104598" y="2061420"/>
                </a:lnTo>
                <a:lnTo>
                  <a:pt x="183482" y="2334105"/>
                </a:lnTo>
                <a:lnTo>
                  <a:pt x="282831" y="2597440"/>
                </a:lnTo>
                <a:lnTo>
                  <a:pt x="401719" y="2850498"/>
                </a:lnTo>
                <a:lnTo>
                  <a:pt x="539220" y="3092354"/>
                </a:lnTo>
                <a:lnTo>
                  <a:pt x="694408" y="3322080"/>
                </a:lnTo>
                <a:lnTo>
                  <a:pt x="866356" y="3538751"/>
                </a:lnTo>
                <a:lnTo>
                  <a:pt x="1054138" y="3741441"/>
                </a:lnTo>
                <a:lnTo>
                  <a:pt x="1256827" y="3929223"/>
                </a:lnTo>
                <a:lnTo>
                  <a:pt x="1473498" y="4101171"/>
                </a:lnTo>
                <a:lnTo>
                  <a:pt x="1703225" y="4256358"/>
                </a:lnTo>
                <a:lnTo>
                  <a:pt x="1945080" y="4393859"/>
                </a:lnTo>
                <a:lnTo>
                  <a:pt x="2198139" y="4512748"/>
                </a:lnTo>
                <a:lnTo>
                  <a:pt x="2461473" y="4612097"/>
                </a:lnTo>
                <a:lnTo>
                  <a:pt x="2734158" y="4690981"/>
                </a:lnTo>
                <a:lnTo>
                  <a:pt x="3015267" y="4748474"/>
                </a:lnTo>
                <a:lnTo>
                  <a:pt x="3303874" y="4783648"/>
                </a:lnTo>
                <a:lnTo>
                  <a:pt x="3599053" y="4795579"/>
                </a:lnTo>
                <a:lnTo>
                  <a:pt x="3894231" y="4783648"/>
                </a:lnTo>
                <a:lnTo>
                  <a:pt x="4182838" y="4748474"/>
                </a:lnTo>
                <a:lnTo>
                  <a:pt x="4463947" y="4690981"/>
                </a:lnTo>
                <a:lnTo>
                  <a:pt x="4736632" y="4612097"/>
                </a:lnTo>
                <a:lnTo>
                  <a:pt x="4999966" y="4512748"/>
                </a:lnTo>
                <a:lnTo>
                  <a:pt x="5253025" y="4393859"/>
                </a:lnTo>
                <a:lnTo>
                  <a:pt x="5494880" y="4256358"/>
                </a:lnTo>
                <a:lnTo>
                  <a:pt x="5724607" y="4101171"/>
                </a:lnTo>
                <a:lnTo>
                  <a:pt x="5941278" y="3929223"/>
                </a:lnTo>
                <a:lnTo>
                  <a:pt x="6143967" y="3741441"/>
                </a:lnTo>
                <a:lnTo>
                  <a:pt x="6331749" y="3538751"/>
                </a:lnTo>
                <a:lnTo>
                  <a:pt x="6503697" y="3322080"/>
                </a:lnTo>
                <a:lnTo>
                  <a:pt x="6658885" y="3092354"/>
                </a:lnTo>
                <a:lnTo>
                  <a:pt x="6796386" y="2850498"/>
                </a:lnTo>
                <a:lnTo>
                  <a:pt x="6915274" y="2597440"/>
                </a:lnTo>
                <a:lnTo>
                  <a:pt x="7014623" y="2334105"/>
                </a:lnTo>
                <a:lnTo>
                  <a:pt x="7093507" y="2061420"/>
                </a:lnTo>
                <a:lnTo>
                  <a:pt x="7151000" y="1780311"/>
                </a:lnTo>
                <a:lnTo>
                  <a:pt x="7186175" y="1491704"/>
                </a:lnTo>
                <a:lnTo>
                  <a:pt x="7198106" y="1196526"/>
                </a:lnTo>
                <a:lnTo>
                  <a:pt x="7186175" y="901348"/>
                </a:lnTo>
                <a:lnTo>
                  <a:pt x="7151000" y="612741"/>
                </a:lnTo>
                <a:lnTo>
                  <a:pt x="7093507" y="331632"/>
                </a:lnTo>
                <a:lnTo>
                  <a:pt x="7014623" y="58947"/>
                </a:lnTo>
                <a:lnTo>
                  <a:pt x="6992384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pPr defTabSz="855878">
              <a:lnSpc>
                <a:spcPct val="120000"/>
              </a:lnSpc>
            </a:pPr>
            <a:endParaRPr lang="de-DE" sz="1700" dirty="0">
              <a:solidFill>
                <a:srgbClr val="323232"/>
              </a:solidFill>
            </a:endParaRPr>
          </a:p>
        </p:txBody>
      </p:sp>
      <p:sp>
        <p:nvSpPr>
          <p:cNvPr id="13" name="object 3"/>
          <p:cNvSpPr/>
          <p:nvPr userDrawn="1"/>
        </p:nvSpPr>
        <p:spPr>
          <a:xfrm>
            <a:off x="5723469" y="3644104"/>
            <a:ext cx="2170261" cy="2170261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5878"/>
            <a:endParaRPr lang="de-DE" sz="1700" dirty="0">
              <a:solidFill>
                <a:srgbClr val="323232"/>
              </a:solidFill>
            </a:endParaRPr>
          </a:p>
        </p:txBody>
      </p:sp>
      <p:sp>
        <p:nvSpPr>
          <p:cNvPr id="14" name="object 8"/>
          <p:cNvSpPr txBox="1"/>
          <p:nvPr userDrawn="1"/>
        </p:nvSpPr>
        <p:spPr>
          <a:xfrm>
            <a:off x="6031358" y="1702367"/>
            <a:ext cx="1554480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defTabSz="855878">
              <a:lnSpc>
                <a:spcPts val="28674"/>
              </a:lnSpc>
            </a:pPr>
            <a:r>
              <a:rPr lang="de-DE" sz="24000" b="1" dirty="0" smtClean="0">
                <a:solidFill>
                  <a:srgbClr val="BFBFBF"/>
                </a:solidFill>
                <a:latin typeface="Arial"/>
                <a:cs typeface="Arial"/>
              </a:rPr>
              <a:t>„</a:t>
            </a:r>
            <a:endParaRPr lang="de-DE" sz="24000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2" y="1123200"/>
            <a:ext cx="5290750" cy="222273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1" y="3628800"/>
            <a:ext cx="4027866" cy="55679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323232"/>
                </a:solidFill>
              </a:rPr>
              <a:t>University of Stuttgart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‹Nr.›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1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14"/>
            <a:ext cx="3960000" cy="445011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688" y="1657350"/>
            <a:ext cx="3960000" cy="4449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vers LT Pro 55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414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82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15370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15688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01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248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50"/>
            <a:ext cx="417600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49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3925830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175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3" y="1657350"/>
            <a:ext cx="417686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50"/>
            <a:ext cx="3780000" cy="44500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16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1657351"/>
            <a:ext cx="2664000" cy="5200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00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82225" y="1338447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926510" y="1461930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482225" y="3066823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926510" y="3190306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82225" y="4795199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926510" y="4918683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2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1338448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3073519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4808591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419006" y="1495167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419006" y="3230238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419006" y="4965310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46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5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169244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3896477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2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583495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444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022226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31895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4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385895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5673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5673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5568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8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669568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9346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39346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20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799026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2545453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5" name="Bildplatzhalter 7"/>
          <p:cNvSpPr>
            <a:spLocks noGrp="1"/>
          </p:cNvSpPr>
          <p:nvPr>
            <p:ph type="pic" sz="quarter" idx="17"/>
          </p:nvPr>
        </p:nvSpPr>
        <p:spPr>
          <a:xfrm>
            <a:off x="2862253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9437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9437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4608680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9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925480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4456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4456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6671909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855878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988709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9683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9683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74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1314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323232"/>
                </a:solidFill>
              </a:rPr>
              <a:t>University of Stuttgart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>
                <a:solidFill>
                  <a:srgbClr val="323232"/>
                </a:solidFill>
              </a:rPr>
              <a:pPr/>
              <a:t>‹Nr.›</a:t>
            </a:fld>
            <a:endParaRPr lang="de-DE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9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42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00"/>
              </a:spcBef>
              <a:buClr>
                <a:srgbClr val="004191"/>
              </a:buClr>
              <a:tabLst>
                <a:tab pos="541295" algn="l"/>
              </a:tabLst>
            </a:pPr>
            <a:r>
              <a:rPr lang="de-DE" sz="2400" b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Thank you!</a:t>
            </a:r>
            <a:endParaRPr lang="de-DE" sz="2400" b="1" dirty="0" smtClean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de-DE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e-mail</a:t>
            </a:r>
            <a:r>
              <a:rPr lang="de-DE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	</a:t>
            </a:r>
          </a:p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de-DE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phone </a:t>
            </a:r>
            <a:r>
              <a:rPr lang="de-DE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	+49 (0) 711 685-</a:t>
            </a:r>
          </a:p>
          <a:p>
            <a:pPr defTabSz="822960"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  <a:defRPr/>
            </a:pPr>
            <a:r>
              <a:rPr lang="de-DE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fax </a:t>
            </a:r>
            <a:r>
              <a:rPr lang="de-DE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	+49 (0) 711 685-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de-DE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Universität Stuttgart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3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lauem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78"/>
            <a:endParaRPr lang="de-DE" sz="1400" dirty="0">
              <a:solidFill>
                <a:srgbClr val="323232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17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00"/>
              </a:spcBef>
              <a:buClr>
                <a:srgbClr val="004191"/>
              </a:buClr>
              <a:tabLst>
                <a:tab pos="541295" algn="l"/>
              </a:tabLst>
            </a:pPr>
            <a:r>
              <a:rPr lang="de-DE" sz="2400" b="1" smtClean="0">
                <a:solidFill>
                  <a:prstClr val="white"/>
                </a:solidFill>
              </a:rPr>
              <a:t>Thank you!</a:t>
            </a:r>
            <a:endParaRPr lang="de-DE" sz="2400" b="1" dirty="0" smtClean="0">
              <a:solidFill>
                <a:prstClr val="white"/>
              </a:solidFill>
            </a:endParaRP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fr-FR" smtClean="0">
                <a:solidFill>
                  <a:prstClr val="white"/>
                </a:solidFill>
              </a:rPr>
              <a:t>e-mail	</a:t>
            </a:r>
          </a:p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fr-FR" smtClean="0">
                <a:solidFill>
                  <a:prstClr val="white"/>
                </a:solidFill>
              </a:rPr>
              <a:t>phone 	+49 (0) 711 685-</a:t>
            </a:r>
          </a:p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fr-FR" smtClean="0">
                <a:solidFill>
                  <a:prstClr val="white"/>
                </a:solidFill>
              </a:rPr>
              <a:t>fax 	+49 (0) 711 685-</a:t>
            </a: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240"/>
              </a:spcBef>
              <a:buClr>
                <a:srgbClr val="004191"/>
              </a:buClr>
              <a:tabLst>
                <a:tab pos="649606" algn="l"/>
              </a:tabLst>
            </a:pPr>
            <a:r>
              <a:rPr lang="de-DE" dirty="0" smtClean="0">
                <a:solidFill>
                  <a:prstClr val="white"/>
                </a:solidFill>
              </a:rPr>
              <a:t>Universität Stuttgart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4" y="207034"/>
            <a:ext cx="8728208" cy="6228272"/>
          </a:xfrm>
        </p:spPr>
        <p:txBody>
          <a:bodyPr/>
          <a:lstStyle>
            <a:lvl1pPr>
              <a:defRPr sz="1800">
                <a:latin typeface="Univers LT Pro 55" panose="020B0603020202020204" pitchFamily="34" charset="0"/>
              </a:defRPr>
            </a:lvl1pPr>
            <a:lvl2pPr>
              <a:defRPr sz="1800">
                <a:latin typeface="Univers LT Pro 55" panose="020B0603020202020204" pitchFamily="34" charset="0"/>
              </a:defRPr>
            </a:lvl2pPr>
            <a:lvl3pPr>
              <a:defRPr sz="1800">
                <a:latin typeface="Univers LT Pro 55" panose="020B0603020202020204" pitchFamily="34" charset="0"/>
              </a:defRPr>
            </a:lvl3pPr>
            <a:lvl4pPr>
              <a:defRPr sz="1800">
                <a:latin typeface="Univers LT Pro 55" panose="020B0603020202020204" pitchFamily="34" charset="0"/>
              </a:defRPr>
            </a:lvl4pPr>
            <a:lvl5pPr>
              <a:defRPr sz="1800">
                <a:latin typeface="Univers LT Pro 55" panose="020B0603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514273" y="6553366"/>
            <a:ext cx="448572" cy="184666"/>
          </a:xfrm>
        </p:spPr>
        <p:txBody>
          <a:bodyPr/>
          <a:lstStyle>
            <a:lvl1pPr algn="r">
              <a:defRPr sz="1200"/>
            </a:lvl1pPr>
          </a:lstStyle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‹Nr.›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3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6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21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39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2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2115-C234-4E10-B488-354A4EA79997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0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6" y="475200"/>
            <a:ext cx="8207375" cy="333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6" y="1657350"/>
            <a:ext cx="8207375" cy="445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6842" y="6501606"/>
            <a:ext cx="72035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00" smtClean="0"/>
            </a:lvl1pPr>
          </a:lstStyle>
          <a:p>
            <a:pPr defTabSz="855878"/>
            <a:r>
              <a:rPr>
                <a:solidFill>
                  <a:srgbClr val="323232"/>
                </a:solidFill>
              </a:rPr>
              <a:t>1/20/2016</a:t>
            </a:r>
            <a:endParaRPr lang="de-DE"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226" y="6501606"/>
            <a:ext cx="6048000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855878"/>
            <a:r>
              <a:rPr lang="en-US" smtClean="0">
                <a:solidFill>
                  <a:srgbClr val="323232"/>
                </a:solidFill>
              </a:rPr>
              <a:t>University of Stuttgart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37" y="6501606"/>
            <a:ext cx="265063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855878"/>
            <a:fld id="{9E82CC3C-1DC0-4FDA-9590-6CC506AB67F8}" type="slidenum">
              <a:rPr lang="en-US" smtClean="0">
                <a:solidFill>
                  <a:srgbClr val="323232"/>
                </a:solidFill>
              </a:rPr>
              <a:pPr defTabSz="855878"/>
              <a:t>‹Nr.›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685745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5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34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32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20667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66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9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72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44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17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5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3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3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0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82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70" userDrawn="1">
          <p15:clr>
            <a:srgbClr val="F26B43"/>
          </p15:clr>
        </p15:guide>
        <p15:guide id="2" pos="246" userDrawn="1">
          <p15:clr>
            <a:srgbClr val="F26B43"/>
          </p15:clr>
        </p15:guide>
        <p15:guide id="3" orient="horz" pos="3206" userDrawn="1">
          <p15:clr>
            <a:srgbClr val="F26B43"/>
          </p15:clr>
        </p15:guide>
        <p15:guide id="4" pos="4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642" y="260648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640960" cy="1470025"/>
          </a:xfrm>
        </p:spPr>
        <p:txBody>
          <a:bodyPr>
            <a:noAutofit/>
          </a:bodyPr>
          <a:lstStyle/>
          <a:p>
            <a:r>
              <a:rPr lang="en-US" sz="3800" b="1" dirty="0"/>
              <a:t>Plasmon Enhanced Terahertz Electron Paramagnetic Resonance</a:t>
            </a:r>
            <a:endParaRPr lang="en-US" sz="3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Joris</a:t>
            </a:r>
            <a:r>
              <a:rPr lang="en-US" dirty="0" smtClean="0"/>
              <a:t> van Slageren</a:t>
            </a:r>
          </a:p>
          <a:p>
            <a:r>
              <a:rPr lang="en-US" dirty="0" smtClean="0"/>
              <a:t>Institute of Physical Chemistry</a:t>
            </a:r>
            <a:endParaRPr lang="en-US" dirty="0"/>
          </a:p>
          <a:p>
            <a:r>
              <a:rPr lang="en-US" dirty="0" smtClean="0"/>
              <a:t>University of  Stuttgart</a:t>
            </a:r>
          </a:p>
        </p:txBody>
      </p:sp>
    </p:spTree>
    <p:extLst>
      <p:ext uri="{BB962C8B-B14F-4D97-AF65-F5344CB8AC3E}">
        <p14:creationId xmlns:p14="http://schemas.microsoft.com/office/powerpoint/2010/main" val="12269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575186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Imaging methods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For small length scales, </a:t>
            </a:r>
            <a:r>
              <a:rPr lang="en-US" dirty="0" err="1" smtClean="0">
                <a:solidFill>
                  <a:srgbClr val="323232"/>
                </a:solidFill>
              </a:rPr>
              <a:t>microresonators</a:t>
            </a:r>
            <a:r>
              <a:rPr lang="en-US" dirty="0" smtClean="0">
                <a:solidFill>
                  <a:srgbClr val="323232"/>
                </a:solidFill>
              </a:rPr>
              <a:t> can be use. </a:t>
            </a:r>
            <a:r>
              <a:rPr lang="en-US" dirty="0" smtClean="0">
                <a:solidFill>
                  <a:srgbClr val="323232"/>
                </a:solidFill>
              </a:rPr>
              <a:t>These cannot be easily extended to THz frequencies.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At higher frequencies scanning tip measurements in the nearfield can be used for vibrational excitations (electric dipole transitions).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The latter are also very successful for high resolution imaging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10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29" y="3501008"/>
            <a:ext cx="1872208" cy="147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472" y="5271375"/>
            <a:ext cx="2428270" cy="14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1.1.1.1/bmi/www.max-planck-innovation.de/images/technology/2982_KWT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97909"/>
            <a:ext cx="2664298" cy="20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nanowerk.com/spotlight/id5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218" y="5301208"/>
            <a:ext cx="2727945" cy="14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347864" y="4468209"/>
            <a:ext cx="8848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dirty="0" smtClean="0"/>
              <a:t>THz gap</a:t>
            </a:r>
            <a:endParaRPr lang="de-D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614" y="5084708"/>
            <a:ext cx="2542216" cy="1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575186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Combing microstructures with scanning tips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In PETER we will combine the microstructure and scanning tip approaches to deliver a highly sensitive THz EPR imaging microscope</a:t>
            </a:r>
            <a:r>
              <a:rPr lang="en-US" dirty="0" smtClean="0">
                <a:solidFill>
                  <a:srgbClr val="323232"/>
                </a:solidFill>
              </a:rPr>
              <a:t>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For highest spatial and spectral resolution, we should use high frequencies.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This is challenging because radiation sources are weaker.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Also, we will need high magnetic fields. For typical radicals ~3.5 Tesla/100 GHz, i.e. 35 Tesla at 1 THz.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A compromise is found in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330 (11.8 T for radicals) and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660 GHz (for metal centers ).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11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817290"/>
            <a:ext cx="2542216" cy="1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926612" cy="344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575186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Combing microstructures with scanning tips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We will use </a:t>
            </a:r>
            <a:r>
              <a:rPr lang="en-US" dirty="0" err="1" smtClean="0">
                <a:solidFill>
                  <a:srgbClr val="323232"/>
                </a:solidFill>
              </a:rPr>
              <a:t>plasmonic</a:t>
            </a:r>
            <a:r>
              <a:rPr lang="en-US" dirty="0" smtClean="0">
                <a:solidFill>
                  <a:srgbClr val="323232"/>
                </a:solidFill>
              </a:rPr>
              <a:t> microstructures especially designed to enhance the Terahertz magnetic field, for example </a:t>
            </a:r>
            <a:r>
              <a:rPr lang="en-US" dirty="0" err="1" smtClean="0">
                <a:solidFill>
                  <a:srgbClr val="323232"/>
                </a:solidFill>
              </a:rPr>
              <a:t>diabolo</a:t>
            </a:r>
            <a:r>
              <a:rPr lang="en-US" dirty="0" smtClean="0">
                <a:solidFill>
                  <a:srgbClr val="323232"/>
                </a:solidFill>
              </a:rPr>
              <a:t>-type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These should give a 10</a:t>
            </a:r>
            <a:r>
              <a:rPr lang="en-US" baseline="30000" dirty="0" smtClean="0">
                <a:solidFill>
                  <a:srgbClr val="323232"/>
                </a:solidFill>
              </a:rPr>
              <a:t>4</a:t>
            </a:r>
            <a:r>
              <a:rPr lang="en-US" dirty="0" smtClean="0">
                <a:solidFill>
                  <a:srgbClr val="323232"/>
                </a:solidFill>
              </a:rPr>
              <a:t>-fold magnetic field </a:t>
            </a:r>
            <a:r>
              <a:rPr lang="en-US" dirty="0" err="1" smtClean="0">
                <a:solidFill>
                  <a:srgbClr val="323232"/>
                </a:solidFill>
              </a:rPr>
              <a:t>field</a:t>
            </a:r>
            <a:r>
              <a:rPr lang="en-US" dirty="0" smtClean="0">
                <a:solidFill>
                  <a:srgbClr val="323232"/>
                </a:solidFill>
              </a:rPr>
              <a:t> (</a:t>
            </a:r>
            <a:r>
              <a:rPr lang="en-US" i="1" dirty="0" smtClean="0">
                <a:solidFill>
                  <a:srgbClr val="323232"/>
                </a:solidFill>
              </a:rPr>
              <a:t>B</a:t>
            </a:r>
            <a:r>
              <a:rPr lang="en-US" dirty="0" smtClean="0">
                <a:solidFill>
                  <a:srgbClr val="323232"/>
                </a:solidFill>
              </a:rPr>
              <a:t>) enhancement.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The electric field (</a:t>
            </a:r>
            <a:r>
              <a:rPr lang="en-US" i="1" dirty="0" smtClean="0">
                <a:solidFill>
                  <a:srgbClr val="323232"/>
                </a:solidFill>
              </a:rPr>
              <a:t>E</a:t>
            </a:r>
            <a:r>
              <a:rPr lang="en-US" dirty="0" smtClean="0">
                <a:solidFill>
                  <a:srgbClr val="323232"/>
                </a:solidFill>
              </a:rPr>
              <a:t>) enhancement should be negligible.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12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996952"/>
            <a:ext cx="1726227" cy="36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68543"/>
            <a:ext cx="4462377" cy="3147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2457611" y="3819237"/>
            <a:ext cx="6283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i="1" dirty="0" smtClean="0"/>
              <a:t>B</a:t>
            </a:r>
            <a:r>
              <a:rPr lang="de-DE" sz="1600" dirty="0" smtClean="0"/>
              <a:t>-field</a:t>
            </a:r>
            <a:endParaRPr lang="de-DE" sz="16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457611" y="5517232"/>
            <a:ext cx="6283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i="1" dirty="0" smtClean="0"/>
              <a:t>E</a:t>
            </a:r>
            <a:r>
              <a:rPr lang="de-DE" sz="1600" dirty="0" smtClean="0"/>
              <a:t>-field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0969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575186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Combing microstructures with scanning tips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In the probe we will combine THz quasi optics and scanning probe hardware</a:t>
            </a:r>
            <a:r>
              <a:rPr lang="en-US" dirty="0" smtClean="0">
                <a:solidFill>
                  <a:srgbClr val="323232"/>
                </a:solidFill>
              </a:rPr>
              <a:t>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Both bottom and top irradiation will be explored.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13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5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654571"/>
            <a:ext cx="2520280" cy="30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74030"/>
            <a:ext cx="1944216" cy="35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Bildergebnis für photograph afm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30480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167" y="2221955"/>
            <a:ext cx="2520280" cy="229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198" y="1657350"/>
            <a:ext cx="8636923" cy="4588872"/>
          </a:xfrm>
        </p:spPr>
        <p:txBody>
          <a:bodyPr/>
          <a:lstStyle/>
          <a:p>
            <a:r>
              <a:rPr lang="de-DE" sz="1400" dirty="0" smtClean="0"/>
              <a:t>Prof. Dr. Rainer Hillenbrand, CIC </a:t>
            </a:r>
            <a:r>
              <a:rPr lang="de-DE" sz="1400" dirty="0" err="1" smtClean="0"/>
              <a:t>nanoGUNE</a:t>
            </a:r>
            <a:r>
              <a:rPr lang="de-DE" sz="1400" dirty="0"/>
              <a:t>, </a:t>
            </a:r>
            <a:r>
              <a:rPr lang="de-DE" sz="1400" dirty="0" err="1"/>
              <a:t>Tolosa</a:t>
            </a:r>
            <a:r>
              <a:rPr lang="de-DE" sz="1400" dirty="0"/>
              <a:t> </a:t>
            </a:r>
            <a:r>
              <a:rPr lang="de-DE" sz="1400" dirty="0" err="1"/>
              <a:t>Hiribidea</a:t>
            </a:r>
            <a:r>
              <a:rPr lang="de-DE" sz="1400" dirty="0"/>
              <a:t>, </a:t>
            </a:r>
            <a:r>
              <a:rPr lang="de-DE" sz="1400" dirty="0" smtClean="0"/>
              <a:t>76, E-20018, </a:t>
            </a:r>
            <a:r>
              <a:rPr lang="de-DE" sz="1400" dirty="0" err="1" smtClean="0"/>
              <a:t>Donostia</a:t>
            </a:r>
            <a:r>
              <a:rPr lang="de-DE" sz="1400" dirty="0" smtClean="0"/>
              <a:t> - </a:t>
            </a:r>
            <a:r>
              <a:rPr lang="de-DE" sz="1400" dirty="0"/>
              <a:t>San Sebastian</a:t>
            </a:r>
            <a:r>
              <a:rPr lang="de-DE" sz="1400" dirty="0" smtClean="0"/>
              <a:t>, Spain, r.hillenbrand@nanogune.eu</a:t>
            </a:r>
          </a:p>
          <a:p>
            <a:r>
              <a:rPr lang="de-DE" sz="1400" dirty="0" smtClean="0"/>
              <a:t>Prof. Dr. Joris van Slageren, </a:t>
            </a:r>
            <a:r>
              <a:rPr lang="de-DE" sz="1400" dirty="0" smtClean="0"/>
              <a:t>Institute </a:t>
            </a:r>
            <a:r>
              <a:rPr lang="de-DE" sz="1400" dirty="0" smtClean="0"/>
              <a:t>of Physical Chemistry, University of Stuttgart, Pfaffenwaldring 55, 70569 Stuttugart, Germany, </a:t>
            </a:r>
            <a:r>
              <a:rPr lang="de-DE" sz="1400" dirty="0" smtClean="0"/>
              <a:t>slageren@ipc.uni-stuttgart.de</a:t>
            </a:r>
            <a:endParaRPr lang="de-DE" sz="1400" dirty="0" smtClean="0"/>
          </a:p>
          <a:p>
            <a:r>
              <a:rPr lang="de-DE" sz="1400" dirty="0" smtClean="0"/>
              <a:t>Dr. Richard </a:t>
            </a:r>
            <a:r>
              <a:rPr lang="de-DE" sz="1400" dirty="0" err="1" smtClean="0"/>
              <a:t>Wylde</a:t>
            </a:r>
            <a:r>
              <a:rPr lang="de-DE" sz="1400" dirty="0" smtClean="0"/>
              <a:t>, Dr. Kevin Pike, </a:t>
            </a:r>
            <a:r>
              <a:rPr lang="en-US" sz="1400" dirty="0"/>
              <a:t>Thomas Keating </a:t>
            </a:r>
            <a:r>
              <a:rPr lang="en-US" sz="1400" dirty="0" smtClean="0"/>
              <a:t>Ltd, Station Mills, </a:t>
            </a:r>
            <a:r>
              <a:rPr lang="en-US" sz="1400" dirty="0" err="1" smtClean="0"/>
              <a:t>Billingshurst</a:t>
            </a:r>
            <a:r>
              <a:rPr lang="en-US" sz="1400" dirty="0" smtClean="0"/>
              <a:t>, West Sussex, RH14 9SH, UK, </a:t>
            </a:r>
            <a:r>
              <a:rPr lang="de-DE" sz="1400" dirty="0" smtClean="0"/>
              <a:t>R.Wylde@terahertz.co.uk, K.Pike@terahertz.co.uk</a:t>
            </a:r>
          </a:p>
          <a:p>
            <a:r>
              <a:rPr lang="de-DE" sz="1400" dirty="0"/>
              <a:t>Prof. Dr. </a:t>
            </a:r>
            <a:r>
              <a:rPr lang="de-DE" sz="1400" dirty="0" err="1"/>
              <a:t>Tomáš</a:t>
            </a:r>
            <a:r>
              <a:rPr lang="de-DE" sz="1400" dirty="0"/>
              <a:t> </a:t>
            </a:r>
            <a:r>
              <a:rPr lang="de-DE" sz="1400" dirty="0" err="1"/>
              <a:t>Šikola</a:t>
            </a:r>
            <a:r>
              <a:rPr lang="de-DE" sz="1400" dirty="0"/>
              <a:t>, Dr. Vlastimil </a:t>
            </a:r>
            <a:r>
              <a:rPr lang="de-DE" sz="1400" dirty="0" smtClean="0"/>
              <a:t>Křápek, </a:t>
            </a:r>
            <a:r>
              <a:rPr lang="de-DE" sz="1400" dirty="0"/>
              <a:t>Dr. Petr Neugebauer, </a:t>
            </a:r>
            <a:r>
              <a:rPr lang="en-GB" sz="1400" dirty="0" smtClean="0"/>
              <a:t>CEITEC </a:t>
            </a:r>
            <a:r>
              <a:rPr lang="en-GB" sz="1400" dirty="0"/>
              <a:t>and Institute of Physical Engineering</a:t>
            </a:r>
            <a:r>
              <a:rPr lang="en-US" sz="1400" dirty="0"/>
              <a:t>, Brno University of Technology, </a:t>
            </a:r>
            <a:r>
              <a:rPr lang="en-US" sz="1400" dirty="0" err="1"/>
              <a:t>Purkyňova</a:t>
            </a:r>
            <a:r>
              <a:rPr lang="en-US" sz="1400" dirty="0"/>
              <a:t> 123, 612 00 Brno, Czech Republic, </a:t>
            </a:r>
            <a:r>
              <a:rPr lang="en-US" sz="1400" dirty="0" smtClean="0"/>
              <a:t>sikola@fme.vutbr.cz, Vlastimil.Krapek@ceitec.vutbr.cz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Partners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Plasmon-Enhanced </a:t>
            </a:r>
            <a:r>
              <a:rPr lang="de-DE" dirty="0" err="1">
                <a:solidFill>
                  <a:srgbClr val="004191"/>
                </a:solidFill>
              </a:rPr>
              <a:t>Electron</a:t>
            </a:r>
            <a:r>
              <a:rPr lang="de-DE" dirty="0">
                <a:solidFill>
                  <a:srgbClr val="004191"/>
                </a:solidFill>
              </a:rPr>
              <a:t> </a:t>
            </a:r>
            <a:r>
              <a:rPr lang="de-DE" dirty="0" err="1">
                <a:solidFill>
                  <a:srgbClr val="004191"/>
                </a:solidFill>
              </a:rPr>
              <a:t>Paramagnetic</a:t>
            </a:r>
            <a:r>
              <a:rPr lang="de-DE" dirty="0">
                <a:solidFill>
                  <a:srgbClr val="004191"/>
                </a:solidFill>
              </a:rPr>
              <a:t> </a:t>
            </a:r>
            <a:r>
              <a:rPr lang="de-DE" dirty="0" err="1">
                <a:solidFill>
                  <a:srgbClr val="004191"/>
                </a:solidFill>
              </a:rPr>
              <a:t>Resonance</a:t>
            </a:r>
            <a:r>
              <a:rPr lang="de-DE" dirty="0">
                <a:solidFill>
                  <a:srgbClr val="004191"/>
                </a:solidFill>
              </a:rPr>
              <a:t> </a:t>
            </a:r>
          </a:p>
        </p:txBody>
      </p:sp>
      <p:pic>
        <p:nvPicPr>
          <p:cNvPr id="9" name="Picture 2" descr="http://www.nanogune.eu/sites/default/files/styles/large/public/getPhoto.php__0.jpeg?itok=JUfFRw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30" y="4755955"/>
            <a:ext cx="104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C:\Users\Van Slageren\Documents\workgroup\slageren\fotos\fotoJv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163" y="4755955"/>
            <a:ext cx="108238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spp1601.de/wp-content/uploads/2012/11/Neugebauer-Pe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783" y="4755955"/>
            <a:ext cx="10688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4"/>
          <a:stretch/>
        </p:blipFill>
        <p:spPr bwMode="auto">
          <a:xfrm>
            <a:off x="4050882" y="4755955"/>
            <a:ext cx="105276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1202-kj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1878" y="4755955"/>
            <a:ext cx="10761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://surfaces.fme.vutbr.cz/assets/Uploads/Fotka-TomasSikol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289" y="4755955"/>
            <a:ext cx="11156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surfaces.fme.vutbr.cz/assets/Uploads/Fotka-VlastimilKrapek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0198" y="4755955"/>
            <a:ext cx="104477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15900" y="6375215"/>
            <a:ext cx="88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0800"/>
            <a:r>
              <a:rPr lang="en-US" sz="1200" dirty="0" smtClean="0">
                <a:latin typeface="Univers LT Pro 45 Light" panose="020B0403020202090204" pitchFamily="34" charset="0"/>
              </a:rPr>
              <a:t>Rainer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Joris</a:t>
            </a:r>
            <a:r>
              <a:rPr lang="en-US" sz="1200" dirty="0" smtClean="0">
                <a:latin typeface="Univers LT Pro 45 Light" panose="020B0403020202090204" pitchFamily="34" charset="0"/>
              </a:rPr>
              <a:t>	Petr	Richard	Kevin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Tomáš</a:t>
            </a:r>
            <a:r>
              <a:rPr lang="en-US" sz="1200" dirty="0" smtClean="0">
                <a:latin typeface="Univers LT Pro 45 Light" panose="020B0403020202090204" pitchFamily="34" charset="0"/>
              </a:rPr>
              <a:t>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Vlastimil</a:t>
            </a:r>
            <a:endParaRPr lang="en-US" sz="1200" dirty="0" smtClean="0">
              <a:latin typeface="Univers LT Pro 45 Light" panose="020B0403020202090204" pitchFamily="34" charset="0"/>
            </a:endParaRPr>
          </a:p>
          <a:p>
            <a:pPr defTabSz="1320800"/>
            <a:r>
              <a:rPr lang="en-US" sz="1200" dirty="0" smtClean="0">
                <a:latin typeface="Univers LT Pro 45 Light" panose="020B0403020202090204" pitchFamily="34" charset="0"/>
              </a:rPr>
              <a:t>Hillenbrand	van Slageren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Neugebauer</a:t>
            </a:r>
            <a:r>
              <a:rPr lang="en-US" sz="1200" dirty="0" smtClean="0">
                <a:latin typeface="Univers LT Pro 45 Light" panose="020B0403020202090204" pitchFamily="34" charset="0"/>
              </a:rPr>
              <a:t>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Wylde</a:t>
            </a:r>
            <a:r>
              <a:rPr lang="en-US" sz="1200" dirty="0" smtClean="0">
                <a:latin typeface="Univers LT Pro 45 Light" panose="020B0403020202090204" pitchFamily="34" charset="0"/>
              </a:rPr>
              <a:t>	Pike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Šikola</a:t>
            </a:r>
            <a:r>
              <a:rPr lang="en-US" sz="1200" dirty="0" smtClean="0">
                <a:latin typeface="Univers LT Pro 45 Light" panose="020B0403020202090204" pitchFamily="34" charset="0"/>
              </a:rPr>
              <a:t>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Křápek</a:t>
            </a:r>
            <a:endParaRPr lang="en-US" sz="1200" dirty="0">
              <a:latin typeface="Univers LT Pro 45 Light" panose="020B04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Plasmon Enhanced Terahertz Electron Paramagnetic Resonance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Leading of WP2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Leading Tasks 1.3, 1.5, 2.4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15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63" y="2564903"/>
            <a:ext cx="8398017" cy="22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5652120" y="2358990"/>
            <a:ext cx="1944216" cy="10081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2906223" y="2060848"/>
            <a:ext cx="360040" cy="5760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79512" y="3164407"/>
            <a:ext cx="1944216" cy="10081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sp>
        <p:nvSpPr>
          <p:cNvPr id="16" name="Ellipse 15"/>
          <p:cNvSpPr/>
          <p:nvPr/>
        </p:nvSpPr>
        <p:spPr>
          <a:xfrm>
            <a:off x="6804248" y="3164407"/>
            <a:ext cx="1944216" cy="10081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4468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Plasmon Enhanced Terahertz Electron Paramagnetic Resonance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First very preliminary results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16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6" y="2852936"/>
            <a:ext cx="8892480" cy="109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2" y="1797305"/>
            <a:ext cx="8964488" cy="105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6480720" cy="24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iabol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227" y="4077072"/>
            <a:ext cx="2082203" cy="208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Plasmon Enhanced Terahertz Electron Paramagnetic Resonance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Use of Rare Earth </a:t>
            </a:r>
            <a:r>
              <a:rPr lang="en-US" dirty="0" err="1" smtClean="0">
                <a:solidFill>
                  <a:srgbClr val="323232"/>
                </a:solidFill>
              </a:rPr>
              <a:t>Orthoferrites</a:t>
            </a:r>
            <a:r>
              <a:rPr lang="en-US" dirty="0" smtClean="0">
                <a:solidFill>
                  <a:srgbClr val="323232"/>
                </a:solidFill>
              </a:rPr>
              <a:t> (TmFeO</a:t>
            </a:r>
            <a:r>
              <a:rPr lang="en-US" baseline="-25000" dirty="0" smtClean="0">
                <a:solidFill>
                  <a:srgbClr val="323232"/>
                </a:solidFill>
              </a:rPr>
              <a:t>3</a:t>
            </a:r>
            <a:r>
              <a:rPr lang="en-US" dirty="0" smtClean="0">
                <a:solidFill>
                  <a:srgbClr val="323232"/>
                </a:solidFill>
              </a:rPr>
              <a:t>) for testing: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Collective modes in relevant frequency range: testing in zero field at ambient temperatures.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Local crystal field excitations to test sensitivity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17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" y="5380954"/>
            <a:ext cx="8937861" cy="10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79512" y="63912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K. Zhang, K. Xu, X. Liu, Z. Zhang, Z. Jin, X. Lin, B. Li, S. Cao, G. Ma, Sci. Rep. </a:t>
            </a:r>
            <a:r>
              <a:rPr lang="de-DE" sz="1400" dirty="0" smtClean="0"/>
              <a:t> 23648 (2016)</a:t>
            </a:r>
            <a:endParaRPr lang="de-DE" sz="1400" dirty="0"/>
          </a:p>
        </p:txBody>
      </p:sp>
      <p:pic>
        <p:nvPicPr>
          <p:cNvPr id="15364" name="Picture 4" descr="Fig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996952"/>
            <a:ext cx="2912883" cy="22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ig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659" y="2852936"/>
            <a:ext cx="3312368" cy="22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87524"/>
            <a:ext cx="1762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147" y="4123095"/>
            <a:ext cx="1704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Plasmon Enhanced Terahertz Electron Paramagnetic Resonance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Prototype testing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18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797152"/>
            <a:ext cx="8856984" cy="191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419872" y="2507743"/>
            <a:ext cx="1800200" cy="151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87749" y="2505833"/>
            <a:ext cx="2222308" cy="14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1932053" y="3881773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956794" y="3585452"/>
            <a:ext cx="490519" cy="246221"/>
          </a:xfrm>
          <a:prstGeom prst="rect">
            <a:avLst/>
          </a:prstGeom>
          <a:solidFill>
            <a:srgbClr val="323232">
              <a:alpha val="50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446494" cy="39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2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1105162"/>
            <a:ext cx="6353907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Stuttgart City: </a:t>
            </a: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613.392 Inhabitants (31 Dec. 2011)</a:t>
            </a:r>
          </a:p>
          <a:p>
            <a:pPr marL="0" lvl="0" indent="0">
              <a:buClr>
                <a:srgbClr val="00BEFF"/>
              </a:buClr>
              <a:buNone/>
            </a:pPr>
            <a:endParaRPr lang="en-US" dirty="0" smtClean="0">
              <a:solidFill>
                <a:srgbClr val="323232"/>
              </a:solidFill>
            </a:endParaRPr>
          </a:p>
          <a:p>
            <a:pPr marL="0" lvl="0" indent="0">
              <a:buClr>
                <a:srgbClr val="00BEFF"/>
              </a:buClr>
              <a:buNone/>
            </a:pPr>
            <a:r>
              <a:rPr lang="en-US" dirty="0" smtClean="0">
                <a:solidFill>
                  <a:srgbClr val="323232"/>
                </a:solidFill>
              </a:rPr>
              <a:t>University </a:t>
            </a:r>
            <a:r>
              <a:rPr lang="en-US" dirty="0">
                <a:solidFill>
                  <a:srgbClr val="323232"/>
                </a:solidFill>
              </a:rPr>
              <a:t>of Stuttgart</a:t>
            </a: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founded 1829</a:t>
            </a: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26,000 Students</a:t>
            </a: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Chemistry (170/y), </a:t>
            </a:r>
            <a:br>
              <a:rPr lang="en-US" dirty="0">
                <a:solidFill>
                  <a:srgbClr val="323232"/>
                </a:solidFill>
              </a:rPr>
            </a:br>
            <a:r>
              <a:rPr lang="en-US" dirty="0">
                <a:solidFill>
                  <a:srgbClr val="323232"/>
                </a:solidFill>
              </a:rPr>
              <a:t>Food Chemistry, </a:t>
            </a:r>
            <a:br>
              <a:rPr lang="en-US" dirty="0">
                <a:solidFill>
                  <a:srgbClr val="323232"/>
                </a:solidFill>
              </a:rPr>
            </a:br>
            <a:r>
              <a:rPr lang="en-US" dirty="0">
                <a:solidFill>
                  <a:srgbClr val="323232"/>
                </a:solidFill>
              </a:rPr>
              <a:t>Materials Science</a:t>
            </a:r>
            <a:br>
              <a:rPr lang="en-US" dirty="0">
                <a:solidFill>
                  <a:srgbClr val="323232"/>
                </a:solidFill>
              </a:rPr>
            </a:br>
            <a:r>
              <a:rPr lang="en-US" dirty="0">
                <a:solidFill>
                  <a:srgbClr val="323232"/>
                </a:solidFill>
              </a:rPr>
              <a:t>Chemistry State Examination for teachers</a:t>
            </a:r>
          </a:p>
          <a:p>
            <a:pPr>
              <a:buClr>
                <a:srgbClr val="00BEFF"/>
              </a:buClr>
            </a:pPr>
            <a:endParaRPr lang="en-US" dirty="0" smtClean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Stuttgart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2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9" name="Picture 8" descr="http://bilder.t-online.de/b/56/68/69/98/id_56686998/tid_da/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236" y="692696"/>
            <a:ext cx="192151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topnews.in/law/files/pors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940" y="69269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stuttgarter-zeitung.de/media.media.eb611e8e-3e7d-4238-b5f0-a16d46725428.normalized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492896"/>
            <a:ext cx="164417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Campus Vaihi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903" y="4153121"/>
            <a:ext cx="3400666" cy="25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36897"/>
            <a:ext cx="29704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9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419872" y="4271510"/>
            <a:ext cx="2191303" cy="2181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692696"/>
            <a:ext cx="6353907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Research Areas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Molecular Nanomagnets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Molecular Quantum Bits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Van Slageren Group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3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87749" y="2060848"/>
            <a:ext cx="2222308" cy="14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agnetic disk of the fu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10" y="2060849"/>
            <a:ext cx="219130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9267" y="3254787"/>
            <a:ext cx="2258679" cy="14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58741" y="3717032"/>
            <a:ext cx="18803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rgbClr val="323232"/>
                </a:solidFill>
              </a:rPr>
              <a:t>Standard Hard Disk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48473" y="3717032"/>
            <a:ext cx="21223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rgbClr val="323232"/>
                </a:solidFill>
              </a:rPr>
              <a:t>Bit </a:t>
            </a:r>
            <a:r>
              <a:rPr lang="de-DE" sz="1600" dirty="0" err="1" smtClean="0">
                <a:solidFill>
                  <a:srgbClr val="323232"/>
                </a:solidFill>
              </a:rPr>
              <a:t>Patterned</a:t>
            </a:r>
            <a:r>
              <a:rPr lang="de-DE" sz="1600" dirty="0" smtClean="0">
                <a:solidFill>
                  <a:srgbClr val="323232"/>
                </a:solidFill>
              </a:rPr>
              <a:t> Medium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57599" y="4910971"/>
            <a:ext cx="23612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err="1" smtClean="0">
                <a:solidFill>
                  <a:srgbClr val="323232"/>
                </a:solidFill>
              </a:rPr>
              <a:t>Molecular</a:t>
            </a:r>
            <a:r>
              <a:rPr lang="de-DE" sz="1600" dirty="0" smtClean="0">
                <a:solidFill>
                  <a:srgbClr val="323232"/>
                </a:solidFill>
              </a:rPr>
              <a:t> Surface Array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1932053" y="3436788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944282" y="3436788"/>
            <a:ext cx="5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987022" y="3140467"/>
            <a:ext cx="490519" cy="246221"/>
          </a:xfrm>
          <a:prstGeom prst="rect">
            <a:avLst/>
          </a:prstGeom>
          <a:solidFill>
            <a:srgbClr val="323232">
              <a:alpha val="50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956794" y="3140467"/>
            <a:ext cx="490519" cy="246221"/>
          </a:xfrm>
          <a:prstGeom prst="rect">
            <a:avLst/>
          </a:prstGeom>
          <a:solidFill>
            <a:srgbClr val="323232">
              <a:alpha val="50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8220478" y="4630727"/>
            <a:ext cx="3579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023202" y="4356250"/>
            <a:ext cx="604333" cy="246221"/>
          </a:xfrm>
          <a:prstGeom prst="rect">
            <a:avLst/>
          </a:prstGeom>
          <a:solidFill>
            <a:srgbClr val="323232">
              <a:alpha val="50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/>
        </p:nvSpPr>
        <p:spPr bwMode="auto">
          <a:xfrm rot="5400000">
            <a:off x="2954985" y="2214114"/>
            <a:ext cx="261692" cy="1274923"/>
          </a:xfrm>
          <a:prstGeom prst="upArrow">
            <a:avLst>
              <a:gd name="adj1" fmla="val 43990"/>
              <a:gd name="adj2" fmla="val 104715"/>
            </a:avLst>
          </a:prstGeom>
          <a:gradFill rotWithShape="1">
            <a:gsLst>
              <a:gs pos="25000">
                <a:srgbClr val="004191">
                  <a:alpha val="90000"/>
                </a:srgbClr>
              </a:gs>
              <a:gs pos="75000">
                <a:srgbClr val="004191">
                  <a:alpha val="90000"/>
                </a:srgbClr>
              </a:gs>
              <a:gs pos="50000">
                <a:srgbClr val="00BEFF">
                  <a:alpha val="9000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AutoShape 6"/>
          <p:cNvSpPr>
            <a:spLocks noChangeAspect="1" noChangeArrowheads="1"/>
          </p:cNvSpPr>
          <p:nvPr/>
        </p:nvSpPr>
        <p:spPr bwMode="auto">
          <a:xfrm rot="7183211">
            <a:off x="5995675" y="2752558"/>
            <a:ext cx="261692" cy="1274923"/>
          </a:xfrm>
          <a:prstGeom prst="upArrow">
            <a:avLst>
              <a:gd name="adj1" fmla="val 43990"/>
              <a:gd name="adj2" fmla="val 104715"/>
            </a:avLst>
          </a:prstGeom>
          <a:gradFill rotWithShape="1">
            <a:gsLst>
              <a:gs pos="25000">
                <a:srgbClr val="004191">
                  <a:alpha val="90000"/>
                </a:srgbClr>
              </a:gs>
              <a:gs pos="75000">
                <a:srgbClr val="004191">
                  <a:alpha val="90000"/>
                </a:srgbClr>
              </a:gs>
              <a:gs pos="50000">
                <a:srgbClr val="00BEFF">
                  <a:alpha val="9000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110" y="4396287"/>
            <a:ext cx="1411558" cy="9627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rab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589" y="5327791"/>
            <a:ext cx="1296144" cy="105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979570" y="6525344"/>
            <a:ext cx="12086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rgbClr val="323232"/>
                </a:solidFill>
              </a:rPr>
              <a:t>Standard Bit</a:t>
            </a:r>
          </a:p>
        </p:txBody>
      </p:sp>
      <p:sp>
        <p:nvSpPr>
          <p:cNvPr id="35" name="Rechteck 34"/>
          <p:cNvSpPr/>
          <p:nvPr/>
        </p:nvSpPr>
        <p:spPr>
          <a:xfrm>
            <a:off x="418754" y="4268083"/>
            <a:ext cx="2191303" cy="2181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pic>
        <p:nvPicPr>
          <p:cNvPr id="9218" name="Picture 2" descr="Computer Bit and By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468" y="4600280"/>
            <a:ext cx="1515364" cy="5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commons/2/23/SIM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41" y="5384009"/>
            <a:ext cx="1893156" cy="9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3414010" y="6538614"/>
            <a:ext cx="22602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dirty="0" smtClean="0">
                <a:solidFill>
                  <a:srgbClr val="323232"/>
                </a:solidFill>
              </a:rPr>
              <a:t>Molecular Quantum Bit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/>
        </p:nvSpPr>
        <p:spPr bwMode="auto">
          <a:xfrm rot="14416789" flipV="1">
            <a:off x="5923727" y="3802033"/>
            <a:ext cx="261692" cy="1274923"/>
          </a:xfrm>
          <a:prstGeom prst="upArrow">
            <a:avLst>
              <a:gd name="adj1" fmla="val 43990"/>
              <a:gd name="adj2" fmla="val 104715"/>
            </a:avLst>
          </a:prstGeom>
          <a:gradFill rotWithShape="1">
            <a:gsLst>
              <a:gs pos="25000">
                <a:srgbClr val="004191">
                  <a:alpha val="90000"/>
                </a:srgbClr>
              </a:gs>
              <a:gs pos="75000">
                <a:srgbClr val="004191">
                  <a:alpha val="90000"/>
                </a:srgbClr>
              </a:gs>
              <a:gs pos="50000">
                <a:srgbClr val="00BEFF">
                  <a:alpha val="9000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4" descr="C:\Users\zp\Desktop\Graph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527" y="2780928"/>
            <a:ext cx="2204507" cy="16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Materials Development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Chemical Synthesis</a:t>
            </a:r>
            <a:endParaRPr lang="en-US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Magnetism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Spectroscopy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microwave, THz, UV/Vis/NIR)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Method Development</a:t>
            </a:r>
            <a:endParaRPr lang="en-US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Van Slageren Group Competences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4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3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0388" y="980728"/>
            <a:ext cx="2805139" cy="158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49164"/>
            <a:ext cx="1681928" cy="207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http://www.qdusa.com/images/products/MPMS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028" y="2780928"/>
            <a:ext cx="128585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200" y="4394363"/>
            <a:ext cx="16597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023" y="4413360"/>
            <a:ext cx="2263809" cy="20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77" y="4570198"/>
            <a:ext cx="1238591" cy="20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77" y="5079161"/>
            <a:ext cx="1238591" cy="72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674" y="4570198"/>
            <a:ext cx="664781" cy="938746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26145" y="5608652"/>
            <a:ext cx="1683840" cy="9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THz Frequency Domain Magnetic Resonance and High-Frequency EPR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Gapless frequency coverage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Fast sweeping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Van Slageren Group Competences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5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1269" name="Picture 5" descr="Bildergebnis für petr neugebau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620688"/>
            <a:ext cx="929296" cy="12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405684" cy="336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096" y="2276872"/>
            <a:ext cx="4222503" cy="34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021288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Nat. Commun.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5304;</a:t>
            </a:r>
            <a:r>
              <a:rPr kumimoji="0" lang="de-DE" altLang="de-DE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Chem. Sci.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2016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4347-4354;</a:t>
            </a:r>
            <a:r>
              <a:rPr kumimoji="0" lang="de-DE" altLang="de-DE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Nat. Commun.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5243;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J. Am. Chem. Soc.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2015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137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13114 - 13120;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Chem. Eur. J.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3475-3486;</a:t>
            </a:r>
            <a:r>
              <a:rPr kumimoji="0" lang="de-DE" altLang="de-DE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Dalton Trans.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2016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45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8394-8403;</a:t>
            </a:r>
            <a:r>
              <a:rPr kumimoji="0" lang="de-DE" altLang="de-DE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Inorg. Chem.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2016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55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11944-11953;</a:t>
            </a:r>
            <a:r>
              <a:rPr kumimoji="0" lang="de-DE" altLang="de-DE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Chem. Eur. J. </a:t>
            </a:r>
            <a:r>
              <a:rPr kumimoji="0" lang="de-DE" altLang="de-DE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2016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de-DE" altLang="de-DE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de-DE" altLang="de-DE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13884-13893;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i="1" dirty="0">
                <a:latin typeface="Calibri" panose="020F0502020204030204" pitchFamily="34" charset="0"/>
              </a:rPr>
              <a:t>Chem. Sci. </a:t>
            </a:r>
            <a:r>
              <a:rPr lang="de-DE" sz="1100" b="1" i="1" dirty="0">
                <a:latin typeface="Calibri" panose="020F0502020204030204" pitchFamily="34" charset="0"/>
              </a:rPr>
              <a:t>2018</a:t>
            </a:r>
            <a:r>
              <a:rPr lang="de-DE" sz="1100" b="1" i="1" dirty="0" smtClean="0">
                <a:latin typeface="Calibri" panose="020F0502020204030204" pitchFamily="34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Postdoc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Dr.-</a:t>
            </a:r>
            <a:r>
              <a:rPr lang="en-US" dirty="0" err="1" smtClean="0">
                <a:solidFill>
                  <a:srgbClr val="323232"/>
                </a:solidFill>
              </a:rPr>
              <a:t>Ing</a:t>
            </a:r>
            <a:r>
              <a:rPr lang="en-US" dirty="0" smtClean="0">
                <a:solidFill>
                  <a:srgbClr val="323232"/>
                </a:solidFill>
              </a:rPr>
              <a:t>. Petr </a:t>
            </a:r>
            <a:r>
              <a:rPr lang="en-US" dirty="0" err="1" smtClean="0">
                <a:solidFill>
                  <a:srgbClr val="323232"/>
                </a:solidFill>
              </a:rPr>
              <a:t>Neugebauer</a:t>
            </a:r>
            <a:r>
              <a:rPr lang="en-US" dirty="0" smtClean="0">
                <a:solidFill>
                  <a:srgbClr val="323232"/>
                </a:solidFill>
              </a:rPr>
              <a:t> (now at CEITEC)</a:t>
            </a: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  <a:p>
            <a:pPr mar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ERASMUS Students 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Michal Kern (now PhD in Van Slageren group)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Jan </a:t>
            </a:r>
            <a:r>
              <a:rPr lang="en-US" dirty="0" err="1" smtClean="0">
                <a:solidFill>
                  <a:srgbClr val="323232"/>
                </a:solidFill>
              </a:rPr>
              <a:t>Vaverka</a:t>
            </a:r>
            <a:endParaRPr lang="en-US" dirty="0" smtClean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de-DE" dirty="0"/>
              <a:t>Marek </a:t>
            </a:r>
            <a:r>
              <a:rPr lang="de-DE" dirty="0" smtClean="0"/>
              <a:t>Tuček (now PhD in Neugebauer group)</a:t>
            </a:r>
          </a:p>
          <a:p>
            <a:pPr>
              <a:buClr>
                <a:srgbClr val="00BEFF"/>
              </a:buClr>
            </a:pPr>
            <a:r>
              <a:rPr lang="de-DE" dirty="0"/>
              <a:t>Jana </a:t>
            </a:r>
            <a:r>
              <a:rPr lang="de-DE" dirty="0" smtClean="0"/>
              <a:t>Midlíková</a:t>
            </a: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Jakub </a:t>
            </a:r>
            <a:r>
              <a:rPr lang="en-US" dirty="0" err="1" smtClean="0">
                <a:solidFill>
                  <a:srgbClr val="323232"/>
                </a:solidFill>
              </a:rPr>
              <a:t>Hrubý</a:t>
            </a:r>
            <a:endParaRPr lang="en-US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>
                <a:solidFill>
                  <a:srgbClr val="323232"/>
                </a:solidFill>
              </a:rPr>
              <a:t>Martin </a:t>
            </a:r>
            <a:r>
              <a:rPr lang="en-US" dirty="0" smtClean="0">
                <a:solidFill>
                  <a:srgbClr val="323232"/>
                </a:solidFill>
              </a:rPr>
              <a:t>Schneider</a:t>
            </a: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  <a:p>
            <a:pPr mar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Joint Papers</a:t>
            </a:r>
          </a:p>
          <a:p>
            <a:pPr>
              <a:buClr>
                <a:srgbClr val="00BEFF"/>
              </a:buClr>
            </a:pPr>
            <a:r>
              <a:rPr lang="de-DE" dirty="0" smtClean="0"/>
              <a:t>J</a:t>
            </a:r>
            <a:r>
              <a:rPr lang="de-DE" dirty="0"/>
              <a:t>. Rozbořil, Y. Rechkemmer, D. Bloos, F. Münz, C. N. Wang, P. Neugebauer, J. Čechal, J. Novák, J. van Slageren, </a:t>
            </a:r>
            <a:r>
              <a:rPr lang="de-DE" i="1" dirty="0"/>
              <a:t>Dalton Trans. </a:t>
            </a:r>
            <a:r>
              <a:rPr lang="de-DE" b="1" i="1" dirty="0"/>
              <a:t>2016, 45, 7555-7558.</a:t>
            </a: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Previous Collaboration BUT-USTUTT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6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1269" name="Picture 5" descr="Bildergebnis für petr neugebau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764704"/>
            <a:ext cx="929296" cy="12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itarbeiter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2073" y="2492896"/>
            <a:ext cx="1269507" cy="14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an Slageren\Application Data\SSH\temp\hru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580" y="4327248"/>
            <a:ext cx="1080000" cy="14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Van Slageren\Application Data\SSH\temp\midlik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346" y="3863611"/>
            <a:ext cx="1080000" cy="19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Van Slageren\Application Data\SSH\temp\schneider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073" y="4348848"/>
            <a:ext cx="1080000" cy="1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Van Slageren\Application Data\SSH\temp\tuce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080000" cy="19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647194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>
                <a:solidFill>
                  <a:srgbClr val="323232"/>
                </a:solidFill>
              </a:rPr>
              <a:t>Plasmon Enhanced Terahertz Electron Paramagnetic Resonance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Increasing of sensitivity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Enabling imaging.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7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026" name="Picture 2" descr="Bildergebnis für thz imag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708921"/>
            <a:ext cx="237517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96983"/>
            <a:ext cx="3024336" cy="43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ch rechts gekrümmter Pfeil 5"/>
          <p:cNvSpPr/>
          <p:nvPr/>
        </p:nvSpPr>
        <p:spPr>
          <a:xfrm>
            <a:off x="395536" y="3506539"/>
            <a:ext cx="432048" cy="1722661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 descr="Diamond 200G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245" y="4653136"/>
            <a:ext cx="2376000" cy="15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ch rechts gekrümmter Pfeil 13"/>
          <p:cNvSpPr/>
          <p:nvPr/>
        </p:nvSpPr>
        <p:spPr>
          <a:xfrm flipH="1">
            <a:off x="7812360" y="3658939"/>
            <a:ext cx="432048" cy="1722661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5262818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Applications of EPR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Electron paramagnetic resonance concerns the interaction of unpaired electrons with microwave and Terahertz radiation.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It is a very powerful technique, because it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only looks at the paramagnetic center and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thus allows to look </a:t>
            </a:r>
            <a:r>
              <a:rPr lang="en-US" dirty="0" smtClean="0">
                <a:solidFill>
                  <a:srgbClr val="323232"/>
                </a:solidFill>
              </a:rPr>
              <a:t>"inside" the sample, without destroying it.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It can be used to look at live animals.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8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2050" name="Picture 2" descr="media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573" y="5080590"/>
            <a:ext cx="4464496" cy="14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69198"/>
            <a:ext cx="2808311" cy="2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www.jcesr.org/wp-content/uploads/sites/57/2016/04/MechanismsOxygenRedu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288" y="1472892"/>
            <a:ext cx="4055183" cy="3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00985352"/>
              </p:ext>
            </p:extLst>
          </p:nvPr>
        </p:nvGraphicFramePr>
        <p:xfrm>
          <a:off x="1259632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3278" y="889138"/>
            <a:ext cx="8575186" cy="4844118"/>
          </a:xfrm>
        </p:spPr>
        <p:txBody>
          <a:bodyPr/>
          <a:lstStyle/>
          <a:p>
            <a:pPr marL="0" lvl="0" indent="0">
              <a:buClr>
                <a:srgbClr val="00BEFF"/>
              </a:buClr>
              <a:buNone/>
            </a:pPr>
            <a:r>
              <a:rPr lang="en-US" b="1" dirty="0" smtClean="0">
                <a:solidFill>
                  <a:srgbClr val="323232"/>
                </a:solidFill>
              </a:rPr>
              <a:t>Increasing the sensitivity</a:t>
            </a:r>
            <a:endParaRPr lang="en-US" b="1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EPR is an insensitive technique (</a:t>
            </a:r>
            <a:r>
              <a:rPr lang="en-US" dirty="0" err="1" smtClean="0">
                <a:solidFill>
                  <a:srgbClr val="323232"/>
                </a:solidFill>
              </a:rPr>
              <a:t>magnetodipolar</a:t>
            </a:r>
            <a:r>
              <a:rPr lang="en-US" dirty="0" smtClean="0">
                <a:solidFill>
                  <a:srgbClr val="323232"/>
                </a:solidFill>
              </a:rPr>
              <a:t> transitions).</a:t>
            </a: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One solution is to go to higher frequencies</a:t>
            </a: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endParaRPr lang="en-US" dirty="0" smtClean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endParaRPr lang="en-US" dirty="0">
              <a:solidFill>
                <a:srgbClr val="323232"/>
              </a:solidFill>
            </a:endParaRPr>
          </a:p>
          <a:p>
            <a:pPr>
              <a:buClr>
                <a:srgbClr val="00BEFF"/>
              </a:buClr>
            </a:pPr>
            <a:r>
              <a:rPr lang="en-US" dirty="0" smtClean="0">
                <a:solidFill>
                  <a:srgbClr val="323232"/>
                </a:solidFill>
              </a:rPr>
              <a:t>A second solution is to use a resonating structure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PETER-Concept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783932" y="188640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>
                <a:solidFill>
                  <a:srgbClr val="323232"/>
                </a:solidFill>
              </a:rPr>
              <a:pPr/>
              <a:t>9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3076" name="Picture 4" descr="Bildergebnis für epr resona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2392" y="4192970"/>
            <a:ext cx="159798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ergebnis für glass breaking by sing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4243033"/>
            <a:ext cx="2713835" cy="19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_Vorlage International_4zu3">
  <a:themeElements>
    <a:clrScheme name="Universitaet_Stuttgart_Color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STUTT">
      <a:majorFont>
        <a:latin typeface="Univers LT Pro 55"/>
        <a:ea typeface=""/>
        <a:cs typeface=""/>
      </a:majorFont>
      <a:minorFont>
        <a:latin typeface="Univers LT Pro 5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1"/>
          </a:buCl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Uni_Vorlage International_4zu3.potx" id="{02DC587E-262D-4487-B2F2-4C3A0F520F43}" vid="{BB57B162-101E-4F94-A8B2-496924824895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Bildschirmpräsentation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</vt:lpstr>
      <vt:lpstr>Uni_Vorlage International_4zu3</vt:lpstr>
      <vt:lpstr>Plasmon Enhanced Terahertz Electron Paramagnetic Resonance</vt:lpstr>
      <vt:lpstr>Stuttgart</vt:lpstr>
      <vt:lpstr>Van Slageren Group</vt:lpstr>
      <vt:lpstr>Van Slageren Group Competences</vt:lpstr>
      <vt:lpstr>Van Slageren Group Competences</vt:lpstr>
      <vt:lpstr>Previous Collaboration BUT-USTUTT</vt:lpstr>
      <vt:lpstr>PETER-Concept</vt:lpstr>
      <vt:lpstr>PETER-Concept</vt:lpstr>
      <vt:lpstr>PETER-Concept</vt:lpstr>
      <vt:lpstr>PETER-Concept</vt:lpstr>
      <vt:lpstr>PETER-Concept</vt:lpstr>
      <vt:lpstr>PETER-Concept</vt:lpstr>
      <vt:lpstr>PETER-Concept</vt:lpstr>
      <vt:lpstr>Plasmon-Enhanced Electron Paramagnetic Resonance </vt:lpstr>
      <vt:lpstr>PETER</vt:lpstr>
      <vt:lpstr>PETER</vt:lpstr>
      <vt:lpstr>PETER</vt:lpstr>
      <vt:lpstr>PETER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 Slageren</dc:creator>
  <cp:lastModifiedBy>Van Slageren</cp:lastModifiedBy>
  <cp:revision>73</cp:revision>
  <cp:lastPrinted>2018-01-26T08:02:55Z</cp:lastPrinted>
  <dcterms:created xsi:type="dcterms:W3CDTF">2017-10-20T07:10:54Z</dcterms:created>
  <dcterms:modified xsi:type="dcterms:W3CDTF">2018-01-29T08:11:05Z</dcterms:modified>
</cp:coreProperties>
</file>