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07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209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80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325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1266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991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77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00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161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3479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9229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55BFB-0DB6-4B45-9AE5-A8E0F17511DE}" type="datetimeFigureOut">
              <a:rPr lang="en-GB" smtClean="0"/>
              <a:t>02/10/2018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8F8CB-CF6F-47E8-8E1C-6A0D061375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739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TK quick update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02/10/2018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48" y="-103517"/>
            <a:ext cx="47978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153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715990" y="3326712"/>
            <a:ext cx="4960909" cy="2559738"/>
          </a:xfrm>
          <a:prstGeom prst="rect">
            <a:avLst/>
          </a:prstGeom>
          <a:solidFill>
            <a:srgbClr val="FF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715991" y="2351029"/>
            <a:ext cx="10294909" cy="95198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15991" y="1671638"/>
            <a:ext cx="6723033" cy="65569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350" y="75275"/>
            <a:ext cx="10515600" cy="1325563"/>
          </a:xfrm>
        </p:spPr>
        <p:txBody>
          <a:bodyPr/>
          <a:lstStyle/>
          <a:p>
            <a:r>
              <a:rPr lang="en-US" dirty="0" smtClean="0"/>
              <a:t>What TK is manufacturing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Materials testing bench – sent to Stuttgart</a:t>
            </a:r>
          </a:p>
          <a:p>
            <a:r>
              <a:rPr lang="en-US" dirty="0" smtClean="0"/>
              <a:t>Titanium mirrors and baseplate to interface with </a:t>
            </a:r>
            <a:r>
              <a:rPr lang="en-US" dirty="0" err="1" smtClean="0"/>
              <a:t>NenoVision</a:t>
            </a:r>
            <a:r>
              <a:rPr lang="en-US" dirty="0" smtClean="0"/>
              <a:t> frame</a:t>
            </a:r>
          </a:p>
          <a:p>
            <a:r>
              <a:rPr lang="en-US" dirty="0" smtClean="0"/>
              <a:t>350 GHz corrugated waveguide</a:t>
            </a:r>
          </a:p>
          <a:p>
            <a:r>
              <a:rPr lang="en-US" dirty="0" smtClean="0"/>
              <a:t>Probe interface with VTI</a:t>
            </a:r>
          </a:p>
          <a:p>
            <a:r>
              <a:rPr lang="en-US" dirty="0" smtClean="0"/>
              <a:t>Remaining probe supports</a:t>
            </a:r>
          </a:p>
          <a:p>
            <a:r>
              <a:rPr lang="en-US" dirty="0" smtClean="0"/>
              <a:t>QO bench</a:t>
            </a:r>
          </a:p>
          <a:p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QO configuration for probe</a:t>
            </a:r>
          </a:p>
          <a:p>
            <a:r>
              <a:rPr lang="en-US" dirty="0" smtClean="0"/>
              <a:t>Modulation coil?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022566" y="4686981"/>
            <a:ext cx="242402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Completed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8022566" y="5062893"/>
            <a:ext cx="2424022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In progress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022566" y="5438804"/>
            <a:ext cx="2424022" cy="369332"/>
          </a:xfrm>
          <a:prstGeom prst="rect">
            <a:avLst/>
          </a:prstGeom>
          <a:solidFill>
            <a:srgbClr val="FF6969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Design stage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371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25" y="0"/>
            <a:ext cx="10515600" cy="1325563"/>
          </a:xfrm>
        </p:spPr>
        <p:txBody>
          <a:bodyPr/>
          <a:lstStyle/>
          <a:p>
            <a:r>
              <a:rPr lang="en-US" dirty="0" smtClean="0"/>
              <a:t>Manufacturing work		 in progress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5469">
            <a:off x="2784843" y="964125"/>
            <a:ext cx="5718006" cy="576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6775" y="1685925"/>
            <a:ext cx="253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350 GHz waveguide</a:t>
            </a:r>
            <a:endParaRPr lang="en-GB" b="1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47530" y="4083658"/>
            <a:ext cx="253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1"/>
                </a:solidFill>
              </a:rPr>
              <a:t>Baseplate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812751" y="1498911"/>
            <a:ext cx="2533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7030A0"/>
                </a:solidFill>
              </a:rPr>
              <a:t>Titanium mirrors</a:t>
            </a:r>
            <a:endParaRPr lang="en-GB" b="1" dirty="0">
              <a:solidFill>
                <a:srgbClr val="7030A0"/>
              </a:solidFill>
            </a:endParaRPr>
          </a:p>
        </p:txBody>
      </p:sp>
      <p:cxnSp>
        <p:nvCxnSpPr>
          <p:cNvPr id="9" name="Straight Arrow Connector 8"/>
          <p:cNvCxnSpPr>
            <a:stCxn id="6" idx="1"/>
          </p:cNvCxnSpPr>
          <p:nvPr/>
        </p:nvCxnSpPr>
        <p:spPr>
          <a:xfrm flipH="1" flipV="1">
            <a:off x="7115175" y="3786305"/>
            <a:ext cx="1832355" cy="48201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543676" y="1783230"/>
            <a:ext cx="2269033" cy="1609597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2886075" y="1325563"/>
            <a:ext cx="2114550" cy="545028"/>
          </a:xfrm>
          <a:prstGeom prst="straightConnector1">
            <a:avLst/>
          </a:prstGeom>
          <a:ln w="381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58" t="39305" r="15417" b="17362"/>
          <a:stretch/>
        </p:blipFill>
        <p:spPr>
          <a:xfrm>
            <a:off x="8187216" y="4514431"/>
            <a:ext cx="2866153" cy="21600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34" t="24443" r="34479" b="18196"/>
          <a:stretch/>
        </p:blipFill>
        <p:spPr>
          <a:xfrm rot="5400000">
            <a:off x="9085871" y="1493444"/>
            <a:ext cx="1987409" cy="2880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470" t="3189" r="2365" b="8176"/>
          <a:stretch/>
        </p:blipFill>
        <p:spPr>
          <a:xfrm>
            <a:off x="161925" y="2146547"/>
            <a:ext cx="4742798" cy="26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87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11" y="86534"/>
            <a:ext cx="10515600" cy="1325563"/>
          </a:xfrm>
        </p:spPr>
        <p:txBody>
          <a:bodyPr/>
          <a:lstStyle/>
          <a:p>
            <a:r>
              <a:rPr lang="en-US" dirty="0" smtClean="0"/>
              <a:t>Microwave analysis through waveguide and mirrors in probe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841672" y="991050"/>
            <a:ext cx="5157787" cy="823912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GRASP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41672" y="1814962"/>
            <a:ext cx="5157787" cy="3102087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Good for large electric surfaces and lots of empty space 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Utilizes surfaces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Calculation methods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Physical optics (PO)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Geometric optics (GTD)</a:t>
            </a:r>
          </a:p>
          <a:p>
            <a:pPr lvl="1"/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Moment of methods (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MoM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)</a:t>
            </a:r>
          </a:p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Near &amp; far field analyses</a:t>
            </a:r>
            <a:endParaRPr lang="en-GB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991050"/>
            <a:ext cx="5183188" cy="823912"/>
          </a:xfrm>
        </p:spPr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HFSS</a:t>
            </a:r>
            <a:endParaRPr lang="en-GB" dirty="0">
              <a:solidFill>
                <a:srgbClr val="7030A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1814962"/>
            <a:ext cx="5183188" cy="3102087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>
                <a:solidFill>
                  <a:srgbClr val="7030A0"/>
                </a:solidFill>
              </a:rPr>
              <a:t>Good for materials interactions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Interfacing with thermal and structural analyses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Utilizes solid structures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Calculation methods</a:t>
            </a:r>
          </a:p>
          <a:p>
            <a:pPr lvl="1"/>
            <a:r>
              <a:rPr lang="en-US" dirty="0" smtClean="0">
                <a:solidFill>
                  <a:srgbClr val="7030A0"/>
                </a:solidFill>
              </a:rPr>
              <a:t>Finite element method (FEM)</a:t>
            </a:r>
          </a:p>
          <a:p>
            <a:pPr lvl="1"/>
            <a:r>
              <a:rPr lang="en-US" dirty="0" smtClean="0">
                <a:solidFill>
                  <a:srgbClr val="7030A0"/>
                </a:solidFill>
              </a:rPr>
              <a:t>Method of moments (</a:t>
            </a:r>
            <a:r>
              <a:rPr lang="en-US" dirty="0" err="1" smtClean="0">
                <a:solidFill>
                  <a:srgbClr val="7030A0"/>
                </a:solidFill>
              </a:rPr>
              <a:t>MoM</a:t>
            </a:r>
            <a:r>
              <a:rPr lang="en-US" dirty="0" smtClean="0">
                <a:solidFill>
                  <a:srgbClr val="7030A0"/>
                </a:solidFill>
              </a:rPr>
              <a:t>)</a:t>
            </a:r>
          </a:p>
          <a:p>
            <a:pPr lvl="1"/>
            <a:r>
              <a:rPr lang="en-US" dirty="0" smtClean="0">
                <a:solidFill>
                  <a:srgbClr val="7030A0"/>
                </a:solidFill>
              </a:rPr>
              <a:t>Shooting and bouncing rays (SBR)</a:t>
            </a:r>
          </a:p>
          <a:p>
            <a:r>
              <a:rPr lang="en-US" dirty="0" smtClean="0">
                <a:solidFill>
                  <a:srgbClr val="7030A0"/>
                </a:solidFill>
              </a:rPr>
              <a:t>Near &amp; far field analyses</a:t>
            </a:r>
            <a:endParaRPr lang="en-GB" dirty="0">
              <a:solidFill>
                <a:srgbClr val="7030A0"/>
              </a:solidFill>
            </a:endParaRPr>
          </a:p>
        </p:txBody>
      </p:sp>
      <p:pic>
        <p:nvPicPr>
          <p:cNvPr id="1026" name="Picture 2" descr="Analysis and design of reflector antenna systems in GRAS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833" y="4840961"/>
            <a:ext cx="359999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NSYS HFSS Finite Element Solver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087" y="4840961"/>
            <a:ext cx="3127413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026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11457"/>
            <a:ext cx="10515600" cy="1325563"/>
          </a:xfrm>
        </p:spPr>
        <p:txBody>
          <a:bodyPr/>
          <a:lstStyle/>
          <a:p>
            <a:r>
              <a:rPr lang="en-US" dirty="0" smtClean="0"/>
              <a:t>GRASP analyses in progress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1471957"/>
            <a:ext cx="10515600" cy="4351338"/>
          </a:xfrm>
        </p:spPr>
        <p:txBody>
          <a:bodyPr/>
          <a:lstStyle/>
          <a:p>
            <a:r>
              <a:rPr lang="en-US" dirty="0" smtClean="0"/>
              <a:t>Microwaves through a bent waveguide – exaggerated and within manufacturing tolerances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EPR signal return coupling to the waveguide resulting from maximal tilt at the interface of titanium and brass frames of the probe support</a:t>
            </a:r>
            <a:endParaRPr lang="en-GB" dirty="0"/>
          </a:p>
        </p:txBody>
      </p:sp>
      <p:sp>
        <p:nvSpPr>
          <p:cNvPr id="10" name="Arc 9"/>
          <p:cNvSpPr/>
          <p:nvPr/>
        </p:nvSpPr>
        <p:spPr>
          <a:xfrm>
            <a:off x="1682151" y="2674202"/>
            <a:ext cx="8039819" cy="1794294"/>
          </a:xfrm>
          <a:prstGeom prst="arc">
            <a:avLst>
              <a:gd name="adj1" fmla="val 12206828"/>
              <a:gd name="adj2" fmla="val 20261628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Arc 10"/>
          <p:cNvSpPr/>
          <p:nvPr/>
        </p:nvSpPr>
        <p:spPr>
          <a:xfrm>
            <a:off x="1696535" y="2826602"/>
            <a:ext cx="8039819" cy="1794294"/>
          </a:xfrm>
          <a:prstGeom prst="arc">
            <a:avLst>
              <a:gd name="adj1" fmla="val 12206828"/>
              <a:gd name="adj2" fmla="val 20261628"/>
            </a:avLst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160995">
            <a:off x="4614302" y="4023141"/>
            <a:ext cx="3573754" cy="360000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V="1">
            <a:off x="6172200" y="4468496"/>
            <a:ext cx="1800225" cy="551179"/>
          </a:xfrm>
          <a:prstGeom prst="straightConnector1">
            <a:avLst/>
          </a:prstGeom>
          <a:ln w="25400">
            <a:solidFill>
              <a:schemeClr val="accent2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004601" y="4283830"/>
            <a:ext cx="2171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accent2"/>
                </a:solidFill>
              </a:rPr>
              <a:t>Tilt comes from here</a:t>
            </a:r>
            <a:endParaRPr lang="en-GB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06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184</Words>
  <Application>Microsoft Office PowerPoint</Application>
  <PresentationFormat>Widescreen</PresentationFormat>
  <Paragraphs>42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TK quick update</vt:lpstr>
      <vt:lpstr>What TK is manufacturing</vt:lpstr>
      <vt:lpstr>Manufacturing work   in progress</vt:lpstr>
      <vt:lpstr>Microwave analysis through waveguide and mirrors in probe</vt:lpstr>
      <vt:lpstr>GRASP analyses in progress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TK quick update</dc:title>
  <dc:creator>Alisa Leavesley</dc:creator>
  <cp:lastModifiedBy>Alisa Leavesley</cp:lastModifiedBy>
  <cp:revision>11</cp:revision>
  <dcterms:created xsi:type="dcterms:W3CDTF">2018-10-01T12:28:08Z</dcterms:created>
  <dcterms:modified xsi:type="dcterms:W3CDTF">2018-10-02T17:26:20Z</dcterms:modified>
</cp:coreProperties>
</file>