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6" r:id="rId4"/>
    <p:sldId id="258" r:id="rId5"/>
    <p:sldId id="259" r:id="rId6"/>
    <p:sldId id="267" r:id="rId7"/>
    <p:sldId id="268" r:id="rId8"/>
    <p:sldId id="269" r:id="rId9"/>
    <p:sldId id="270" r:id="rId10"/>
    <p:sldId id="273" r:id="rId11"/>
    <p:sldId id="257" r:id="rId12"/>
    <p:sldId id="274" r:id="rId13"/>
    <p:sldId id="271" r:id="rId14"/>
    <p:sldId id="264" r:id="rId15"/>
    <p:sldId id="265" r:id="rId16"/>
    <p:sldId id="279" r:id="rId17"/>
    <p:sldId id="280" r:id="rId18"/>
    <p:sldId id="281" r:id="rId19"/>
    <p:sldId id="27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BB021-95F4-4BA7-B767-A472CE6FC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3F8C2CE-DE23-4608-85FF-7F5AA81C2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EC8E2E-4784-4B64-A970-025203A0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9DC55D-1570-47B1-92D7-DDA671EE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04D0B0-6909-42A0-9A15-CD15414A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30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D555C1-DDCC-4157-947A-6A5F7AB7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23954B-49E5-4140-849B-6FA44438F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B5A32F-39CE-402A-9681-52C99D6F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548B0C-A02D-4E79-8F27-CAB85EEE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1B166F-6A6F-4EE9-A9EE-F256B87B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7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50D56E5-75A6-40CB-8469-E3F3640C0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506EE57-90C5-4F38-9D8B-CF1FEAC64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E12E63-C87C-40E6-B547-DCE35C8B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FC8034-304D-4FB9-B7B8-531805DE1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334C63-0FB1-4EA1-A1AE-FA399507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16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695F5B-FCE0-4BDA-963D-2046A1B5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0BA622-EE0D-49D1-A6AE-867481B45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061748-0FBF-44D7-8FF8-238B28DC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1955CA-7D8D-49BF-ADDE-8909AD20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48CA78-7951-4892-8267-7BAE3028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06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5FCC7-E84A-4FD4-8161-F84A8503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34E8FA-318C-4C64-99AA-5B00CF99E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33BE4D-8C15-4ED4-ACFA-F2EA1867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612F5D-3724-4E29-AB2D-372647AF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D5EEC1-B008-48EB-A930-9722D804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3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192E6A-A91F-4067-AE41-52EB3041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E83976-F170-4DAB-A722-075A8543D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E85366-B999-4B6B-BE6A-7A6EB7AE4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00E4A4-7998-4A5C-BB4B-E9E85F23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61CECE-8512-4472-883F-25F88CF9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1CF76F-66A6-4DC2-9C3D-67A58DC6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3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8EFD2E-2FCD-4F85-BB00-54CD9EE0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7D4929-978F-49CA-B7FD-42B55B157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32D999-FDE0-4DA9-A10A-65018AFC5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5E25F14-B005-44BD-97C3-EF63D26B3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CB613ED-C96B-4EDC-AE55-4463ADA4E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8C1ACAA-BBB8-40E6-8B15-31EB7C007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3C84F5E-5CD9-4AAE-9F75-CB9C7FAB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5E53D08-EE4F-4C97-B254-4D845AB3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82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476C63-4867-4D5B-BA19-BBDBC9E71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6AB944-B825-4D9A-84A5-1D974B26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068D73-6EAA-4945-8840-D7073D87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FD9D117-0B58-4B4B-A566-827E1E02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5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F147B94-4318-4876-A51B-B3D2B872B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CAB2E57-441F-4132-8953-441C5BFE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9E901D-E6B6-4814-9117-3EC56AA2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43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9F6F2-9061-4882-8CE2-165D770F8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908C8C-F4C2-4897-BEFE-DDC308187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F392C6-733C-44CD-BB2B-632E78C24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13ACFA-CC74-4314-B6F4-2232917E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473B90-3FEF-4E83-83D7-BB14243D1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C8A5DE-EE47-4D01-863A-EB48248C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7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C3A156-6C6A-4919-8699-F3767EEE2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4AF481-1FE8-4462-A2D3-04AAE82B3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C8BCE7-2073-4006-B178-4FDF214C0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930DC2-A8E8-4F90-8889-902856271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9C0164-7015-441F-8D63-CBFA05788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6F337E-7CD0-426C-9A07-3E12846A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17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8348308-2DB7-4702-8E0C-7EC7755A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4D9A47-57C6-47B1-8D12-0B8C875AC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7A526A-4E22-4A49-B790-623D17515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67F12-D572-4EBA-9572-F3256B28D53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3CEAFF-0986-41A8-BB94-83A01A070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147F09-598A-4DC7-A4CC-4101C7C63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354EC-3240-4AC0-9B7C-3B1AFA4AF21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86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7" Type="http://schemas.openxmlformats.org/officeDocument/2006/relationships/image" Target="../media/image4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10" Type="http://schemas.openxmlformats.org/officeDocument/2006/relationships/image" Target="../media/image51.png"/><Relationship Id="rId4" Type="http://schemas.openxmlformats.org/officeDocument/2006/relationships/image" Target="../media/image440.png"/><Relationship Id="rId9" Type="http://schemas.openxmlformats.org/officeDocument/2006/relationships/image" Target="../media/image4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0.png"/><Relationship Id="rId12" Type="http://schemas.openxmlformats.org/officeDocument/2006/relationships/image" Target="../media/image360.png"/><Relationship Id="rId17" Type="http://schemas.openxmlformats.org/officeDocument/2006/relationships/image" Target="../media/image410.png"/><Relationship Id="rId2" Type="http://schemas.openxmlformats.org/officeDocument/2006/relationships/image" Target="../media/image52.png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0.png"/><Relationship Id="rId15" Type="http://schemas.openxmlformats.org/officeDocument/2006/relationships/image" Target="../media/image390.png"/><Relationship Id="rId10" Type="http://schemas.openxmlformats.org/officeDocument/2006/relationships/image" Target="../media/image340.png"/><Relationship Id="rId14" Type="http://schemas.openxmlformats.org/officeDocument/2006/relationships/image" Target="../media/image3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JPG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4BADD90-515D-48A1-AFBA-E5075FE5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50133"/>
            <a:ext cx="9144000" cy="2387600"/>
          </a:xfrm>
        </p:spPr>
        <p:txBody>
          <a:bodyPr/>
          <a:lstStyle/>
          <a:p>
            <a:r>
              <a:rPr lang="en-GB" b="1" dirty="0"/>
              <a:t>Progresses on </a:t>
            </a:r>
            <a:br>
              <a:rPr lang="en-GB" b="1" dirty="0"/>
            </a:br>
            <a:r>
              <a:rPr lang="en-GB" b="1" dirty="0"/>
              <a:t>           Project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5C32C1FB-B51F-42DB-AA54-EACD7632F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9586" y="4352105"/>
            <a:ext cx="4852826" cy="1655762"/>
          </a:xfrm>
        </p:spPr>
        <p:txBody>
          <a:bodyPr/>
          <a:lstStyle/>
          <a:p>
            <a:r>
              <a:rPr lang="en-GB" b="1" dirty="0"/>
              <a:t>UNISTUTT </a:t>
            </a:r>
          </a:p>
          <a:p>
            <a:r>
              <a:rPr lang="en-GB" b="1" dirty="0"/>
              <a:t>3</a:t>
            </a:r>
            <a:r>
              <a:rPr lang="en-GB" b="1" baseline="30000" dirty="0"/>
              <a:t>rd</a:t>
            </a:r>
            <a:r>
              <a:rPr lang="en-GB" b="1" dirty="0"/>
              <a:t> of December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1F4C24-5156-4600-B1C3-0D20A3A4D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50" y="174805"/>
            <a:ext cx="1566884" cy="1790947"/>
          </a:xfrm>
          <a:prstGeom prst="rect">
            <a:avLst/>
          </a:prstGeom>
        </p:spPr>
      </p:pic>
      <p:pic>
        <p:nvPicPr>
          <p:cNvPr id="7" name="Immagine 6" descr="Immagine che contiene oggetto, segnale, orologio&#10;&#10;Descrizione generata automaticamente">
            <a:extLst>
              <a:ext uri="{FF2B5EF4-FFF2-40B4-BE49-F238E27FC236}">
                <a16:creationId xmlns:a16="http://schemas.microsoft.com/office/drawing/2014/main" id="{708A51F4-A2AB-4C4F-9B27-E5346FF3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51" y="2133867"/>
            <a:ext cx="2085159" cy="13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3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4BADD90-515D-48A1-AFBA-E5075FE5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50133"/>
            <a:ext cx="9144000" cy="2387600"/>
          </a:xfrm>
        </p:spPr>
        <p:txBody>
          <a:bodyPr/>
          <a:lstStyle/>
          <a:p>
            <a:r>
              <a:rPr lang="en-GB" b="1" dirty="0"/>
              <a:t>Progresses on </a:t>
            </a:r>
            <a:br>
              <a:rPr lang="en-GB" b="1" dirty="0"/>
            </a:br>
            <a:r>
              <a:rPr lang="en-GB" b="1" dirty="0"/>
              <a:t>           Project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5C32C1FB-B51F-42DB-AA54-EACD7632F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9586" y="4352105"/>
            <a:ext cx="4852826" cy="1655762"/>
          </a:xfrm>
        </p:spPr>
        <p:txBody>
          <a:bodyPr/>
          <a:lstStyle/>
          <a:p>
            <a:r>
              <a:rPr lang="en-GB" b="1" dirty="0"/>
              <a:t>UNISTUTT </a:t>
            </a:r>
          </a:p>
          <a:p>
            <a:r>
              <a:rPr lang="en-GB" b="1" dirty="0"/>
              <a:t>3</a:t>
            </a:r>
            <a:r>
              <a:rPr lang="en-GB" b="1" baseline="30000" dirty="0"/>
              <a:t>rd</a:t>
            </a:r>
            <a:r>
              <a:rPr lang="en-GB" b="1" dirty="0"/>
              <a:t> of December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1F4C24-5156-4600-B1C3-0D20A3A4D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50" y="174805"/>
            <a:ext cx="1566884" cy="1790947"/>
          </a:xfrm>
          <a:prstGeom prst="rect">
            <a:avLst/>
          </a:prstGeom>
        </p:spPr>
      </p:pic>
      <p:pic>
        <p:nvPicPr>
          <p:cNvPr id="7" name="Immagine 6" descr="Immagine che contiene oggetto, segnale, orologio&#10;&#10;Descrizione generata automaticamente">
            <a:extLst>
              <a:ext uri="{FF2B5EF4-FFF2-40B4-BE49-F238E27FC236}">
                <a16:creationId xmlns:a16="http://schemas.microsoft.com/office/drawing/2014/main" id="{708A51F4-A2AB-4C4F-9B27-E5346FF3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51" y="2133867"/>
            <a:ext cx="2085159" cy="138668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0D7EB7-3F26-485D-AB81-A05D35CFE6AF}"/>
              </a:ext>
            </a:extLst>
          </p:cNvPr>
          <p:cNvSpPr txBox="1"/>
          <p:nvPr/>
        </p:nvSpPr>
        <p:spPr>
          <a:xfrm>
            <a:off x="2376679" y="5579548"/>
            <a:ext cx="7438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S I M U L A T I O N S</a:t>
            </a:r>
            <a:endParaRPr lang="en-GB" sz="6000" dirty="0">
              <a:latin typeface="NEOTER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39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60B72D-4AB6-49F2-9EBC-839B6537AD7C}"/>
              </a:ext>
            </a:extLst>
          </p:cNvPr>
          <p:cNvSpPr txBox="1"/>
          <p:nvPr/>
        </p:nvSpPr>
        <p:spPr>
          <a:xfrm>
            <a:off x="4383191" y="111292"/>
            <a:ext cx="34256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3x3 - Gap sweep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CEAAFCD-AECE-4AF6-8972-AF205D44AF06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6DBCCC-80AB-4FD2-95BD-1B48C06955E8}"/>
              </a:ext>
            </a:extLst>
          </p:cNvPr>
          <p:cNvSpPr txBox="1"/>
          <p:nvPr/>
        </p:nvSpPr>
        <p:spPr>
          <a:xfrm>
            <a:off x="421105" y="820747"/>
            <a:ext cx="3795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SIMULATION 1:</a:t>
            </a:r>
          </a:p>
          <a:p>
            <a:endParaRPr lang="en-GB" u="sng" dirty="0"/>
          </a:p>
          <a:p>
            <a:r>
              <a:rPr lang="en-GB" dirty="0"/>
              <a:t>Sweep 25 – 1000 um with steps 25 um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3D61E59-2340-480A-A8A5-016DA326506D}"/>
              </a:ext>
            </a:extLst>
          </p:cNvPr>
          <p:cNvGrpSpPr/>
          <p:nvPr/>
        </p:nvGrpSpPr>
        <p:grpSpPr>
          <a:xfrm>
            <a:off x="4216759" y="1998653"/>
            <a:ext cx="4660649" cy="4038600"/>
            <a:chOff x="4197267" y="1744077"/>
            <a:chExt cx="4660649" cy="40386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97C289D-8FF5-42B6-BA20-4283B9471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7267" y="1744077"/>
              <a:ext cx="3994150" cy="4038600"/>
            </a:xfrm>
            <a:prstGeom prst="rect">
              <a:avLst/>
            </a:prstGeom>
          </p:spPr>
        </p:pic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7F646A10-CF5A-4E37-8568-B5EF279F2D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6375" y="3816274"/>
              <a:ext cx="98175" cy="9713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513413E-404D-489E-A5D7-2F2C65B6D035}"/>
                </a:ext>
              </a:extLst>
            </p:cNvPr>
            <p:cNvSpPr txBox="1"/>
            <p:nvPr/>
          </p:nvSpPr>
          <p:spPr>
            <a:xfrm>
              <a:off x="4744098" y="4787582"/>
              <a:ext cx="4113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In-</a:t>
              </a:r>
              <a:r>
                <a:rPr lang="it-IT" dirty="0" err="1"/>
                <a:t>plane</a:t>
              </a:r>
              <a:r>
                <a:rPr lang="it-IT" dirty="0"/>
                <a:t> field </a:t>
              </a:r>
              <a:r>
                <a:rPr lang="it-IT" dirty="0" err="1"/>
                <a:t>averaged</a:t>
              </a:r>
              <a:r>
                <a:rPr lang="it-IT" dirty="0"/>
                <a:t> over </a:t>
              </a:r>
              <a:r>
                <a:rPr lang="it-IT" dirty="0" err="1"/>
                <a:t>this</a:t>
              </a:r>
              <a:r>
                <a:rPr lang="it-IT" dirty="0"/>
                <a:t> antenna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82477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1B971F38-B9D5-4D61-B80A-55C594FDD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7417" r="16131" b="5430"/>
          <a:stretch/>
        </p:blipFill>
        <p:spPr>
          <a:xfrm>
            <a:off x="1050896" y="655176"/>
            <a:ext cx="10328746" cy="609153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5CE918-53BC-40D2-8182-691505B3E119}"/>
              </a:ext>
            </a:extLst>
          </p:cNvPr>
          <p:cNvSpPr txBox="1"/>
          <p:nvPr/>
        </p:nvSpPr>
        <p:spPr>
          <a:xfrm>
            <a:off x="3688769" y="82091"/>
            <a:ext cx="48144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3x3 – Antennas gap sweep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6AEDFBA-F47E-4BCA-8601-3A2446B4C96A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DE27166E-8458-4399-B34A-A5262A15C657}"/>
              </a:ext>
            </a:extLst>
          </p:cNvPr>
          <p:cNvSpPr/>
          <p:nvPr/>
        </p:nvSpPr>
        <p:spPr>
          <a:xfrm>
            <a:off x="1539240" y="4518660"/>
            <a:ext cx="3225306" cy="75437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72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BDE4ECB0-DF05-4A0E-96F8-227497EF5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8175" r="16644" b="6235"/>
          <a:stretch/>
        </p:blipFill>
        <p:spPr>
          <a:xfrm>
            <a:off x="1224780" y="650069"/>
            <a:ext cx="10162673" cy="59642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6C98D8-4D18-48CF-AE43-EE6EE6AD896C}"/>
              </a:ext>
            </a:extLst>
          </p:cNvPr>
          <p:cNvSpPr txBox="1"/>
          <p:nvPr/>
        </p:nvSpPr>
        <p:spPr>
          <a:xfrm>
            <a:off x="4383191" y="111292"/>
            <a:ext cx="342561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3x3 - Gap sweep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55E1226-D0B3-435B-BED6-34F6B65553B1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710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2B9EB8-1ADF-4118-8B78-6D396E2E3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176"/>
            <a:ext cx="4886325" cy="13239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442AB9F-2104-4BB4-A541-7ADCDD6C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2143876"/>
            <a:ext cx="3657600" cy="2190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E4BCB86-3E3F-48FB-8F4C-1AD891BB1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7" y="2633515"/>
            <a:ext cx="2581275" cy="26077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5C94A5-A4D1-42E2-909D-A5902AA899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212" y="2947235"/>
            <a:ext cx="5193583" cy="33196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4503C1A-98EC-461E-93FD-A6080C8FEA1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0617" y="2524324"/>
            <a:ext cx="4293721" cy="42195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4879A6-C388-4BDF-B371-A734B76F0B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8530" y="734176"/>
            <a:ext cx="4733924" cy="198090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A1794E-8C77-4B23-A039-253E6D716D66}"/>
              </a:ext>
            </a:extLst>
          </p:cNvPr>
          <p:cNvSpPr txBox="1"/>
          <p:nvPr/>
        </p:nvSpPr>
        <p:spPr>
          <a:xfrm>
            <a:off x="2156138" y="114101"/>
            <a:ext cx="78797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3x3 - Gap sweep – Analysis of Plasmonic modes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C035F3EA-3785-414C-989D-52C3EACF9D7C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62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8EEBDD4-0C4A-4029-A917-233946BA0B2C}"/>
                  </a:ext>
                </a:extLst>
              </p:cNvPr>
              <p:cNvSpPr txBox="1"/>
              <p:nvPr/>
            </p:nvSpPr>
            <p:spPr>
              <a:xfrm>
                <a:off x="421105" y="1170016"/>
                <a:ext cx="4086226" cy="4794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According to the analysis of Acuna et al., we calculate at which frequency we can expect a plasmonic mode</a:t>
                </a:r>
              </a:p>
              <a:p>
                <a:endParaRPr lang="en-GB" dirty="0"/>
              </a:p>
              <a:p>
                <a:r>
                  <a:rPr lang="en-GB" dirty="0"/>
                  <a:t>G = 2*pi/a</a:t>
                </a:r>
              </a:p>
              <a:p>
                <a:endParaRPr lang="en-GB" dirty="0"/>
              </a:p>
              <a:p>
                <a:r>
                  <a:rPr lang="en-GB" dirty="0"/>
                  <a:t>In our case:</a:t>
                </a:r>
              </a:p>
              <a:p>
                <a:r>
                  <a:rPr lang="en-GB" dirty="0"/>
                  <a:t>a = 248+120 um = 368 um</a:t>
                </a:r>
              </a:p>
              <a:p>
                <a:r>
                  <a:rPr lang="en-GB" dirty="0"/>
                  <a:t>Therefore G = 170 cm</a:t>
                </a:r>
                <a:r>
                  <a:rPr lang="en-GB" baseline="30000" dirty="0"/>
                  <a:t>-1</a:t>
                </a:r>
                <a:r>
                  <a:rPr lang="en-GB" dirty="0"/>
                  <a:t> </a:t>
                </a:r>
              </a:p>
              <a:p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∗2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 =170(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)∗30 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𝐺𝐻𝑧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/2.1 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And according to this, the plasmon mode should be at ca. 380 GHz.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8EEBDD4-0C4A-4029-A917-233946BA0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5" y="1170016"/>
                <a:ext cx="4086226" cy="4794967"/>
              </a:xfrm>
              <a:prstGeom prst="rect">
                <a:avLst/>
              </a:prstGeom>
              <a:blipFill>
                <a:blip r:embed="rId2"/>
                <a:stretch>
                  <a:fillRect l="-1194" t="-762" r="-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3D68732F-26F4-47AF-A063-EFF2247AF614}"/>
              </a:ext>
            </a:extLst>
          </p:cNvPr>
          <p:cNvSpPr txBox="1"/>
          <p:nvPr/>
        </p:nvSpPr>
        <p:spPr>
          <a:xfrm>
            <a:off x="2156138" y="114101"/>
            <a:ext cx="78797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3x3 - Gap sweep – Analysis of Plasmonic modes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7F50DCC7-9F7B-4757-9749-72D0AC197EF3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D883322A-F1A1-4691-9BB4-4ABF267F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612" y="1068209"/>
            <a:ext cx="6915461" cy="51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1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60B72D-4AB6-49F2-9EBC-839B6537AD7C}"/>
              </a:ext>
            </a:extLst>
          </p:cNvPr>
          <p:cNvSpPr txBox="1"/>
          <p:nvPr/>
        </p:nvSpPr>
        <p:spPr>
          <a:xfrm>
            <a:off x="3177732" y="78816"/>
            <a:ext cx="58365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3x3 – Substrate lateral size sweep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CEAAFCD-AECE-4AF6-8972-AF205D44AF06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CCF30EA2-97DF-4F9F-A043-772D53BE1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10829" r="16974" b="6929"/>
          <a:stretch/>
        </p:blipFill>
        <p:spPr>
          <a:xfrm>
            <a:off x="6336631" y="2048678"/>
            <a:ext cx="5624843" cy="34768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B0AAF1-6CE0-4CB2-A7D1-C344A83CA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10968" r="16994" b="6077"/>
          <a:stretch/>
        </p:blipFill>
        <p:spPr>
          <a:xfrm>
            <a:off x="126503" y="1955881"/>
            <a:ext cx="5899591" cy="366240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41B1F3-F6F7-47AB-94DC-845BEAEEF9D8}"/>
              </a:ext>
            </a:extLst>
          </p:cNvPr>
          <p:cNvSpPr txBox="1"/>
          <p:nvPr/>
        </p:nvSpPr>
        <p:spPr>
          <a:xfrm>
            <a:off x="2252475" y="1515979"/>
            <a:ext cx="72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direct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9D0097-B2DA-40ED-BE26-5B68E08A5B75}"/>
              </a:ext>
            </a:extLst>
          </p:cNvPr>
          <p:cNvSpPr txBox="1"/>
          <p:nvPr/>
        </p:nvSpPr>
        <p:spPr>
          <a:xfrm>
            <a:off x="8721915" y="1586549"/>
            <a:ext cx="85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inverse</a:t>
            </a:r>
          </a:p>
        </p:txBody>
      </p:sp>
    </p:spTree>
    <p:extLst>
      <p:ext uri="{BB962C8B-B14F-4D97-AF65-F5344CB8AC3E}">
        <p14:creationId xmlns:p14="http://schemas.microsoft.com/office/powerpoint/2010/main" val="3840814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9C1E9E-3616-4536-B4E3-A99D7AA13085}"/>
              </a:ext>
            </a:extLst>
          </p:cNvPr>
          <p:cNvSpPr txBox="1"/>
          <p:nvPr/>
        </p:nvSpPr>
        <p:spPr>
          <a:xfrm>
            <a:off x="3274579" y="114101"/>
            <a:ext cx="56047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7x7 – Substrate thickness sweep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05AB0AE-2749-408B-BD10-ACFA17D4F87B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magine 4" descr="Immagine che contiene luce&#10;&#10;Descrizione generata automaticamente">
            <a:extLst>
              <a:ext uri="{FF2B5EF4-FFF2-40B4-BE49-F238E27FC236}">
                <a16:creationId xmlns:a16="http://schemas.microsoft.com/office/drawing/2014/main" id="{F8A37FF0-D2FB-47A2-885E-7B82E2E92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" y="877085"/>
            <a:ext cx="6379339" cy="4761701"/>
          </a:xfrm>
          <a:prstGeom prst="rect">
            <a:avLst/>
          </a:prstGeom>
        </p:spPr>
      </p:pic>
      <p:pic>
        <p:nvPicPr>
          <p:cNvPr id="9" name="Immagine 8" descr="Immagine che contiene luce, monitor&#10;&#10;Descrizione generata automaticamente">
            <a:extLst>
              <a:ext uri="{FF2B5EF4-FFF2-40B4-BE49-F238E27FC236}">
                <a16:creationId xmlns:a16="http://schemas.microsoft.com/office/drawing/2014/main" id="{C03C39E5-AF75-4BE8-B40A-58BE2A9C0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48" y="877085"/>
            <a:ext cx="6379339" cy="47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077330C-FBC9-4F9C-BA8C-5FA98FB3C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32" y="766512"/>
            <a:ext cx="9361533" cy="5905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CDBCD3-E741-438D-8F72-6739F606FE88}"/>
              </a:ext>
            </a:extLst>
          </p:cNvPr>
          <p:cNvSpPr txBox="1"/>
          <p:nvPr/>
        </p:nvSpPr>
        <p:spPr>
          <a:xfrm>
            <a:off x="3274579" y="114101"/>
            <a:ext cx="56047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7x7 – Substrate thickness sweep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3EE12C33-DA50-447C-BB6D-B9DDD780A87E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A6C2B93D-9BB0-4089-A7F3-FD1B6A459C2C}"/>
              </a:ext>
            </a:extLst>
          </p:cNvPr>
          <p:cNvSpPr/>
          <p:nvPr/>
        </p:nvSpPr>
        <p:spPr>
          <a:xfrm rot="1993560">
            <a:off x="1824490" y="3295250"/>
            <a:ext cx="6560563" cy="1240011"/>
          </a:xfrm>
          <a:prstGeom prst="rect">
            <a:avLst/>
          </a:prstGeom>
          <a:noFill/>
          <a:ln w="3175">
            <a:solidFill>
              <a:srgbClr val="000000">
                <a:alpha val="61176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5EDAE1C-A7D1-4E53-B1D3-823E193298BF}"/>
              </a:ext>
            </a:extLst>
          </p:cNvPr>
          <p:cNvSpPr/>
          <p:nvPr/>
        </p:nvSpPr>
        <p:spPr>
          <a:xfrm rot="742731">
            <a:off x="2324660" y="3518512"/>
            <a:ext cx="7020678" cy="1378610"/>
          </a:xfrm>
          <a:prstGeom prst="rect">
            <a:avLst/>
          </a:prstGeom>
          <a:noFill/>
          <a:ln w="3175">
            <a:solidFill>
              <a:srgbClr val="000000">
                <a:alpha val="61176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83C5AE4-3B00-42CF-8DDB-91FA19729AFD}"/>
              </a:ext>
            </a:extLst>
          </p:cNvPr>
          <p:cNvCxnSpPr>
            <a:cxnSpLocks/>
          </p:cNvCxnSpPr>
          <p:nvPr/>
        </p:nvCxnSpPr>
        <p:spPr>
          <a:xfrm>
            <a:off x="5101389" y="1001522"/>
            <a:ext cx="192506" cy="4051741"/>
          </a:xfrm>
          <a:prstGeom prst="line">
            <a:avLst/>
          </a:prstGeom>
          <a:ln w="3175">
            <a:solidFill>
              <a:srgbClr val="000000">
                <a:alpha val="67059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25ACF7B-50F5-4A18-BBAC-3599B2CC129A}"/>
              </a:ext>
            </a:extLst>
          </p:cNvPr>
          <p:cNvCxnSpPr/>
          <p:nvPr/>
        </p:nvCxnSpPr>
        <p:spPr>
          <a:xfrm>
            <a:off x="1860884" y="3039979"/>
            <a:ext cx="72189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232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omputer, monitor, portatile, tastiera&#10;&#10;Descrizione generata automaticamente">
            <a:extLst>
              <a:ext uri="{FF2B5EF4-FFF2-40B4-BE49-F238E27FC236}">
                <a16:creationId xmlns:a16="http://schemas.microsoft.com/office/drawing/2014/main" id="{5047039B-D225-4163-B151-F7B740CA8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8836" r="16185" b="6560"/>
          <a:stretch/>
        </p:blipFill>
        <p:spPr>
          <a:xfrm>
            <a:off x="2402316" y="713875"/>
            <a:ext cx="9188105" cy="57430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81ECCF-3B02-463F-9C46-E9CFE76094B1}"/>
              </a:ext>
            </a:extLst>
          </p:cNvPr>
          <p:cNvSpPr txBox="1"/>
          <p:nvPr/>
        </p:nvSpPr>
        <p:spPr>
          <a:xfrm>
            <a:off x="3274579" y="114101"/>
            <a:ext cx="56047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7x7 – Substrate thickness sweep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7042553B-62C6-4254-9314-40864B3A255B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109C52-E9B8-43E8-8969-6D2D7673BC89}"/>
              </a:ext>
            </a:extLst>
          </p:cNvPr>
          <p:cNvSpPr txBox="1"/>
          <p:nvPr/>
        </p:nvSpPr>
        <p:spPr>
          <a:xfrm>
            <a:off x="123359" y="1342529"/>
            <a:ext cx="227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Red lines are given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5F0DA90-447C-4E45-A190-9EB48375C700}"/>
                  </a:ext>
                </a:extLst>
              </p:cNvPr>
              <p:cNvSpPr txBox="1"/>
              <p:nvPr/>
            </p:nvSpPr>
            <p:spPr>
              <a:xfrm>
                <a:off x="9814438" y="5247637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5F0DA90-447C-4E45-A190-9EB48375C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438" y="5247637"/>
                <a:ext cx="619529" cy="276999"/>
              </a:xfrm>
              <a:prstGeom prst="rect">
                <a:avLst/>
              </a:prstGeom>
              <a:blipFill>
                <a:blip r:embed="rId4"/>
                <a:stretch>
                  <a:fillRect l="-4902" r="-784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0FF859A-202E-4778-BF60-F7D3C99E1EE8}"/>
                  </a:ext>
                </a:extLst>
              </p:cNvPr>
              <p:cNvSpPr txBox="1"/>
              <p:nvPr/>
            </p:nvSpPr>
            <p:spPr>
              <a:xfrm>
                <a:off x="9814437" y="3731523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0FF859A-202E-4778-BF60-F7D3C99E1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437" y="3731523"/>
                <a:ext cx="619529" cy="276999"/>
              </a:xfrm>
              <a:prstGeom prst="rect">
                <a:avLst/>
              </a:prstGeom>
              <a:blipFill>
                <a:blip r:embed="rId5"/>
                <a:stretch>
                  <a:fillRect l="-4902" r="-7843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E2064DF-177B-44E9-9208-D721BC2F9BF0}"/>
                  </a:ext>
                </a:extLst>
              </p:cNvPr>
              <p:cNvSpPr txBox="1"/>
              <p:nvPr/>
            </p:nvSpPr>
            <p:spPr>
              <a:xfrm>
                <a:off x="9814437" y="2158691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E2064DF-177B-44E9-9208-D721BC2F9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437" y="2158691"/>
                <a:ext cx="619529" cy="276999"/>
              </a:xfrm>
              <a:prstGeom prst="rect">
                <a:avLst/>
              </a:prstGeom>
              <a:blipFill>
                <a:blip r:embed="rId6"/>
                <a:stretch>
                  <a:fillRect l="-4902" r="-7843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09D5377-8239-4078-8752-97644084BA58}"/>
                  </a:ext>
                </a:extLst>
              </p:cNvPr>
              <p:cNvSpPr txBox="1"/>
              <p:nvPr/>
            </p:nvSpPr>
            <p:spPr>
              <a:xfrm>
                <a:off x="9405363" y="896123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09D5377-8239-4078-8752-97644084B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363" y="896123"/>
                <a:ext cx="619529" cy="276999"/>
              </a:xfrm>
              <a:prstGeom prst="rect">
                <a:avLst/>
              </a:prstGeom>
              <a:blipFill>
                <a:blip r:embed="rId7"/>
                <a:stretch>
                  <a:fillRect l="-4902" r="-8824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48F8368-0E63-409A-BD4A-0D96891DD122}"/>
                  </a:ext>
                </a:extLst>
              </p:cNvPr>
              <p:cNvSpPr txBox="1"/>
              <p:nvPr/>
            </p:nvSpPr>
            <p:spPr>
              <a:xfrm>
                <a:off x="7458155" y="896122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48F8368-0E63-409A-BD4A-0D96891DD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155" y="896122"/>
                <a:ext cx="619529" cy="276999"/>
              </a:xfrm>
              <a:prstGeom prst="rect">
                <a:avLst/>
              </a:prstGeom>
              <a:blipFill>
                <a:blip r:embed="rId8"/>
                <a:stretch>
                  <a:fillRect l="-4902" r="-8824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80C8399-95D6-472A-BFF9-393209D98F8F}"/>
                  </a:ext>
                </a:extLst>
              </p:cNvPr>
              <p:cNvSpPr txBox="1"/>
              <p:nvPr/>
            </p:nvSpPr>
            <p:spPr>
              <a:xfrm>
                <a:off x="5866655" y="896122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180C8399-95D6-472A-BFF9-393209D98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55" y="896122"/>
                <a:ext cx="619529" cy="276999"/>
              </a:xfrm>
              <a:prstGeom prst="rect">
                <a:avLst/>
              </a:prstGeom>
              <a:blipFill>
                <a:blip r:embed="rId9"/>
                <a:stretch>
                  <a:fillRect l="-4902" r="-8824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DF6A024-EE68-4139-9DE1-6C721D6EBAF4}"/>
                  </a:ext>
                </a:extLst>
              </p:cNvPr>
              <p:cNvSpPr txBox="1"/>
              <p:nvPr/>
            </p:nvSpPr>
            <p:spPr>
              <a:xfrm>
                <a:off x="320399" y="1882653"/>
                <a:ext cx="2081917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DF6A024-EE68-4139-9DE1-6C721D6EB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99" y="1882653"/>
                <a:ext cx="2081917" cy="414537"/>
              </a:xfrm>
              <a:prstGeom prst="rect">
                <a:avLst/>
              </a:prstGeom>
              <a:blipFill>
                <a:blip r:embed="rId10"/>
                <a:stretch>
                  <a:fillRect l="-4106" t="-1471" b="-102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5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4BADD90-515D-48A1-AFBA-E5075FE5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50133"/>
            <a:ext cx="9144000" cy="2387600"/>
          </a:xfrm>
        </p:spPr>
        <p:txBody>
          <a:bodyPr/>
          <a:lstStyle/>
          <a:p>
            <a:r>
              <a:rPr lang="en-GB" b="1" dirty="0"/>
              <a:t>Progresses on </a:t>
            </a:r>
            <a:br>
              <a:rPr lang="en-GB" b="1" dirty="0"/>
            </a:br>
            <a:r>
              <a:rPr lang="en-GB" b="1" dirty="0"/>
              <a:t>           Project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5C32C1FB-B51F-42DB-AA54-EACD7632F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9586" y="4352105"/>
            <a:ext cx="4852826" cy="1655762"/>
          </a:xfrm>
        </p:spPr>
        <p:txBody>
          <a:bodyPr/>
          <a:lstStyle/>
          <a:p>
            <a:r>
              <a:rPr lang="en-GB" b="1" dirty="0"/>
              <a:t>UNISTUTT </a:t>
            </a:r>
          </a:p>
          <a:p>
            <a:r>
              <a:rPr lang="en-GB" b="1" dirty="0"/>
              <a:t>3</a:t>
            </a:r>
            <a:r>
              <a:rPr lang="en-GB" b="1" baseline="30000" dirty="0"/>
              <a:t>rd</a:t>
            </a:r>
            <a:r>
              <a:rPr lang="en-GB" b="1" dirty="0"/>
              <a:t> of December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1F4C24-5156-4600-B1C3-0D20A3A4D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50" y="174805"/>
            <a:ext cx="1566884" cy="1790947"/>
          </a:xfrm>
          <a:prstGeom prst="rect">
            <a:avLst/>
          </a:prstGeom>
        </p:spPr>
      </p:pic>
      <p:pic>
        <p:nvPicPr>
          <p:cNvPr id="7" name="Immagine 6" descr="Immagine che contiene oggetto, segnale, orologio&#10;&#10;Descrizione generata automaticamente">
            <a:extLst>
              <a:ext uri="{FF2B5EF4-FFF2-40B4-BE49-F238E27FC236}">
                <a16:creationId xmlns:a16="http://schemas.microsoft.com/office/drawing/2014/main" id="{708A51F4-A2AB-4C4F-9B27-E5346FF3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51" y="2133867"/>
            <a:ext cx="2085159" cy="138668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669A2F-4D16-49E9-8198-766435ED1A22}"/>
              </a:ext>
            </a:extLst>
          </p:cNvPr>
          <p:cNvSpPr txBox="1"/>
          <p:nvPr/>
        </p:nvSpPr>
        <p:spPr>
          <a:xfrm>
            <a:off x="4313950" y="5597548"/>
            <a:ext cx="530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P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D0CC15-9F8A-4933-BD3E-07E7B9C03D6A}"/>
              </a:ext>
            </a:extLst>
          </p:cNvPr>
          <p:cNvSpPr txBox="1"/>
          <p:nvPr/>
        </p:nvSpPr>
        <p:spPr>
          <a:xfrm>
            <a:off x="3507323" y="5597547"/>
            <a:ext cx="7120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X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72BEE7-C6FB-404F-8D6C-B3135128C810}"/>
              </a:ext>
            </a:extLst>
          </p:cNvPr>
          <p:cNvSpPr txBox="1"/>
          <p:nvPr/>
        </p:nvSpPr>
        <p:spPr>
          <a:xfrm>
            <a:off x="5034011" y="5597548"/>
            <a:ext cx="5469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E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1A6E0B-13DB-4CD3-A43E-5621D4282FB5}"/>
              </a:ext>
            </a:extLst>
          </p:cNvPr>
          <p:cNvSpPr txBox="1"/>
          <p:nvPr/>
        </p:nvSpPr>
        <p:spPr>
          <a:xfrm>
            <a:off x="6444581" y="5604290"/>
            <a:ext cx="5469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E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98A8D19-CB79-4EE2-9549-431354F9FA27}"/>
              </a:ext>
            </a:extLst>
          </p:cNvPr>
          <p:cNvSpPr txBox="1"/>
          <p:nvPr/>
        </p:nvSpPr>
        <p:spPr>
          <a:xfrm>
            <a:off x="5668510" y="5597549"/>
            <a:ext cx="628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T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7352AD2-9659-4358-A70C-344E67DCC078}"/>
              </a:ext>
            </a:extLst>
          </p:cNvPr>
          <p:cNvSpPr txBox="1"/>
          <p:nvPr/>
        </p:nvSpPr>
        <p:spPr>
          <a:xfrm>
            <a:off x="7120853" y="5597548"/>
            <a:ext cx="6142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R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36C8851-B822-4B9B-BC95-EF34E2E7819E}"/>
              </a:ext>
            </a:extLst>
          </p:cNvPr>
          <p:cNvSpPr txBox="1"/>
          <p:nvPr/>
        </p:nvSpPr>
        <p:spPr>
          <a:xfrm>
            <a:off x="6543967" y="5604290"/>
            <a:ext cx="348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I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957B726-938E-44F5-998A-9F8F29A29AAD}"/>
              </a:ext>
            </a:extLst>
          </p:cNvPr>
          <p:cNvSpPr txBox="1"/>
          <p:nvPr/>
        </p:nvSpPr>
        <p:spPr>
          <a:xfrm>
            <a:off x="7090912" y="5597545"/>
            <a:ext cx="742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M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FD0E40A-E415-4722-B4FF-2DAA85FE3E39}"/>
              </a:ext>
            </a:extLst>
          </p:cNvPr>
          <p:cNvSpPr txBox="1"/>
          <p:nvPr/>
        </p:nvSpPr>
        <p:spPr>
          <a:xfrm>
            <a:off x="2882084" y="5597546"/>
            <a:ext cx="5469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E</a:t>
            </a:r>
            <a:endParaRPr lang="en-GB" sz="6000" dirty="0">
              <a:latin typeface="NEOTERIC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D9C8118-850D-4F04-B495-3060183F589A}"/>
              </a:ext>
            </a:extLst>
          </p:cNvPr>
          <p:cNvSpPr txBox="1"/>
          <p:nvPr/>
        </p:nvSpPr>
        <p:spPr>
          <a:xfrm>
            <a:off x="8522412" y="5597544"/>
            <a:ext cx="683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NEOTERIC" pitchFamily="2" charset="0"/>
              </a:rPr>
              <a:t>N</a:t>
            </a:r>
            <a:endParaRPr lang="en-GB" sz="6000" dirty="0">
              <a:latin typeface="NEOTER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14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28671 0.00486 " pathEditMode="relative" rAng="0" ptsTypes="AA">
                                      <p:cBhvr>
                                        <p:cTn id="14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11848 2.22222E-6 " pathEditMode="relative" rAng="0" ptsTypes="AA">
                                      <p:cBhvr>
                                        <p:cTn id="16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211 0.00278 " pathEditMode="relative" rAng="0" ptsTypes="AA">
                                      <p:cBhvr>
                                        <p:cTn id="22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1B673F-F790-4C82-968E-76011FB86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t="8492" r="15675" b="6241"/>
          <a:stretch/>
        </p:blipFill>
        <p:spPr>
          <a:xfrm>
            <a:off x="2364210" y="752185"/>
            <a:ext cx="9557769" cy="59917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D738EC-3F1E-4989-B8F9-9B532EBB0954}"/>
              </a:ext>
            </a:extLst>
          </p:cNvPr>
          <p:cNvSpPr txBox="1"/>
          <p:nvPr/>
        </p:nvSpPr>
        <p:spPr>
          <a:xfrm>
            <a:off x="3274579" y="114101"/>
            <a:ext cx="56047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LM Roman 10" panose="00000500000000000000" pitchFamily="50" charset="0"/>
              </a:rPr>
              <a:t>Array 7x7 – Substrate thickness sweep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ADB9F705-2A87-46EC-9DB2-3FC7F486D4F6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D24451-7389-417B-BF3F-4C7FDAFC1763}"/>
              </a:ext>
            </a:extLst>
          </p:cNvPr>
          <p:cNvSpPr txBox="1"/>
          <p:nvPr/>
        </p:nvSpPr>
        <p:spPr>
          <a:xfrm>
            <a:off x="123359" y="1342529"/>
            <a:ext cx="227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Red lines are given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F720D3F-1E89-4687-9C04-A5EA78EC7D6D}"/>
                  </a:ext>
                </a:extLst>
              </p:cNvPr>
              <p:cNvSpPr txBox="1"/>
              <p:nvPr/>
            </p:nvSpPr>
            <p:spPr>
              <a:xfrm>
                <a:off x="9854544" y="4823860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F720D3F-1E89-4687-9C04-A5EA78EC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544" y="4823860"/>
                <a:ext cx="619529" cy="276999"/>
              </a:xfrm>
              <a:prstGeom prst="rect">
                <a:avLst/>
              </a:prstGeom>
              <a:blipFill>
                <a:blip r:embed="rId10"/>
                <a:stretch>
                  <a:fillRect l="-4950" r="-8911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C2413C7-8FD0-4DC8-AE01-B10FE74A4693}"/>
                  </a:ext>
                </a:extLst>
              </p:cNvPr>
              <p:cNvSpPr txBox="1"/>
              <p:nvPr/>
            </p:nvSpPr>
            <p:spPr>
              <a:xfrm>
                <a:off x="9854543" y="3290500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C2413C7-8FD0-4DC8-AE01-B10FE74A4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543" y="3290500"/>
                <a:ext cx="619529" cy="276999"/>
              </a:xfrm>
              <a:prstGeom prst="rect">
                <a:avLst/>
              </a:prstGeom>
              <a:blipFill>
                <a:blip r:embed="rId11"/>
                <a:stretch>
                  <a:fillRect l="-4950" r="-891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A755A58-23DF-4706-A746-D643D0C6CC73}"/>
                  </a:ext>
                </a:extLst>
              </p:cNvPr>
              <p:cNvSpPr txBox="1"/>
              <p:nvPr/>
            </p:nvSpPr>
            <p:spPr>
              <a:xfrm>
                <a:off x="9854542" y="1709017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A755A58-23DF-4706-A746-D643D0C6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542" y="1709017"/>
                <a:ext cx="619529" cy="276999"/>
              </a:xfrm>
              <a:prstGeom prst="rect">
                <a:avLst/>
              </a:prstGeom>
              <a:blipFill>
                <a:blip r:embed="rId12"/>
                <a:stretch>
                  <a:fillRect l="-4950" r="-8911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DC81BD0-B4B2-4E9B-B880-E0BF9E5AA8B6}"/>
                  </a:ext>
                </a:extLst>
              </p:cNvPr>
              <p:cNvSpPr txBox="1"/>
              <p:nvPr/>
            </p:nvSpPr>
            <p:spPr>
              <a:xfrm>
                <a:off x="7977035" y="1010118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DC81BD0-B4B2-4E9B-B880-E0BF9E5AA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035" y="1010118"/>
                <a:ext cx="619529" cy="276999"/>
              </a:xfrm>
              <a:prstGeom prst="rect">
                <a:avLst/>
              </a:prstGeom>
              <a:blipFill>
                <a:blip r:embed="rId13"/>
                <a:stretch>
                  <a:fillRect l="-4950" r="-891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325FCAB-6FD1-470C-A824-CBDE24380784}"/>
                  </a:ext>
                </a:extLst>
              </p:cNvPr>
              <p:cNvSpPr txBox="1"/>
              <p:nvPr/>
            </p:nvSpPr>
            <p:spPr>
              <a:xfrm>
                <a:off x="5767183" y="1010120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325FCAB-6FD1-470C-A824-CBDE24380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7183" y="1010120"/>
                <a:ext cx="619529" cy="276999"/>
              </a:xfrm>
              <a:prstGeom prst="rect">
                <a:avLst/>
              </a:prstGeom>
              <a:blipFill>
                <a:blip r:embed="rId14"/>
                <a:stretch>
                  <a:fillRect l="-4902" r="-8824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8034106-95E3-4B5C-AF01-B1C504A85398}"/>
                  </a:ext>
                </a:extLst>
              </p:cNvPr>
              <p:cNvSpPr txBox="1"/>
              <p:nvPr/>
            </p:nvSpPr>
            <p:spPr>
              <a:xfrm>
                <a:off x="4362551" y="1010119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8034106-95E3-4B5C-AF01-B1C504A85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551" y="1010119"/>
                <a:ext cx="619529" cy="276999"/>
              </a:xfrm>
              <a:prstGeom prst="rect">
                <a:avLst/>
              </a:prstGeom>
              <a:blipFill>
                <a:blip r:embed="rId15"/>
                <a:stretch>
                  <a:fillRect l="-4950" r="-891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759A240-4935-46D8-AAC4-7DB07AE2195D}"/>
                  </a:ext>
                </a:extLst>
              </p:cNvPr>
              <p:cNvSpPr txBox="1"/>
              <p:nvPr/>
            </p:nvSpPr>
            <p:spPr>
              <a:xfrm>
                <a:off x="3148385" y="1010118"/>
                <a:ext cx="6195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759A240-4935-46D8-AAC4-7DB07AE21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385" y="1010118"/>
                <a:ext cx="619529" cy="276999"/>
              </a:xfrm>
              <a:prstGeom prst="rect">
                <a:avLst/>
              </a:prstGeom>
              <a:blipFill>
                <a:blip r:embed="rId16"/>
                <a:stretch>
                  <a:fillRect l="-4902" r="-8824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8F0D0600-2603-4DCE-9DD4-7582537F541A}"/>
                  </a:ext>
                </a:extLst>
              </p:cNvPr>
              <p:cNvSpPr txBox="1"/>
              <p:nvPr/>
            </p:nvSpPr>
            <p:spPr>
              <a:xfrm>
                <a:off x="340473" y="1847516"/>
                <a:ext cx="171867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8F0D0600-2603-4DCE-9DD4-7582537F5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3" y="1847516"/>
                <a:ext cx="1718676" cy="62235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6F7175-81D7-4B6E-BFC5-78BF2BFD25F8}"/>
              </a:ext>
            </a:extLst>
          </p:cNvPr>
          <p:cNvSpPr txBox="1"/>
          <p:nvPr/>
        </p:nvSpPr>
        <p:spPr>
          <a:xfrm>
            <a:off x="3935896" y="5486400"/>
            <a:ext cx="6726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chemeClr val="bg1"/>
                </a:solidFill>
              </a:rPr>
              <a:t>More from Martin H.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30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2746" y="76899"/>
            <a:ext cx="268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 laboratory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7" y="1921433"/>
            <a:ext cx="5181420" cy="389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80" y="1921433"/>
            <a:ext cx="2934060" cy="3892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67" y="1920652"/>
            <a:ext cx="2943634" cy="390531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625600" y="1560945"/>
            <a:ext cx="959658" cy="60867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4328" y="1222391"/>
            <a:ext cx="11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Bolometer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20550" y="1689792"/>
            <a:ext cx="430330" cy="534786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4768" y="1290158"/>
            <a:ext cx="239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quasi-optics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05" y="6045682"/>
            <a:ext cx="550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Superconducting magnet, 0 - 12 T (Cryogenic Ltd.)</a:t>
            </a:r>
          </a:p>
          <a:p>
            <a:r>
              <a:rPr lang="en-US" dirty="0"/>
              <a:t>with cryostat enabling EPR measurements from 4 K to RT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961122" y="3867737"/>
            <a:ext cx="998175" cy="2177945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02400" y="1659490"/>
            <a:ext cx="1564640" cy="1807841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896347" y="4417219"/>
            <a:ext cx="341385" cy="3397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8220492" y="4206265"/>
            <a:ext cx="608775" cy="338526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361636" y="4757016"/>
            <a:ext cx="637540" cy="128866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55913" y="1010166"/>
            <a:ext cx="19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PETER sample rod </a:t>
            </a:r>
          </a:p>
          <a:p>
            <a:pPr algn="ctr"/>
            <a:r>
              <a:rPr lang="en-US" dirty="0"/>
              <a:t>with SPM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49338" y="6045682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SPM unit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0229850" y="1407057"/>
            <a:ext cx="781" cy="2460680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242624" y="1010166"/>
            <a:ext cx="266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SPM probe + probe holder</a:t>
            </a:r>
          </a:p>
        </p:txBody>
      </p:sp>
      <p:cxnSp>
        <p:nvCxnSpPr>
          <p:cNvPr id="41" name="Elbow Connector 40"/>
          <p:cNvCxnSpPr/>
          <p:nvPr/>
        </p:nvCxnSpPr>
        <p:spPr>
          <a:xfrm rot="5400000">
            <a:off x="9477432" y="2665136"/>
            <a:ext cx="2444137" cy="638120"/>
          </a:xfrm>
          <a:prstGeom prst="bentConnector3">
            <a:avLst>
              <a:gd name="adj1" fmla="val 99883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580779" y="140069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cxnSp>
        <p:nvCxnSpPr>
          <p:cNvPr id="53" name="Elbow Connector 52"/>
          <p:cNvCxnSpPr/>
          <p:nvPr/>
        </p:nvCxnSpPr>
        <p:spPr>
          <a:xfrm rot="10800000">
            <a:off x="10794724" y="5642643"/>
            <a:ext cx="661616" cy="471830"/>
          </a:xfrm>
          <a:prstGeom prst="bentConnector3">
            <a:avLst>
              <a:gd name="adj1" fmla="val 2535"/>
            </a:avLst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871943" y="6046361"/>
            <a:ext cx="321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Piezoscanner + stepping motors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8140753" y="947225"/>
            <a:ext cx="1158075" cy="1359388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690933" y="570150"/>
            <a:ext cx="227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waveguide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8200101" y="4371465"/>
            <a:ext cx="1007835" cy="2210747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8718789" y="5320145"/>
            <a:ext cx="903389" cy="149245"/>
          </a:xfrm>
          <a:prstGeom prst="straightConnector1">
            <a:avLst/>
          </a:prstGeom>
          <a:ln w="34925">
            <a:solidFill>
              <a:srgbClr val="FF000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269722" y="6408885"/>
            <a:ext cx="347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Coils for magnetic field modulation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8186932" y="6586277"/>
            <a:ext cx="15442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4DBB9D85-338A-43F2-AC32-10367E365A93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56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7" y="2779936"/>
            <a:ext cx="4268336" cy="3074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35" y="2779936"/>
            <a:ext cx="3932350" cy="29892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9922" y="94383"/>
            <a:ext cx="6932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Testing of PETER setup (Alisa and Richard visit)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847" y="2454833"/>
            <a:ext cx="280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XY scan of cross-polar signal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5733" y="2454833"/>
            <a:ext cx="268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scan of cross-polar signal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542" y="1133331"/>
            <a:ext cx="739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Alignment of microwave quasi-optics, heating test of the modulation coil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25" y="3139141"/>
            <a:ext cx="1855450" cy="1393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25" y="4655419"/>
            <a:ext cx="1855450" cy="13939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25" y="1200785"/>
            <a:ext cx="1818894" cy="18119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847785" y="863824"/>
            <a:ext cx="3335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42°C after few min at 4 A and 2V – </a:t>
            </a:r>
            <a:r>
              <a:rPr lang="en-US" sz="1400" dirty="0" err="1"/>
              <a:t>cca</a:t>
            </a:r>
            <a:r>
              <a:rPr lang="en-US" sz="1400" dirty="0"/>
              <a:t> 10 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97109" y="3135101"/>
            <a:ext cx="1151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Roof mirror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B4D4613-0C6B-4E33-B7AE-0537012CCCEE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10">
            <a:extLst>
              <a:ext uri="{FF2B5EF4-FFF2-40B4-BE49-F238E27FC236}">
                <a16:creationId xmlns:a16="http://schemas.microsoft.com/office/drawing/2014/main" id="{4A44596E-127C-443A-9BD3-C3A19D8EF3F1}"/>
              </a:ext>
            </a:extLst>
          </p:cNvPr>
          <p:cNvSpPr txBox="1"/>
          <p:nvPr/>
        </p:nvSpPr>
        <p:spPr>
          <a:xfrm>
            <a:off x="471657" y="1504600"/>
            <a:ext cx="8924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/>
              <a:t>Detection and mapping of cross-polar signal – roof mirror mounted on SPM sample stage </a:t>
            </a:r>
          </a:p>
          <a:p>
            <a:r>
              <a:rPr lang="en-US" dirty="0"/>
              <a:t>      (inside the cryostat)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82" t="14630" r="26901" b="16791"/>
          <a:stretch/>
        </p:blipFill>
        <p:spPr>
          <a:xfrm>
            <a:off x="9131300" y="3713535"/>
            <a:ext cx="2680798" cy="2280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604" t="25729" r="17917" b="12760"/>
          <a:stretch/>
        </p:blipFill>
        <p:spPr>
          <a:xfrm>
            <a:off x="9131300" y="1020872"/>
            <a:ext cx="2550374" cy="2234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8486" y="177318"/>
            <a:ext cx="8755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 of Mn12ac (reference sample) on </a:t>
            </a:r>
            <a:r>
              <a:rPr lang="en-US" b="1" dirty="0"/>
              <a:t>HFEPR setup </a:t>
            </a:r>
            <a:r>
              <a:rPr lang="en-US" dirty="0"/>
              <a:t>– test sample for PETER setup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7605" y="631200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Mn12ac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9100" y="3329622"/>
            <a:ext cx="227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Frequency: 350 GHz</a:t>
            </a:r>
            <a:endParaRPr lang="cs-CZ" sz="20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72" y="620377"/>
            <a:ext cx="3900885" cy="29850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" y="658477"/>
            <a:ext cx="3889321" cy="2976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72" y="3713940"/>
            <a:ext cx="3895076" cy="2980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" y="3742595"/>
            <a:ext cx="3889321" cy="29762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31300" y="6083630"/>
            <a:ext cx="280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Phys. Rev. B 56, 8192 (1997)</a:t>
            </a:r>
            <a:endParaRPr lang="cs-CZ" i="1" dirty="0">
              <a:solidFill>
                <a:srgbClr val="FF0000"/>
              </a:solidFill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55EBD42-A1EB-4D06-9518-5A9A96AEF2A4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1" descr="Immagine che contiene interni, cucina, tavolo, scrivania&#10;&#10;Descrizione generata automaticamente">
            <a:extLst>
              <a:ext uri="{FF2B5EF4-FFF2-40B4-BE49-F238E27FC236}">
                <a16:creationId xmlns:a16="http://schemas.microsoft.com/office/drawing/2014/main" id="{BD6EBA39-AC44-4906-A4E0-9FFF38A242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r="14566"/>
          <a:stretch/>
        </p:blipFill>
        <p:spPr>
          <a:xfrm>
            <a:off x="11060281" y="15907"/>
            <a:ext cx="1031051" cy="7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9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82" t="14630" r="26901" b="16791"/>
          <a:stretch/>
        </p:blipFill>
        <p:spPr>
          <a:xfrm>
            <a:off x="9131300" y="3713535"/>
            <a:ext cx="2680798" cy="2280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604" t="25729" r="17917" b="12760"/>
          <a:stretch/>
        </p:blipFill>
        <p:spPr>
          <a:xfrm>
            <a:off x="9131300" y="1020872"/>
            <a:ext cx="2550374" cy="2234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8486" y="177318"/>
            <a:ext cx="8755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 of Mn12ac (reference sample) on </a:t>
            </a:r>
            <a:r>
              <a:rPr lang="en-US" b="1" dirty="0"/>
              <a:t>HFEPR setup </a:t>
            </a:r>
            <a:r>
              <a:rPr lang="en-US" dirty="0"/>
              <a:t>– test sample for PETER setup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07605" y="631200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Mn12ac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9100" y="3329622"/>
            <a:ext cx="227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Frequency: 350 GHz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31300" y="6083630"/>
            <a:ext cx="280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Phys. Rev. B 56, 8192 (1997)</a:t>
            </a:r>
            <a:endParaRPr lang="cs-CZ" i="1" dirty="0">
              <a:solidFill>
                <a:srgbClr val="FF0000"/>
              </a:solidFill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55EBD42-A1EB-4D06-9518-5A9A96AEF2A4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10210CE7-12D0-4FE6-B713-27C14F57F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61" y="777558"/>
            <a:ext cx="3735265" cy="285836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D620A76A-089E-42F4-88CD-549535D97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6" y="708742"/>
            <a:ext cx="3735265" cy="2858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E6A87-5049-478E-950C-18B742AF9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68" y="3831179"/>
            <a:ext cx="3735265" cy="285836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2B98A0-B941-495E-AD0B-3BE9FCE3A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7" y="3831179"/>
            <a:ext cx="3723694" cy="2849503"/>
          </a:xfrm>
          <a:prstGeom prst="rect">
            <a:avLst/>
          </a:prstGeom>
        </p:spPr>
      </p:pic>
      <p:pic>
        <p:nvPicPr>
          <p:cNvPr id="8" name="Immagine 7" descr="Immagine che contiene interni, cucina, tavolo, scrivania&#10;&#10;Descrizione generata automaticamente">
            <a:extLst>
              <a:ext uri="{FF2B5EF4-FFF2-40B4-BE49-F238E27FC236}">
                <a16:creationId xmlns:a16="http://schemas.microsoft.com/office/drawing/2014/main" id="{3AF95520-DFBA-4D0D-8344-1D4587274C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r="14566"/>
          <a:stretch/>
        </p:blipFill>
        <p:spPr>
          <a:xfrm>
            <a:off x="11060281" y="15907"/>
            <a:ext cx="1031051" cy="7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>
            <a:extLst>
              <a:ext uri="{FF2B5EF4-FFF2-40B4-BE49-F238E27FC236}">
                <a16:creationId xmlns:a16="http://schemas.microsoft.com/office/drawing/2014/main" id="{B56E3A9F-87C7-4863-A5C1-B541316A4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828" y="1033772"/>
            <a:ext cx="2807153" cy="2148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82" t="14630" r="26901" b="16791"/>
          <a:stretch/>
        </p:blipFill>
        <p:spPr>
          <a:xfrm>
            <a:off x="9131300" y="3713535"/>
            <a:ext cx="2680798" cy="2280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8972" y="177319"/>
            <a:ext cx="591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 of Mn12ac (reference sample) on </a:t>
            </a:r>
            <a:r>
              <a:rPr lang="en-US" b="1" dirty="0"/>
              <a:t>PETER setup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9100" y="3329622"/>
            <a:ext cx="227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Frequency: 350 GHz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31300" y="6083630"/>
            <a:ext cx="280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Phys. Rev. B 56, 8192 (1997)</a:t>
            </a:r>
            <a:endParaRPr lang="cs-CZ" i="1" dirty="0">
              <a:solidFill>
                <a:srgbClr val="FF0000"/>
              </a:solidFill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55EBD42-A1EB-4D06-9518-5A9A96AEF2A4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11">
            <a:extLst>
              <a:ext uri="{FF2B5EF4-FFF2-40B4-BE49-F238E27FC236}">
                <a16:creationId xmlns:a16="http://schemas.microsoft.com/office/drawing/2014/main" id="{264C11E7-BA2F-4C62-A903-1D3E06388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8" y="678682"/>
            <a:ext cx="3844915" cy="294227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1FECA66-B4F4-46EE-95A1-6FE0A0C6F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36" y="676837"/>
            <a:ext cx="3856346" cy="2951016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EF9888ED-2EC1-4109-87E9-E062234FBF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5" y="3729732"/>
            <a:ext cx="3894097" cy="2979906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E1058B6F-15E1-45C7-8F10-25A58897D4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56" y="3744380"/>
            <a:ext cx="3879312" cy="2968590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73D07AA9-68AE-42AD-9FD7-D1AA59EB69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253" y="92785"/>
            <a:ext cx="732774" cy="972168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CEA89BA-EED9-48D6-94E0-54F114E03ABC}"/>
              </a:ext>
            </a:extLst>
          </p:cNvPr>
          <p:cNvSpPr txBox="1"/>
          <p:nvPr/>
        </p:nvSpPr>
        <p:spPr>
          <a:xfrm>
            <a:off x="9433539" y="726483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HFEPR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5">
            <a:extLst>
              <a:ext uri="{FF2B5EF4-FFF2-40B4-BE49-F238E27FC236}">
                <a16:creationId xmlns:a16="http://schemas.microsoft.com/office/drawing/2014/main" id="{0A03E749-55D7-4C9F-ACB7-45676CD5C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28" y="1165581"/>
            <a:ext cx="2887919" cy="220994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55EBD42-A1EB-4D06-9518-5A9A96AEF2A4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8">
            <a:extLst>
              <a:ext uri="{FF2B5EF4-FFF2-40B4-BE49-F238E27FC236}">
                <a16:creationId xmlns:a16="http://schemas.microsoft.com/office/drawing/2014/main" id="{AB5364E7-C66F-470C-9BB8-DD7B425AA959}"/>
              </a:ext>
            </a:extLst>
          </p:cNvPr>
          <p:cNvSpPr txBox="1"/>
          <p:nvPr/>
        </p:nvSpPr>
        <p:spPr>
          <a:xfrm>
            <a:off x="1423726" y="185181"/>
            <a:ext cx="934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FDMR Measurement of Mn12ac (reference sample) on </a:t>
            </a:r>
            <a:r>
              <a:rPr lang="en-US" b="1" dirty="0"/>
              <a:t>HFEPR setup </a:t>
            </a:r>
            <a:r>
              <a:rPr lang="en-US" dirty="0"/>
              <a:t>– test sample for PETER setup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Immagine 2" descr="Immagine che contiene interni, cucina, tavolo, scrivania&#10;&#10;Descrizione generata automaticamente">
            <a:extLst>
              <a:ext uri="{FF2B5EF4-FFF2-40B4-BE49-F238E27FC236}">
                <a16:creationId xmlns:a16="http://schemas.microsoft.com/office/drawing/2014/main" id="{0729A1AB-C7BD-4BA4-B1EE-9CCB66D04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r="14566"/>
          <a:stretch/>
        </p:blipFill>
        <p:spPr>
          <a:xfrm>
            <a:off x="11060281" y="15907"/>
            <a:ext cx="1031051" cy="772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E4654-BD4F-4F68-8147-92D85E662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05" y="1197665"/>
            <a:ext cx="3171316" cy="2426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EE2EEC-F4FE-42C8-9D6A-F22DB5944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29" y="1150228"/>
            <a:ext cx="3172206" cy="2427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BED7F-D668-430E-9781-476DFD0B0A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/>
          <a:stretch/>
        </p:blipFill>
        <p:spPr>
          <a:xfrm>
            <a:off x="72151" y="1103474"/>
            <a:ext cx="2844008" cy="242748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B25701A-DBBB-4A0B-A7CA-E10FD449BC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9" y="4136788"/>
            <a:ext cx="3010526" cy="2303764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01D050F-D9E1-4044-9A36-5567552F68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33" y="4136788"/>
            <a:ext cx="3010526" cy="2303764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81D2F5-14E1-4ECA-95AD-0C4078E9FD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06" y="4136788"/>
            <a:ext cx="3010526" cy="2303764"/>
          </a:xfrm>
          <a:prstGeom prst="rect">
            <a:avLst/>
          </a:prstGeom>
        </p:spPr>
      </p:pic>
      <p:sp>
        <p:nvSpPr>
          <p:cNvPr id="31" name="TextBox 10">
            <a:extLst>
              <a:ext uri="{FF2B5EF4-FFF2-40B4-BE49-F238E27FC236}">
                <a16:creationId xmlns:a16="http://schemas.microsoft.com/office/drawing/2014/main" id="{197BF80B-45A8-4EB6-8BE2-3516F3912983}"/>
              </a:ext>
            </a:extLst>
          </p:cNvPr>
          <p:cNvSpPr txBox="1"/>
          <p:nvPr/>
        </p:nvSpPr>
        <p:spPr>
          <a:xfrm>
            <a:off x="168027" y="664772"/>
            <a:ext cx="2323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Stanford lock-in amplifier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459753D9-F90E-4B35-BDB3-FAEDBB14B27C}"/>
              </a:ext>
            </a:extLst>
          </p:cNvPr>
          <p:cNvSpPr txBox="1"/>
          <p:nvPr/>
        </p:nvSpPr>
        <p:spPr>
          <a:xfrm>
            <a:off x="168027" y="3667114"/>
            <a:ext cx="3182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Zurich Instruments lock-in amplifier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72204D70-768F-4F73-A64E-FA635429CFE7}"/>
              </a:ext>
            </a:extLst>
          </p:cNvPr>
          <p:cNvSpPr/>
          <p:nvPr/>
        </p:nvSpPr>
        <p:spPr>
          <a:xfrm>
            <a:off x="100668" y="641395"/>
            <a:ext cx="8856353" cy="30257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C590E7AA-6DAC-4784-A913-73D2AF44C108}"/>
              </a:ext>
            </a:extLst>
          </p:cNvPr>
          <p:cNvSpPr/>
          <p:nvPr/>
        </p:nvSpPr>
        <p:spPr>
          <a:xfrm>
            <a:off x="111906" y="3713867"/>
            <a:ext cx="8856353" cy="30257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15">
            <a:extLst>
              <a:ext uri="{FF2B5EF4-FFF2-40B4-BE49-F238E27FC236}">
                <a16:creationId xmlns:a16="http://schemas.microsoft.com/office/drawing/2014/main" id="{7A10B640-ADF2-4D4B-B29A-EA991B69F40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708" t="41852" r="27813" b="22963"/>
          <a:stretch/>
        </p:blipFill>
        <p:spPr>
          <a:xfrm>
            <a:off x="9306954" y="3482479"/>
            <a:ext cx="2717019" cy="2836448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4B5B862-8D0A-4132-94F4-8492D446150D}"/>
              </a:ext>
            </a:extLst>
          </p:cNvPr>
          <p:cNvSpPr txBox="1"/>
          <p:nvPr/>
        </p:nvSpPr>
        <p:spPr>
          <a:xfrm>
            <a:off x="9598913" y="6354346"/>
            <a:ext cx="233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PCCP, 20, 15528 (2018)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18422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 r="55117" b="11301"/>
          <a:stretch/>
        </p:blipFill>
        <p:spPr>
          <a:xfrm>
            <a:off x="200026" y="1517570"/>
            <a:ext cx="8010524" cy="439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68" y="2670095"/>
            <a:ext cx="3485198" cy="2667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737100" y="4003595"/>
            <a:ext cx="6350" cy="160663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51325" y="361942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280 GHz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47750" y="4003595"/>
            <a:ext cx="6350" cy="160663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54620" y="3740426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380 GHz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107885" y="4003595"/>
            <a:ext cx="6350" cy="160663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76555" y="3740426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380 GHz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2099" y="5663026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(s)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7750" y="6131005"/>
            <a:ext cx="7098942" cy="17796"/>
          </a:xfrm>
          <a:prstGeom prst="line">
            <a:avLst/>
          </a:prstGeom>
          <a:ln w="222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16535" y="6183210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750" y="1129218"/>
            <a:ext cx="6857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Magnetic field 1.1 T , Mod. Frequency 1.8 kHz, Mod. Amp 1 A, Temperature 10 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62018" y="1688483"/>
            <a:ext cx="342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EPR measurement in field domain: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95368" y="2102345"/>
            <a:ext cx="2464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Measured on PETER setup with</a:t>
            </a:r>
          </a:p>
          <a:p>
            <a:r>
              <a:rPr lang="en-US" sz="1400" dirty="0"/>
              <a:t>Stanford lock-in amplifier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5B231496-7479-49BF-BC72-40725AD96160}"/>
              </a:ext>
            </a:extLst>
          </p:cNvPr>
          <p:cNvCxnSpPr>
            <a:cxnSpLocks/>
          </p:cNvCxnSpPr>
          <p:nvPr/>
        </p:nvCxnSpPr>
        <p:spPr>
          <a:xfrm>
            <a:off x="421105" y="591155"/>
            <a:ext cx="113497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8">
            <a:extLst>
              <a:ext uri="{FF2B5EF4-FFF2-40B4-BE49-F238E27FC236}">
                <a16:creationId xmlns:a16="http://schemas.microsoft.com/office/drawing/2014/main" id="{12B96C96-B916-4F27-A5F9-DECA7FB21A9F}"/>
              </a:ext>
            </a:extLst>
          </p:cNvPr>
          <p:cNvSpPr txBox="1"/>
          <p:nvPr/>
        </p:nvSpPr>
        <p:spPr>
          <a:xfrm>
            <a:off x="2601228" y="167918"/>
            <a:ext cx="653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FDMR Measurement of Mn12ac (reference sample) on </a:t>
            </a:r>
            <a:r>
              <a:rPr lang="en-US" b="1" dirty="0"/>
              <a:t>PETER setup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04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581</Words>
  <Application>Microsoft Office PowerPoint</Application>
  <PresentationFormat>Widescreen</PresentationFormat>
  <Paragraphs>112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LM Roman 10</vt:lpstr>
      <vt:lpstr>NEOTERIC</vt:lpstr>
      <vt:lpstr>Tema di Office</vt:lpstr>
      <vt:lpstr>Progresses on             Project</vt:lpstr>
      <vt:lpstr>Progresses on            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Progresses on             Project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Progresses on             Project</dc:title>
  <dc:creator>Lorenzo T</dc:creator>
  <cp:lastModifiedBy>Lorenzo T</cp:lastModifiedBy>
  <cp:revision>18</cp:revision>
  <dcterms:created xsi:type="dcterms:W3CDTF">2020-12-03T12:10:47Z</dcterms:created>
  <dcterms:modified xsi:type="dcterms:W3CDTF">2020-12-03T13:15:16Z</dcterms:modified>
</cp:coreProperties>
</file>