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2AFEF1-1E74-43C2-8A5D-D48FCDBEA75A}" v="17" dt="2020-04-22T13:09:30.6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0A15F-B93A-46A4-AC65-10775A6050BB}" type="datetimeFigureOut">
              <a:rPr lang="es-ES" smtClean="0"/>
              <a:t>22/04/2020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BB0AA-ABC2-4091-B1FF-CE1FE8599BF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4492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5BB0AA-ABC2-4091-B1FF-CE1FE8599BFA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7770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C6C2-5A28-4BE8-893A-372F1D6150A8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A4DD-1952-4767-B95E-1BA8640594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8363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C6C2-5A28-4BE8-893A-372F1D6150A8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A4DD-1952-4767-B95E-1BA8640594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912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C6C2-5A28-4BE8-893A-372F1D6150A8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A4DD-1952-4767-B95E-1BA8640594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440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C6C2-5A28-4BE8-893A-372F1D6150A8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A4DD-1952-4767-B95E-1BA8640594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9740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C6C2-5A28-4BE8-893A-372F1D6150A8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A4DD-1952-4767-B95E-1BA8640594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1404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C6C2-5A28-4BE8-893A-372F1D6150A8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A4DD-1952-4767-B95E-1BA8640594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0377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C6C2-5A28-4BE8-893A-372F1D6150A8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A4DD-1952-4767-B95E-1BA8640594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0589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C6C2-5A28-4BE8-893A-372F1D6150A8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A4DD-1952-4767-B95E-1BA8640594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3586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C6C2-5A28-4BE8-893A-372F1D6150A8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A4DD-1952-4767-B95E-1BA8640594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7068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C6C2-5A28-4BE8-893A-372F1D6150A8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A4DD-1952-4767-B95E-1BA8640594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51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C6C2-5A28-4BE8-893A-372F1D6150A8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A4DD-1952-4767-B95E-1BA8640594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735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4C6C2-5A28-4BE8-893A-372F1D6150A8}" type="datetimeFigureOut">
              <a:rPr lang="cs-CZ" smtClean="0"/>
              <a:t>22.04.2020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0A4DD-1952-4767-B95E-1BA86405948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699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23. 4. 2020</a:t>
            </a:r>
            <a:br>
              <a:rPr lang="cs-CZ" dirty="0"/>
            </a:br>
            <a:r>
              <a:rPr lang="cs-CZ" dirty="0"/>
              <a:t>WP3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Workshop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scientific</a:t>
            </a:r>
            <a:r>
              <a:rPr lang="cs-CZ" dirty="0"/>
              <a:t> </a:t>
            </a:r>
            <a:r>
              <a:rPr lang="cs-CZ" dirty="0" err="1"/>
              <a:t>community</a:t>
            </a:r>
            <a:r>
              <a:rPr lang="cs-CZ" dirty="0"/>
              <a:t> II - </a:t>
            </a:r>
            <a:r>
              <a:rPr lang="cs-CZ" dirty="0" err="1"/>
              <a:t>discussion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6460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Workshop – </a:t>
            </a:r>
            <a:r>
              <a:rPr lang="cs-CZ" dirty="0" err="1"/>
              <a:t>yes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no? 1/2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Financial</a:t>
            </a:r>
            <a:r>
              <a:rPr lang="cs-CZ" dirty="0"/>
              <a:t> </a:t>
            </a:r>
            <a:r>
              <a:rPr lang="cs-CZ" dirty="0" err="1"/>
              <a:t>issue</a:t>
            </a:r>
            <a:r>
              <a:rPr lang="cs-CZ" dirty="0"/>
              <a:t> – </a:t>
            </a:r>
            <a:r>
              <a:rPr lang="cs-CZ" dirty="0" err="1"/>
              <a:t>funds</a:t>
            </a:r>
            <a:r>
              <a:rPr lang="cs-CZ" dirty="0"/>
              <a:t> </a:t>
            </a:r>
            <a:r>
              <a:rPr lang="cs-CZ" dirty="0" err="1"/>
              <a:t>saved</a:t>
            </a:r>
            <a:r>
              <a:rPr lang="cs-CZ" dirty="0"/>
              <a:t> </a:t>
            </a:r>
            <a:r>
              <a:rPr lang="cs-CZ" dirty="0" err="1"/>
              <a:t>here</a:t>
            </a:r>
            <a:r>
              <a:rPr lang="cs-CZ" dirty="0"/>
              <a:t> </a:t>
            </a:r>
            <a:r>
              <a:rPr lang="cs-CZ" dirty="0" err="1"/>
              <a:t>could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used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personnel</a:t>
            </a:r>
            <a:r>
              <a:rPr lang="cs-CZ" dirty="0"/>
              <a:t> </a:t>
            </a:r>
            <a:r>
              <a:rPr lang="cs-CZ" dirty="0" err="1"/>
              <a:t>cost</a:t>
            </a:r>
            <a:r>
              <a:rPr lang="cs-CZ" dirty="0"/>
              <a:t> </a:t>
            </a:r>
            <a:r>
              <a:rPr lang="cs-CZ" dirty="0" err="1"/>
              <a:t>during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project</a:t>
            </a:r>
            <a:r>
              <a:rPr lang="cs-CZ" dirty="0"/>
              <a:t> </a:t>
            </a:r>
            <a:r>
              <a:rPr lang="cs-CZ" dirty="0" err="1"/>
              <a:t>extension</a:t>
            </a:r>
            <a:r>
              <a:rPr lang="cs-CZ" dirty="0"/>
              <a:t> period</a:t>
            </a:r>
          </a:p>
          <a:p>
            <a:pPr lvl="1"/>
            <a:r>
              <a:rPr lang="cs-CZ" dirty="0"/>
              <a:t>PETER </a:t>
            </a:r>
            <a:r>
              <a:rPr lang="cs-CZ" dirty="0" err="1"/>
              <a:t>objective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building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instrument; a </a:t>
            </a:r>
            <a:r>
              <a:rPr lang="cs-CZ" dirty="0" err="1"/>
              <a:t>successful</a:t>
            </a:r>
            <a:r>
              <a:rPr lang="cs-CZ" dirty="0"/>
              <a:t> </a:t>
            </a:r>
            <a:r>
              <a:rPr lang="cs-CZ" dirty="0" err="1"/>
              <a:t>accomplishment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primary</a:t>
            </a:r>
            <a:r>
              <a:rPr lang="cs-CZ" dirty="0"/>
              <a:t> </a:t>
            </a:r>
            <a:r>
              <a:rPr lang="cs-CZ" dirty="0" err="1"/>
              <a:t>objective</a:t>
            </a:r>
            <a:r>
              <a:rPr lang="cs-CZ" dirty="0"/>
              <a:t> </a:t>
            </a:r>
            <a:r>
              <a:rPr lang="cs-CZ" dirty="0" err="1"/>
              <a:t>takes</a:t>
            </a:r>
            <a:r>
              <a:rPr lang="cs-CZ" dirty="0"/>
              <a:t> precedence </a:t>
            </a:r>
            <a:r>
              <a:rPr lang="cs-CZ" dirty="0" err="1"/>
              <a:t>over</a:t>
            </a:r>
            <a:r>
              <a:rPr lang="cs-CZ" dirty="0"/>
              <a:t> </a:t>
            </a:r>
            <a:r>
              <a:rPr lang="cs-CZ" dirty="0" err="1"/>
              <a:t>secondary</a:t>
            </a:r>
            <a:r>
              <a:rPr lang="cs-CZ" dirty="0"/>
              <a:t> </a:t>
            </a:r>
            <a:r>
              <a:rPr lang="cs-CZ" dirty="0" err="1"/>
              <a:t>milestones</a:t>
            </a:r>
            <a:r>
              <a:rPr lang="cs-CZ" dirty="0"/>
              <a:t> </a:t>
            </a:r>
            <a:r>
              <a:rPr lang="cs-CZ" dirty="0" err="1"/>
              <a:t>like</a:t>
            </a:r>
            <a:r>
              <a:rPr lang="cs-CZ" dirty="0"/>
              <a:t> </a:t>
            </a:r>
            <a:r>
              <a:rPr lang="cs-CZ" dirty="0" err="1"/>
              <a:t>workshops</a:t>
            </a:r>
            <a:endParaRPr lang="cs-CZ" dirty="0"/>
          </a:p>
          <a:p>
            <a:r>
              <a:rPr lang="cs-CZ" dirty="0" err="1"/>
              <a:t>Funds</a:t>
            </a:r>
            <a:r>
              <a:rPr lang="cs-CZ" dirty="0"/>
              <a:t> </a:t>
            </a:r>
            <a:r>
              <a:rPr lang="cs-CZ" dirty="0" err="1"/>
              <a:t>already</a:t>
            </a:r>
            <a:r>
              <a:rPr lang="cs-CZ" dirty="0"/>
              <a:t> </a:t>
            </a:r>
            <a:r>
              <a:rPr lang="cs-CZ" dirty="0" err="1"/>
              <a:t>spent</a:t>
            </a:r>
            <a:r>
              <a:rPr lang="cs-CZ" dirty="0"/>
              <a:t> are </a:t>
            </a:r>
            <a:r>
              <a:rPr lang="cs-CZ" dirty="0" err="1"/>
              <a:t>largely</a:t>
            </a:r>
            <a:r>
              <a:rPr lang="cs-CZ" dirty="0"/>
              <a:t> non-</a:t>
            </a:r>
            <a:r>
              <a:rPr lang="cs-CZ" dirty="0" err="1"/>
              <a:t>refundable</a:t>
            </a:r>
            <a:r>
              <a:rPr lang="cs-CZ" dirty="0"/>
              <a:t> (but </a:t>
            </a:r>
            <a:r>
              <a:rPr lang="cs-CZ" dirty="0" err="1"/>
              <a:t>eligible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project</a:t>
            </a:r>
            <a:r>
              <a:rPr lang="cs-CZ" dirty="0"/>
              <a:t>, as </a:t>
            </a:r>
            <a:r>
              <a:rPr lang="cs-CZ" dirty="0" err="1"/>
              <a:t>confirmed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PO)</a:t>
            </a:r>
          </a:p>
          <a:p>
            <a:pPr lvl="1"/>
            <a:r>
              <a:rPr lang="cs-CZ" dirty="0"/>
              <a:t>BUT has </a:t>
            </a:r>
            <a:r>
              <a:rPr lang="cs-CZ" dirty="0" err="1"/>
              <a:t>spent</a:t>
            </a:r>
            <a:r>
              <a:rPr lang="cs-CZ" dirty="0"/>
              <a:t> </a:t>
            </a:r>
            <a:r>
              <a:rPr lang="cs-CZ" dirty="0" err="1"/>
              <a:t>about</a:t>
            </a:r>
            <a:r>
              <a:rPr lang="cs-CZ" dirty="0"/>
              <a:t> 2100 EUR on </a:t>
            </a:r>
            <a:r>
              <a:rPr lang="cs-CZ" dirty="0" err="1"/>
              <a:t>accommodation</a:t>
            </a:r>
            <a:r>
              <a:rPr lang="cs-CZ" dirty="0"/>
              <a:t> in San Sebastián, </a:t>
            </a:r>
            <a:r>
              <a:rPr lang="cs-CZ" dirty="0" err="1"/>
              <a:t>can‘t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refunded</a:t>
            </a:r>
            <a:r>
              <a:rPr lang="cs-CZ" dirty="0"/>
              <a:t>,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transferred</a:t>
            </a:r>
            <a:r>
              <a:rPr lang="cs-CZ" dirty="0"/>
              <a:t> to </a:t>
            </a:r>
            <a:r>
              <a:rPr lang="cs-CZ" dirty="0" err="1"/>
              <a:t>another</a:t>
            </a:r>
            <a:r>
              <a:rPr lang="cs-CZ" dirty="0"/>
              <a:t> </a:t>
            </a:r>
            <a:r>
              <a:rPr lang="cs-CZ" dirty="0" err="1"/>
              <a:t>date</a:t>
            </a:r>
            <a:r>
              <a:rPr lang="cs-CZ" dirty="0"/>
              <a:t> </a:t>
            </a:r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we</a:t>
            </a:r>
            <a:r>
              <a:rPr lang="cs-CZ" dirty="0"/>
              <a:t> make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decision</a:t>
            </a:r>
            <a:r>
              <a:rPr lang="cs-CZ" dirty="0"/>
              <a:t> </a:t>
            </a:r>
            <a:r>
              <a:rPr lang="cs-CZ" dirty="0" err="1"/>
              <a:t>before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original</a:t>
            </a:r>
            <a:r>
              <a:rPr lang="cs-CZ" dirty="0"/>
              <a:t> </a:t>
            </a:r>
            <a:r>
              <a:rPr lang="cs-CZ" dirty="0" err="1"/>
              <a:t>date</a:t>
            </a:r>
            <a:endParaRPr lang="cs-CZ" dirty="0"/>
          </a:p>
          <a:p>
            <a:pPr lvl="1"/>
            <a:r>
              <a:rPr lang="cs-CZ" dirty="0"/>
              <a:t>NGU ….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084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F0885B-2C0B-47CA-BCDB-368F3D94F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174"/>
            <a:ext cx="10515600" cy="1325563"/>
          </a:xfrm>
        </p:spPr>
        <p:txBody>
          <a:bodyPr/>
          <a:lstStyle/>
          <a:p>
            <a:r>
              <a:rPr lang="es-ES" dirty="0"/>
              <a:t>Workshop</a:t>
            </a:r>
            <a:r>
              <a:rPr lang="es-ES"/>
              <a:t>:  </a:t>
            </a:r>
            <a:r>
              <a:rPr lang="es-ES" b="1">
                <a:solidFill>
                  <a:srgbClr val="00B050"/>
                </a:solidFill>
              </a:rPr>
              <a:t>yes</a:t>
            </a:r>
            <a:r>
              <a:rPr lang="es-ES" b="1"/>
              <a:t> </a:t>
            </a:r>
            <a:r>
              <a:rPr lang="es-ES" b="1" dirty="0"/>
              <a:t>/</a:t>
            </a:r>
            <a:r>
              <a:rPr lang="es-ES" b="1" dirty="0">
                <a:solidFill>
                  <a:srgbClr val="FF0000"/>
                </a:solidFill>
              </a:rPr>
              <a:t>no</a:t>
            </a:r>
            <a:r>
              <a:rPr lang="es-ES" dirty="0"/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325C9D-056D-47DE-957F-A1B0AA080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664" y="1326004"/>
            <a:ext cx="10515600" cy="3924725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s-ES" sz="1600" dirty="0" err="1"/>
              <a:t>This</a:t>
            </a:r>
            <a:r>
              <a:rPr lang="es-ES" sz="1600" dirty="0"/>
              <a:t> </a:t>
            </a:r>
            <a:r>
              <a:rPr lang="es-ES" sz="1600" dirty="0" err="1"/>
              <a:t>is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key</a:t>
            </a:r>
            <a:r>
              <a:rPr lang="es-ES" sz="1600" dirty="0"/>
              <a:t> </a:t>
            </a:r>
            <a:r>
              <a:rPr lang="es-ES" sz="1600" dirty="0" err="1"/>
              <a:t>question</a:t>
            </a:r>
            <a:r>
              <a:rPr lang="es-ES" sz="1600" dirty="0"/>
              <a:t> </a:t>
            </a:r>
            <a:r>
              <a:rPr lang="es-ES" sz="1600" dirty="0" err="1"/>
              <a:t>by</a:t>
            </a:r>
            <a:r>
              <a:rPr lang="es-ES" sz="1600" dirty="0"/>
              <a:t> </a:t>
            </a:r>
            <a:r>
              <a:rPr lang="es-ES" sz="1600" dirty="0" err="1"/>
              <a:t>now</a:t>
            </a:r>
            <a:r>
              <a:rPr lang="es-ES" sz="1600" dirty="0"/>
              <a:t>: </a:t>
            </a:r>
          </a:p>
          <a:p>
            <a:pPr lvl="1" algn="just">
              <a:lnSpc>
                <a:spcPct val="150000"/>
              </a:lnSpc>
            </a:pPr>
            <a:r>
              <a:rPr lang="en-GB" sz="1600" dirty="0"/>
              <a:t> Is cancelling a valid option for the commission? Specially, now that we will get an extension and we have still options to re-schedule?. Can we ask for advice to the PO?</a:t>
            </a:r>
            <a:endParaRPr lang="es-ES" sz="1600" dirty="0"/>
          </a:p>
          <a:p>
            <a:pPr lvl="1" algn="just">
              <a:lnSpc>
                <a:spcPct val="150000"/>
              </a:lnSpc>
            </a:pPr>
            <a:r>
              <a:rPr lang="en-GB" sz="1600" dirty="0"/>
              <a:t>On the other hand, the situation is so uncertain, new and unprecedented that the Commission will probably understand everything.</a:t>
            </a:r>
          </a:p>
          <a:p>
            <a:pPr lvl="1" algn="just">
              <a:lnSpc>
                <a:spcPct val="150000"/>
              </a:lnSpc>
            </a:pPr>
            <a:r>
              <a:rPr lang="en-GB" sz="1600" dirty="0"/>
              <a:t>If </a:t>
            </a:r>
            <a:r>
              <a:rPr lang="en-GB" sz="1600" dirty="0">
                <a:solidFill>
                  <a:srgbClr val="FF0000"/>
                </a:solidFill>
              </a:rPr>
              <a:t>NO</a:t>
            </a:r>
            <a:r>
              <a:rPr lang="en-GB" sz="1600" dirty="0"/>
              <a:t>: we will use the money to extend our personnel money for next year. Our budget is already very adjusted to what was planned, in fact I am afraid that travel prices will rise and so Workshop expenses will increase more than expected.</a:t>
            </a:r>
          </a:p>
          <a:p>
            <a:pPr lvl="1" algn="just">
              <a:lnSpc>
                <a:spcPct val="150000"/>
              </a:lnSpc>
            </a:pPr>
            <a:r>
              <a:rPr lang="en-GB" sz="1600" dirty="0"/>
              <a:t>If </a:t>
            </a:r>
            <a:r>
              <a:rPr lang="en-GB" sz="1600" b="1" dirty="0">
                <a:solidFill>
                  <a:srgbClr val="00B050"/>
                </a:solidFill>
              </a:rPr>
              <a:t>YES</a:t>
            </a:r>
            <a:r>
              <a:rPr lang="en-GB" sz="1600" dirty="0"/>
              <a:t>: we have to decide </a:t>
            </a:r>
            <a:r>
              <a:rPr lang="en-GB" sz="1600" b="1" dirty="0"/>
              <a:t>format</a:t>
            </a:r>
            <a:r>
              <a:rPr lang="en-GB" sz="1600" dirty="0"/>
              <a:t> and </a:t>
            </a:r>
            <a:r>
              <a:rPr lang="en-GB" sz="1600" b="1" dirty="0"/>
              <a:t>dates. </a:t>
            </a:r>
            <a:r>
              <a:rPr lang="en-GB" sz="1600" dirty="0"/>
              <a:t>But very likely we have to wait a little be to do that. </a:t>
            </a:r>
            <a:endParaRPr lang="es-ES" sz="1600" dirty="0"/>
          </a:p>
          <a:p>
            <a:pPr algn="just">
              <a:lnSpc>
                <a:spcPct val="150000"/>
              </a:lnSpc>
            </a:pPr>
            <a:endParaRPr lang="es-ES" sz="1600" dirty="0"/>
          </a:p>
          <a:p>
            <a:pPr algn="just">
              <a:lnSpc>
                <a:spcPct val="150000"/>
              </a:lnSpc>
            </a:pP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1403616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F460E2-228B-455A-84C5-6F48C6995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250" y="101175"/>
            <a:ext cx="10515600" cy="1020615"/>
          </a:xfrm>
        </p:spPr>
        <p:txBody>
          <a:bodyPr/>
          <a:lstStyle/>
          <a:p>
            <a:r>
              <a:rPr lang="es-ES" dirty="0" err="1"/>
              <a:t>Worshop</a:t>
            </a:r>
            <a:r>
              <a:rPr lang="es-ES" dirty="0"/>
              <a:t> </a:t>
            </a:r>
            <a:r>
              <a:rPr lang="es-ES" dirty="0">
                <a:solidFill>
                  <a:srgbClr val="00B050"/>
                </a:solidFill>
              </a:rPr>
              <a:t>Yes</a:t>
            </a:r>
            <a:r>
              <a:rPr lang="es-ES" dirty="0"/>
              <a:t>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60108F-F70F-4E78-A6AC-5A8920972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659" y="1121790"/>
            <a:ext cx="10690781" cy="1998482"/>
          </a:xfrm>
          <a:solidFill>
            <a:schemeClr val="bg2"/>
          </a:solidFill>
          <a:ln>
            <a:noFill/>
          </a:ln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600" dirty="0"/>
              <a:t>Face-to-face vs. Online </a:t>
            </a:r>
          </a:p>
          <a:p>
            <a:pPr marL="0" indent="0">
              <a:buNone/>
            </a:pPr>
            <a:r>
              <a:rPr lang="en-US" sz="1600" dirty="0"/>
              <a:t>With the information we have right now we cannot properly decide about the format: </a:t>
            </a:r>
          </a:p>
          <a:p>
            <a:pPr lvl="1"/>
            <a:r>
              <a:rPr lang="en-US" sz="1600" dirty="0"/>
              <a:t>In the following weeks, months new regulations, restrictions (travel, borders, number of people per meeting , rules for </a:t>
            </a:r>
            <a:r>
              <a:rPr lang="en-US" sz="1600" dirty="0" err="1"/>
              <a:t>big,medium</a:t>
            </a:r>
            <a:r>
              <a:rPr lang="en-US" sz="1600" dirty="0"/>
              <a:t> and small events…… , regulations for hotels…. )</a:t>
            </a:r>
          </a:p>
          <a:p>
            <a:pPr lvl="1"/>
            <a:r>
              <a:rPr lang="en-US" sz="1600" dirty="0"/>
              <a:t>In both cases, the event will require to be shorter/smaller </a:t>
            </a:r>
            <a:r>
              <a:rPr lang="en-US" sz="1600" b="1" dirty="0"/>
              <a:t>( is this in line with the dissemination scope objectives</a:t>
            </a:r>
            <a:r>
              <a:rPr lang="en-US" sz="1600" dirty="0"/>
              <a:t>?)</a:t>
            </a:r>
          </a:p>
          <a:p>
            <a:pPr lvl="1"/>
            <a:r>
              <a:rPr lang="en-US" sz="1600" u="sng" dirty="0"/>
              <a:t>Proposal: Stablish </a:t>
            </a:r>
            <a:r>
              <a:rPr lang="en-US" sz="1600" b="1" u="sng" dirty="0"/>
              <a:t>a decision due date: (i.e. late May-early June</a:t>
            </a:r>
            <a:r>
              <a:rPr lang="en-US" sz="1600" dirty="0"/>
              <a:t>. 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F806B25-99B4-4CAC-BDDF-66B869FAF593}"/>
              </a:ext>
            </a:extLst>
          </p:cNvPr>
          <p:cNvSpPr txBox="1"/>
          <p:nvPr/>
        </p:nvSpPr>
        <p:spPr>
          <a:xfrm>
            <a:off x="263950" y="3253080"/>
            <a:ext cx="114441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considerations about possible dates for a face-to-face event: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1" dirty="0"/>
              <a:t>October</a:t>
            </a:r>
            <a:r>
              <a:rPr lang="en-US" sz="1600" dirty="0"/>
              <a:t>, was a nice option for us: after summer and before cold weather starts again … (providing that the virus slows down with hot weather , which is not fully clear???). However, if we decide in late May or June , finding speakers in a such short time can be difficult. A smaller event will simplify the task.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November??? or December</a:t>
            </a:r>
            <a:r>
              <a:rPr lang="en-US" sz="1600" dirty="0"/>
              <a:t>: P. Neugebauer cannot join before </a:t>
            </a:r>
            <a:r>
              <a:rPr lang="en-US" sz="1600" dirty="0" err="1"/>
              <a:t>Euromar</a:t>
            </a:r>
            <a:r>
              <a:rPr lang="en-US" sz="1600" dirty="0"/>
              <a:t>. 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1" dirty="0"/>
              <a:t>Next year 2021</a:t>
            </a:r>
            <a:r>
              <a:rPr lang="en-US" sz="1600" dirty="0"/>
              <a:t>. We have no problem in postponing to next year,  but not very close to the end of the project (June). </a:t>
            </a:r>
            <a:r>
              <a:rPr lang="en-US" sz="1600" b="1" dirty="0"/>
              <a:t>March-mid April latest. </a:t>
            </a:r>
            <a:r>
              <a:rPr lang="en-US" sz="1600" dirty="0"/>
              <a:t>In case we are close-up again next year, and the Workshop is cancelled we will need time reallocate the budget efficiently (</a:t>
            </a:r>
            <a:r>
              <a:rPr lang="en-US" sz="1600" dirty="0" err="1"/>
              <a:t>i.e</a:t>
            </a:r>
            <a:r>
              <a:rPr lang="en-US" sz="1600" dirty="0"/>
              <a:t> consumables).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0655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Workshop – </a:t>
            </a:r>
            <a:r>
              <a:rPr lang="cs-CZ" dirty="0" err="1"/>
              <a:t>yes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no? 2/2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Dissemination</a:t>
            </a:r>
            <a:r>
              <a:rPr lang="cs-CZ" dirty="0"/>
              <a:t> – </a:t>
            </a:r>
            <a:r>
              <a:rPr lang="cs-CZ" dirty="0" err="1"/>
              <a:t>there‘ll</a:t>
            </a:r>
            <a:r>
              <a:rPr lang="cs-CZ" dirty="0"/>
              <a:t> </a:t>
            </a:r>
            <a:r>
              <a:rPr lang="cs-CZ" dirty="0" err="1"/>
              <a:t>still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opportunity</a:t>
            </a:r>
            <a:r>
              <a:rPr lang="cs-CZ" dirty="0"/>
              <a:t> to </a:t>
            </a:r>
            <a:r>
              <a:rPr lang="cs-CZ" dirty="0" err="1"/>
              <a:t>disseminate</a:t>
            </a:r>
            <a:r>
              <a:rPr lang="cs-CZ" dirty="0"/>
              <a:t> </a:t>
            </a:r>
            <a:r>
              <a:rPr lang="cs-CZ" dirty="0" err="1"/>
              <a:t>project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workshop </a:t>
            </a:r>
            <a:r>
              <a:rPr lang="cs-CZ" dirty="0" err="1"/>
              <a:t>at</a:t>
            </a:r>
            <a:r>
              <a:rPr lang="cs-CZ" dirty="0"/>
              <a:t> EUROMAR (</a:t>
            </a:r>
            <a:r>
              <a:rPr lang="cs-CZ" dirty="0" err="1"/>
              <a:t>provided</a:t>
            </a:r>
            <a:r>
              <a:rPr lang="cs-CZ" dirty="0"/>
              <a:t> </a:t>
            </a:r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won‘t</a:t>
            </a:r>
            <a:r>
              <a:rPr lang="cs-CZ" dirty="0"/>
              <a:t> </a:t>
            </a:r>
            <a:r>
              <a:rPr lang="cs-CZ" dirty="0" err="1"/>
              <a:t>cancel</a:t>
            </a:r>
            <a:r>
              <a:rPr lang="cs-CZ" dirty="0"/>
              <a:t> as </a:t>
            </a:r>
            <a:r>
              <a:rPr lang="cs-CZ" dirty="0" err="1"/>
              <a:t>well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Plus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already</a:t>
            </a:r>
            <a:r>
              <a:rPr lang="cs-CZ" dirty="0"/>
              <a:t> had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Summer</a:t>
            </a:r>
            <a:r>
              <a:rPr lang="cs-CZ" dirty="0"/>
              <a:t> </a:t>
            </a:r>
            <a:r>
              <a:rPr lang="cs-CZ" dirty="0" err="1"/>
              <a:t>school</a:t>
            </a:r>
            <a:r>
              <a:rPr lang="cs-CZ" dirty="0"/>
              <a:t> in Brno and </a:t>
            </a:r>
            <a:r>
              <a:rPr lang="cs-CZ" dirty="0" err="1"/>
              <a:t>Workshops</a:t>
            </a:r>
            <a:r>
              <a:rPr lang="cs-CZ" dirty="0"/>
              <a:t> in </a:t>
            </a:r>
            <a:r>
              <a:rPr lang="cs-CZ" dirty="0" err="1"/>
              <a:t>Alps</a:t>
            </a:r>
            <a:r>
              <a:rPr lang="cs-CZ" dirty="0"/>
              <a:t>, so to </a:t>
            </a:r>
            <a:r>
              <a:rPr lang="cs-CZ" dirty="0" err="1"/>
              <a:t>score</a:t>
            </a:r>
            <a:r>
              <a:rPr lang="cs-CZ" dirty="0"/>
              <a:t> 3 </a:t>
            </a:r>
            <a:r>
              <a:rPr lang="cs-CZ" dirty="0" err="1"/>
              <a:t>out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4 </a:t>
            </a:r>
            <a:r>
              <a:rPr lang="cs-CZ" dirty="0" err="1"/>
              <a:t>events</a:t>
            </a:r>
            <a:r>
              <a:rPr lang="cs-CZ" dirty="0"/>
              <a:t> </a:t>
            </a:r>
            <a:r>
              <a:rPr lang="cs-CZ" dirty="0" err="1"/>
              <a:t>planned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not so </a:t>
            </a:r>
            <a:r>
              <a:rPr lang="cs-CZ" dirty="0" err="1"/>
              <a:t>bad</a:t>
            </a:r>
            <a:r>
              <a:rPr lang="cs-CZ" dirty="0"/>
              <a:t> </a:t>
            </a:r>
            <a:r>
              <a:rPr lang="cs-CZ" dirty="0" err="1"/>
              <a:t>considering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situation</a:t>
            </a:r>
            <a:endParaRPr lang="cs-CZ" dirty="0"/>
          </a:p>
          <a:p>
            <a:r>
              <a:rPr lang="cs-CZ" dirty="0"/>
              <a:t>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other</a:t>
            </a:r>
            <a:r>
              <a:rPr lang="cs-CZ" dirty="0"/>
              <a:t> hand,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dissemination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one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H2020 </a:t>
            </a:r>
            <a:r>
              <a:rPr lang="cs-CZ" dirty="0" err="1"/>
              <a:t>obligations</a:t>
            </a:r>
            <a:endParaRPr lang="cs-CZ" dirty="0"/>
          </a:p>
          <a:p>
            <a:pPr lvl="1"/>
            <a:r>
              <a:rPr lang="cs-CZ" dirty="0"/>
              <a:t>So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either</a:t>
            </a:r>
            <a:r>
              <a:rPr lang="cs-CZ" dirty="0"/>
              <a:t> </a:t>
            </a:r>
            <a:r>
              <a:rPr lang="cs-CZ" dirty="0" err="1"/>
              <a:t>postpone</a:t>
            </a:r>
            <a:endParaRPr lang="cs-CZ" dirty="0"/>
          </a:p>
          <a:p>
            <a:pPr lvl="1"/>
            <a:r>
              <a:rPr lang="cs-CZ" dirty="0" err="1"/>
              <a:t>Or</a:t>
            </a:r>
            <a:r>
              <a:rPr lang="cs-CZ" dirty="0"/>
              <a:t> do </a:t>
            </a:r>
            <a:r>
              <a:rPr lang="cs-CZ" dirty="0" err="1"/>
              <a:t>it</a:t>
            </a:r>
            <a:r>
              <a:rPr lang="cs-CZ" dirty="0"/>
              <a:t> online</a:t>
            </a:r>
          </a:p>
        </p:txBody>
      </p:sp>
    </p:spTree>
    <p:extLst>
      <p:ext uri="{BB962C8B-B14F-4D97-AF65-F5344CB8AC3E}">
        <p14:creationId xmlns:p14="http://schemas.microsoft.com/office/powerpoint/2010/main" val="205801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Postponement</a:t>
            </a:r>
            <a:r>
              <a:rPr lang="cs-CZ" dirty="0"/>
              <a:t> – </a:t>
            </a:r>
            <a:r>
              <a:rPr lang="cs-CZ" dirty="0" err="1"/>
              <a:t>possible</a:t>
            </a:r>
            <a:r>
              <a:rPr lang="cs-CZ" dirty="0"/>
              <a:t> </a:t>
            </a:r>
            <a:r>
              <a:rPr lang="cs-CZ" dirty="0" err="1"/>
              <a:t>dates</a:t>
            </a:r>
            <a:r>
              <a:rPr lang="cs-CZ" dirty="0"/>
              <a:t>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December</a:t>
            </a:r>
            <a:r>
              <a:rPr lang="cs-CZ" dirty="0"/>
              <a:t> 2020 – </a:t>
            </a:r>
            <a:r>
              <a:rPr lang="cs-CZ" dirty="0" err="1"/>
              <a:t>around</a:t>
            </a:r>
            <a:r>
              <a:rPr lang="cs-CZ" dirty="0"/>
              <a:t> </a:t>
            </a:r>
            <a:r>
              <a:rPr lang="cs-CZ" dirty="0" err="1"/>
              <a:t>Euromar</a:t>
            </a:r>
            <a:endParaRPr lang="cs-CZ" dirty="0"/>
          </a:p>
          <a:p>
            <a:pPr lvl="1"/>
            <a:r>
              <a:rPr lang="cs-CZ" dirty="0"/>
              <a:t>Pros: </a:t>
            </a:r>
            <a:r>
              <a:rPr lang="cs-CZ" dirty="0" err="1"/>
              <a:t>possibly</a:t>
            </a:r>
            <a:r>
              <a:rPr lang="cs-CZ" dirty="0"/>
              <a:t> more </a:t>
            </a:r>
            <a:r>
              <a:rPr lang="cs-CZ" dirty="0" err="1"/>
              <a:t>attendants</a:t>
            </a:r>
            <a:r>
              <a:rPr lang="cs-CZ" dirty="0"/>
              <a:t> as </a:t>
            </a:r>
            <a:r>
              <a:rPr lang="cs-CZ" dirty="0" err="1"/>
              <a:t>people</a:t>
            </a:r>
            <a:r>
              <a:rPr lang="cs-CZ" dirty="0"/>
              <a:t> </a:t>
            </a:r>
            <a:r>
              <a:rPr lang="cs-CZ" dirty="0" err="1"/>
              <a:t>would</a:t>
            </a:r>
            <a:r>
              <a:rPr lang="cs-CZ" dirty="0"/>
              <a:t> </a:t>
            </a:r>
            <a:r>
              <a:rPr lang="cs-CZ" dirty="0" err="1"/>
              <a:t>combine</a:t>
            </a:r>
            <a:r>
              <a:rPr lang="cs-CZ" dirty="0"/>
              <a:t> </a:t>
            </a:r>
            <a:r>
              <a:rPr lang="cs-CZ" dirty="0" err="1"/>
              <a:t>travels</a:t>
            </a:r>
            <a:endParaRPr lang="cs-CZ" dirty="0"/>
          </a:p>
          <a:p>
            <a:pPr lvl="1"/>
            <a:r>
              <a:rPr lang="cs-CZ" dirty="0" err="1"/>
              <a:t>Cons</a:t>
            </a:r>
            <a:r>
              <a:rPr lang="cs-CZ" dirty="0"/>
              <a:t>: a lot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events</a:t>
            </a:r>
            <a:r>
              <a:rPr lang="cs-CZ" dirty="0"/>
              <a:t> </a:t>
            </a:r>
            <a:r>
              <a:rPr lang="cs-CZ" dirty="0" err="1"/>
              <a:t>get</a:t>
            </a:r>
            <a:r>
              <a:rPr lang="cs-CZ" dirty="0"/>
              <a:t> </a:t>
            </a:r>
            <a:r>
              <a:rPr lang="cs-CZ" dirty="0" err="1"/>
              <a:t>postponed</a:t>
            </a:r>
            <a:r>
              <a:rPr lang="cs-CZ" dirty="0"/>
              <a:t> to Nov/Dec 2020 and </a:t>
            </a:r>
            <a:r>
              <a:rPr lang="cs-CZ" dirty="0" err="1"/>
              <a:t>people</a:t>
            </a:r>
            <a:r>
              <a:rPr lang="cs-CZ" dirty="0"/>
              <a:t> </a:t>
            </a:r>
            <a:r>
              <a:rPr lang="cs-CZ" dirty="0" err="1"/>
              <a:t>might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 </a:t>
            </a:r>
            <a:r>
              <a:rPr lang="cs-CZ" dirty="0" err="1"/>
              <a:t>conflicting</a:t>
            </a:r>
            <a:r>
              <a:rPr lang="cs-CZ" dirty="0"/>
              <a:t> </a:t>
            </a:r>
            <a:r>
              <a:rPr lang="cs-CZ" dirty="0" err="1"/>
              <a:t>schedules</a:t>
            </a:r>
            <a:endParaRPr lang="cs-CZ" dirty="0"/>
          </a:p>
          <a:p>
            <a:pPr lvl="1"/>
            <a:endParaRPr lang="cs-CZ" dirty="0"/>
          </a:p>
          <a:p>
            <a:r>
              <a:rPr lang="cs-CZ" dirty="0" err="1"/>
              <a:t>Spring</a:t>
            </a:r>
            <a:r>
              <a:rPr lang="cs-CZ" dirty="0"/>
              <a:t>/June 2020 - …….</a:t>
            </a:r>
          </a:p>
        </p:txBody>
      </p:sp>
    </p:spTree>
    <p:extLst>
      <p:ext uri="{BB962C8B-B14F-4D97-AF65-F5344CB8AC3E}">
        <p14:creationId xmlns:p14="http://schemas.microsoft.com/office/powerpoint/2010/main" val="990693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Online  – </a:t>
            </a:r>
            <a:r>
              <a:rPr lang="cs-CZ" dirty="0" err="1"/>
              <a:t>WebEx</a:t>
            </a:r>
            <a:r>
              <a:rPr lang="cs-CZ" dirty="0"/>
              <a:t> </a:t>
            </a:r>
            <a:r>
              <a:rPr lang="cs-CZ" dirty="0" err="1"/>
              <a:t>event</a:t>
            </a:r>
            <a:r>
              <a:rPr lang="cs-CZ" dirty="0"/>
              <a:t>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Pros:</a:t>
            </a:r>
          </a:p>
          <a:p>
            <a:pPr lvl="1"/>
            <a:r>
              <a:rPr lang="cs-CZ" dirty="0" err="1"/>
              <a:t>Basically</a:t>
            </a:r>
            <a:r>
              <a:rPr lang="cs-CZ" dirty="0"/>
              <a:t> </a:t>
            </a:r>
            <a:r>
              <a:rPr lang="cs-CZ" dirty="0" err="1"/>
              <a:t>cost</a:t>
            </a:r>
            <a:r>
              <a:rPr lang="cs-CZ" dirty="0"/>
              <a:t>-free – </a:t>
            </a:r>
            <a:r>
              <a:rPr lang="cs-CZ" dirty="0" err="1"/>
              <a:t>only</a:t>
            </a:r>
            <a:r>
              <a:rPr lang="cs-CZ" dirty="0"/>
              <a:t> in </a:t>
            </a:r>
            <a:r>
              <a:rPr lang="cs-CZ" dirty="0" err="1"/>
              <a:t>time</a:t>
            </a:r>
            <a:r>
              <a:rPr lang="cs-CZ" dirty="0"/>
              <a:t> and </a:t>
            </a:r>
            <a:r>
              <a:rPr lang="cs-CZ" dirty="0" err="1"/>
              <a:t>effort</a:t>
            </a:r>
            <a:r>
              <a:rPr lang="cs-CZ" dirty="0"/>
              <a:t> </a:t>
            </a:r>
          </a:p>
          <a:p>
            <a:pPr lvl="1"/>
            <a:r>
              <a:rPr lang="cs-CZ" dirty="0" err="1"/>
              <a:t>Solves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travel</a:t>
            </a:r>
            <a:r>
              <a:rPr lang="cs-CZ" dirty="0"/>
              <a:t> </a:t>
            </a:r>
            <a:r>
              <a:rPr lang="cs-CZ" dirty="0" err="1"/>
              <a:t>bans</a:t>
            </a:r>
            <a:r>
              <a:rPr lang="cs-CZ" dirty="0"/>
              <a:t> </a:t>
            </a:r>
            <a:r>
              <a:rPr lang="cs-CZ" dirty="0" err="1"/>
              <a:t>issue</a:t>
            </a:r>
            <a:endParaRPr lang="cs-CZ" dirty="0"/>
          </a:p>
          <a:p>
            <a:pPr lvl="1"/>
            <a:r>
              <a:rPr lang="cs-CZ" dirty="0" err="1"/>
              <a:t>Basically</a:t>
            </a:r>
            <a:r>
              <a:rPr lang="cs-CZ" dirty="0"/>
              <a:t> </a:t>
            </a:r>
            <a:r>
              <a:rPr lang="cs-CZ" dirty="0" err="1"/>
              <a:t>unlimited</a:t>
            </a:r>
            <a:r>
              <a:rPr lang="cs-CZ" dirty="0"/>
              <a:t> </a:t>
            </a:r>
            <a:r>
              <a:rPr lang="cs-CZ" dirty="0" err="1"/>
              <a:t>number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„</a:t>
            </a:r>
            <a:r>
              <a:rPr lang="cs-CZ" dirty="0" err="1"/>
              <a:t>attendees</a:t>
            </a:r>
            <a:r>
              <a:rPr lang="cs-CZ" dirty="0"/>
              <a:t>“ (</a:t>
            </a:r>
            <a:r>
              <a:rPr lang="cs-CZ" dirty="0" err="1"/>
              <a:t>students</a:t>
            </a:r>
            <a:r>
              <a:rPr lang="cs-CZ" dirty="0"/>
              <a:t> </a:t>
            </a:r>
            <a:r>
              <a:rPr lang="cs-CZ" dirty="0" err="1"/>
              <a:t>etc</a:t>
            </a:r>
            <a:r>
              <a:rPr lang="cs-CZ" dirty="0"/>
              <a:t>.)</a:t>
            </a:r>
          </a:p>
          <a:p>
            <a:pPr lvl="1"/>
            <a:r>
              <a:rPr lang="cs-CZ" dirty="0" err="1"/>
              <a:t>Enhanced</a:t>
            </a:r>
            <a:r>
              <a:rPr lang="cs-CZ" dirty="0"/>
              <a:t> </a:t>
            </a:r>
            <a:r>
              <a:rPr lang="cs-CZ" dirty="0" err="1"/>
              <a:t>dissemination</a:t>
            </a:r>
            <a:r>
              <a:rPr lang="cs-CZ" dirty="0"/>
              <a:t> </a:t>
            </a:r>
            <a:r>
              <a:rPr lang="cs-CZ" dirty="0" err="1"/>
              <a:t>potential</a:t>
            </a:r>
            <a:r>
              <a:rPr lang="cs-CZ" dirty="0"/>
              <a:t> (</a:t>
            </a:r>
            <a:r>
              <a:rPr lang="cs-CZ" dirty="0" err="1"/>
              <a:t>streamed</a:t>
            </a:r>
            <a:r>
              <a:rPr lang="cs-CZ" dirty="0"/>
              <a:t> </a:t>
            </a:r>
            <a:r>
              <a:rPr lang="cs-CZ" dirty="0" err="1"/>
              <a:t>lectures</a:t>
            </a:r>
            <a:r>
              <a:rPr lang="cs-CZ" dirty="0"/>
              <a:t>, online poster session </a:t>
            </a:r>
            <a:r>
              <a:rPr lang="cs-CZ" dirty="0" err="1"/>
              <a:t>etc</a:t>
            </a:r>
            <a:r>
              <a:rPr lang="cs-CZ" dirty="0"/>
              <a:t>.)</a:t>
            </a:r>
          </a:p>
          <a:p>
            <a:r>
              <a:rPr lang="cs-CZ" dirty="0" err="1"/>
              <a:t>Cons</a:t>
            </a:r>
            <a:r>
              <a:rPr lang="cs-CZ" dirty="0"/>
              <a:t>:</a:t>
            </a:r>
          </a:p>
          <a:p>
            <a:pPr lvl="1"/>
            <a:r>
              <a:rPr lang="cs-CZ" dirty="0" err="1"/>
              <a:t>Lower</a:t>
            </a:r>
            <a:r>
              <a:rPr lang="cs-CZ" dirty="0"/>
              <a:t> peer-to-peer </a:t>
            </a:r>
            <a:r>
              <a:rPr lang="cs-CZ" dirty="0" err="1"/>
              <a:t>engagement</a:t>
            </a:r>
            <a:r>
              <a:rPr lang="cs-CZ" dirty="0"/>
              <a:t> (</a:t>
            </a:r>
            <a:r>
              <a:rPr lang="cs-CZ" dirty="0" err="1"/>
              <a:t>discussions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 to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moderated</a:t>
            </a:r>
            <a:r>
              <a:rPr lang="cs-CZ" dirty="0"/>
              <a:t>)</a:t>
            </a:r>
          </a:p>
          <a:p>
            <a:pPr lvl="1"/>
            <a:r>
              <a:rPr lang="cs-CZ" dirty="0" err="1"/>
              <a:t>Reduction</a:t>
            </a:r>
            <a:r>
              <a:rPr lang="cs-CZ" dirty="0"/>
              <a:t> to </a:t>
            </a:r>
            <a:r>
              <a:rPr lang="cs-CZ" dirty="0" err="1"/>
              <a:t>only</a:t>
            </a:r>
            <a:r>
              <a:rPr lang="cs-CZ" dirty="0"/>
              <a:t> </a:t>
            </a:r>
            <a:r>
              <a:rPr lang="cs-CZ" dirty="0" err="1"/>
              <a:t>one</a:t>
            </a:r>
            <a:r>
              <a:rPr lang="cs-CZ" dirty="0"/>
              <a:t> </a:t>
            </a:r>
            <a:r>
              <a:rPr lang="cs-CZ" dirty="0" err="1"/>
              <a:t>day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lectures</a:t>
            </a:r>
            <a:r>
              <a:rPr lang="cs-CZ" dirty="0"/>
              <a:t> (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experience</a:t>
            </a:r>
            <a:r>
              <a:rPr lang="cs-CZ" dirty="0"/>
              <a:t>, online </a:t>
            </a:r>
            <a:r>
              <a:rPr lang="cs-CZ" dirty="0" err="1"/>
              <a:t>events</a:t>
            </a:r>
            <a:r>
              <a:rPr lang="cs-CZ" dirty="0"/>
              <a:t> </a:t>
            </a:r>
            <a:r>
              <a:rPr lang="cs-CZ" dirty="0" err="1"/>
              <a:t>can‘t</a:t>
            </a:r>
            <a:r>
              <a:rPr lang="cs-CZ" dirty="0"/>
              <a:t> last more </a:t>
            </a:r>
            <a:r>
              <a:rPr lang="cs-CZ" dirty="0" err="1"/>
              <a:t>than</a:t>
            </a:r>
            <a:r>
              <a:rPr lang="cs-CZ" dirty="0"/>
              <a:t> </a:t>
            </a:r>
            <a:r>
              <a:rPr lang="cs-CZ" dirty="0" err="1"/>
              <a:t>several</a:t>
            </a:r>
            <a:r>
              <a:rPr lang="cs-CZ" dirty="0"/>
              <a:t> </a:t>
            </a:r>
            <a:r>
              <a:rPr lang="cs-CZ" dirty="0" err="1"/>
              <a:t>hours</a:t>
            </a:r>
            <a:r>
              <a:rPr lang="cs-CZ" dirty="0"/>
              <a:t>, </a:t>
            </a:r>
            <a:r>
              <a:rPr lang="cs-CZ" dirty="0" err="1"/>
              <a:t>even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breaks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5745272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720</Words>
  <Application>Microsoft Office PowerPoint</Application>
  <PresentationFormat>Širokoúhlá obrazovka</PresentationFormat>
  <Paragraphs>49</Paragraphs>
  <Slides>7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Office</vt:lpstr>
      <vt:lpstr>23. 4. 2020 WP3</vt:lpstr>
      <vt:lpstr>Workshop – yes or no? 1/2</vt:lpstr>
      <vt:lpstr>Workshop:  yes /no?</vt:lpstr>
      <vt:lpstr>Worshop Yes:</vt:lpstr>
      <vt:lpstr>Workshop – yes or no? 2/2</vt:lpstr>
      <vt:lpstr>Postponement – possible dates:</vt:lpstr>
      <vt:lpstr>Online  – WebEx event: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23. 4. 2020 WP3</dc:title>
  <dc:creator>Čechalová Božena (26010)</dc:creator>
  <cp:lastModifiedBy>Monika Goikoetxea Larruskain</cp:lastModifiedBy>
  <cp:revision>4</cp:revision>
  <dcterms:created xsi:type="dcterms:W3CDTF">2020-04-18T10:49:42Z</dcterms:created>
  <dcterms:modified xsi:type="dcterms:W3CDTF">2020-04-22T13:34:44Z</dcterms:modified>
</cp:coreProperties>
</file>